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6" r:id="rId6"/>
    <p:sldId id="265" r:id="rId7"/>
    <p:sldId id="264" r:id="rId8"/>
    <p:sldId id="263" r:id="rId9"/>
    <p:sldId id="262" r:id="rId10"/>
    <p:sldId id="261" r:id="rId11"/>
    <p:sldId id="260" r:id="rId12"/>
    <p:sldId id="268" r:id="rId13"/>
    <p:sldId id="269" r:id="rId14"/>
    <p:sldId id="270" r:id="rId15"/>
    <p:sldId id="271" r:id="rId16"/>
    <p:sldId id="272" r:id="rId17"/>
    <p:sldId id="273" r:id="rId18"/>
    <p:sldId id="274" r:id="rId19"/>
    <p:sldId id="278" r:id="rId20"/>
    <p:sldId id="275" r:id="rId21"/>
    <p:sldId id="276"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68" d="100"/>
          <a:sy n="68"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08/07/2010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00232" y="1071546"/>
            <a:ext cx="5810250" cy="3886200"/>
          </a:xfrm>
          <a:prstGeom prst="rect">
            <a:avLst/>
          </a:prstGeom>
          <a:noFill/>
          <a:ln w="9525">
            <a:noFill/>
            <a:miter lim="800000"/>
            <a:headEnd/>
            <a:tailEnd/>
          </a:ln>
          <a:effectLst/>
        </p:spPr>
      </p:pic>
      <p:sp>
        <p:nvSpPr>
          <p:cNvPr id="5122" name="Text Box 2"/>
          <p:cNvSpPr txBox="1">
            <a:spLocks noChangeArrowheads="1"/>
          </p:cNvSpPr>
          <p:nvPr/>
        </p:nvSpPr>
        <p:spPr bwMode="auto">
          <a:xfrm>
            <a:off x="1928794" y="0"/>
            <a:ext cx="6215106" cy="707886"/>
          </a:xfrm>
          <a:prstGeom prst="rect">
            <a:avLst/>
          </a:prstGeom>
          <a:noFill/>
          <a:ln w="9525">
            <a:noFill/>
            <a:miter lim="800000"/>
            <a:headEnd/>
            <a:tailEnd/>
          </a:ln>
          <a:effectLst/>
        </p:spPr>
        <p:txBody>
          <a:bodyPr wrap="square">
            <a:spAutoFit/>
          </a:bodyPr>
          <a:lstStyle/>
          <a:p>
            <a:pPr algn="ctr">
              <a:spcBef>
                <a:spcPct val="50000"/>
              </a:spcBef>
            </a:pPr>
            <a:r>
              <a:rPr lang="fr-FR" sz="4000" dirty="0" smtClean="0">
                <a:solidFill>
                  <a:srgbClr val="FFC000"/>
                </a:solidFill>
              </a:rPr>
              <a:t>FIQH 7 : LE</a:t>
            </a:r>
            <a:r>
              <a:rPr lang="en-US" sz="4000" dirty="0">
                <a:solidFill>
                  <a:srgbClr val="FFC000"/>
                </a:solidFill>
              </a:rPr>
              <a:t>ÇON </a:t>
            </a:r>
            <a:r>
              <a:rPr lang="en-US" sz="4000" dirty="0" smtClean="0">
                <a:solidFill>
                  <a:srgbClr val="FFC000"/>
                </a:solidFill>
              </a:rPr>
              <a:t>2</a:t>
            </a:r>
            <a:endParaRPr lang="en-US" sz="4000" dirty="0">
              <a:solidFill>
                <a:srgbClr val="FFC000"/>
              </a:solidFill>
            </a:endParaRPr>
          </a:p>
        </p:txBody>
      </p:sp>
      <p:sp>
        <p:nvSpPr>
          <p:cNvPr id="5123" name="Text Box 3"/>
          <p:cNvSpPr txBox="1">
            <a:spLocks noChangeArrowheads="1"/>
          </p:cNvSpPr>
          <p:nvPr/>
        </p:nvSpPr>
        <p:spPr bwMode="auto">
          <a:xfrm>
            <a:off x="6072198" y="6150114"/>
            <a:ext cx="3071802" cy="707886"/>
          </a:xfrm>
          <a:prstGeom prst="rect">
            <a:avLst/>
          </a:prstGeom>
          <a:noFill/>
          <a:ln w="9525">
            <a:noFill/>
            <a:miter lim="800000"/>
            <a:headEnd/>
            <a:tailEnd/>
          </a:ln>
          <a:effectLst/>
        </p:spPr>
        <p:txBody>
          <a:bodyPr wrap="square">
            <a:spAutoFit/>
          </a:bodyPr>
          <a:lstStyle/>
          <a:p>
            <a:pPr>
              <a:spcBef>
                <a:spcPct val="50000"/>
              </a:spcBef>
            </a:pPr>
            <a:r>
              <a:rPr lang="fr-FR" sz="1600" b="1">
                <a:solidFill>
                  <a:schemeClr val="bg1"/>
                </a:solidFill>
                <a:latin typeface="Times New Roman" pitchFamily="18" charset="0"/>
                <a:cs typeface="Times New Roman" pitchFamily="18" charset="0"/>
              </a:rPr>
              <a:t>Réalisé par une Kaniz-e-Fatéma</a:t>
            </a:r>
          </a:p>
          <a:p>
            <a:pPr>
              <a:spcBef>
                <a:spcPct val="50000"/>
              </a:spcBef>
            </a:pPr>
            <a:r>
              <a:rPr lang="fr-FR" sz="1600" b="1">
                <a:solidFill>
                  <a:schemeClr val="bg1"/>
                </a:solidFill>
                <a:latin typeface="Times New Roman" pitchFamily="18" charset="0"/>
                <a:cs typeface="Times New Roman" pitchFamily="18" charset="0"/>
              </a:rPr>
              <a:t>Approuvé par Moulla Nissar</a:t>
            </a:r>
          </a:p>
        </p:txBody>
      </p:sp>
      <p:pic>
        <p:nvPicPr>
          <p:cNvPr id="512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
        <p:nvSpPr>
          <p:cNvPr id="7" name="ZoneTexte 6"/>
          <p:cNvSpPr txBox="1"/>
          <p:nvPr/>
        </p:nvSpPr>
        <p:spPr>
          <a:xfrm>
            <a:off x="642910" y="4572008"/>
            <a:ext cx="8501090" cy="13234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fr-FR" sz="8000" dirty="0" smtClean="0">
                <a:solidFill>
                  <a:srgbClr val="FF0000"/>
                </a:solidFill>
                <a:latin typeface="Arial Black" pitchFamily="34" charset="0"/>
              </a:rPr>
              <a:t>SADJDAH – 3</a:t>
            </a:r>
            <a:endParaRPr lang="fr-FR" sz="80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1670" y="214290"/>
            <a:ext cx="5214974" cy="1470025"/>
          </a:xfrm>
        </p:spPr>
        <p:txBody>
          <a:bodyPr>
            <a:normAutofit/>
          </a:bodyPr>
          <a:lstStyle/>
          <a:p>
            <a:r>
              <a:rPr lang="fr-FR" sz="3600" dirty="0" smtClean="0">
                <a:solidFill>
                  <a:srgbClr val="FFFF00"/>
                </a:solidFill>
                <a:latin typeface="Arial Black" pitchFamily="34" charset="0"/>
              </a:rPr>
              <a:t>8.  Poser le front sur la terre.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57158" y="1857364"/>
            <a:ext cx="3857652" cy="3101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714876" y="3786190"/>
            <a:ext cx="4119584" cy="2833470"/>
          </a:xfrm>
          <a:prstGeom prst="rect">
            <a:avLst/>
          </a:prstGeom>
          <a:noFill/>
          <a:ln w="9525">
            <a:noFill/>
            <a:miter lim="800000"/>
            <a:headEnd/>
            <a:tailEnd/>
          </a:ln>
          <a:effectLst/>
        </p:spPr>
      </p:pic>
      <p:cxnSp>
        <p:nvCxnSpPr>
          <p:cNvPr id="9" name="Connecteur droit avec flèche 8"/>
          <p:cNvCxnSpPr/>
          <p:nvPr/>
        </p:nvCxnSpPr>
        <p:spPr>
          <a:xfrm rot="16200000" flipV="1">
            <a:off x="7715272" y="5715016"/>
            <a:ext cx="642942" cy="64294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rot="5400000" flipH="1" flipV="1">
            <a:off x="2536017" y="4607727"/>
            <a:ext cx="928694" cy="42862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57818" y="2000240"/>
            <a:ext cx="3643306" cy="3227401"/>
          </a:xfrm>
        </p:spPr>
        <p:txBody>
          <a:bodyPr>
            <a:normAutofit/>
          </a:bodyPr>
          <a:lstStyle/>
          <a:p>
            <a:r>
              <a:rPr lang="fr-FR" sz="3600" dirty="0" smtClean="0">
                <a:solidFill>
                  <a:srgbClr val="FFFF00"/>
                </a:solidFill>
                <a:latin typeface="Arial Black" pitchFamily="34" charset="0"/>
              </a:rPr>
              <a:t>9. Etre sur un sol plat de même niveau de la tête aux pieds.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14282" y="1500174"/>
            <a:ext cx="5086350" cy="42291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643446"/>
            <a:ext cx="9144000" cy="1470025"/>
          </a:xfrm>
        </p:spPr>
        <p:txBody>
          <a:bodyPr>
            <a:normAutofit fontScale="90000"/>
          </a:bodyPr>
          <a:lstStyle/>
          <a:p>
            <a:r>
              <a:rPr lang="fr-FR" sz="3600" dirty="0" smtClean="0">
                <a:solidFill>
                  <a:srgbClr val="FFFF00"/>
                </a:solidFill>
                <a:latin typeface="Arial Black" pitchFamily="34" charset="0"/>
              </a:rPr>
              <a:t>10.  S’assoir entre les deux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et après le deuxième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de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telle  manière  que  le  pied  gauche  soit  en  bas  et  que  le  haut  du  pied  droit repose sur la plante du pied gauche.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3143240" y="214290"/>
            <a:ext cx="3071834" cy="3473142"/>
          </a:xfrm>
          <a:prstGeom prst="rect">
            <a:avLst/>
          </a:prstGeom>
          <a:noFill/>
          <a:ln w="9525">
            <a:noFill/>
            <a:miter lim="800000"/>
            <a:headEnd/>
            <a:tailEnd/>
          </a:ln>
          <a:effectLst/>
        </p:spPr>
      </p:pic>
      <p:sp>
        <p:nvSpPr>
          <p:cNvPr id="5" name="Flèche droite rayée 4"/>
          <p:cNvSpPr/>
          <p:nvPr/>
        </p:nvSpPr>
        <p:spPr>
          <a:xfrm>
            <a:off x="1000100" y="2786058"/>
            <a:ext cx="2214578" cy="1000132"/>
          </a:xfrm>
          <a:prstGeom prst="stripedRight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42984"/>
            <a:ext cx="9144000" cy="2155831"/>
          </a:xfrm>
        </p:spPr>
        <p:txBody>
          <a:bodyPr>
            <a:normAutofit/>
          </a:bodyPr>
          <a:lstStyle/>
          <a:p>
            <a:r>
              <a:rPr lang="fr-FR" sz="3600" dirty="0" smtClean="0">
                <a:solidFill>
                  <a:srgbClr val="FFFF00"/>
                </a:solidFill>
                <a:latin typeface="Arial Black" pitchFamily="34" charset="0"/>
              </a:rPr>
              <a:t>11.  Assis entre les deux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poser les mains sur les cuisses.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9" name="Picture 3" descr="C:\Users\Mozama\Pictures\IBADAT\NAMAZ\tashahoud.jpg"/>
          <p:cNvPicPr>
            <a:picLocks noChangeAspect="1" noChangeArrowheads="1"/>
          </p:cNvPicPr>
          <p:nvPr/>
        </p:nvPicPr>
        <p:blipFill>
          <a:blip r:embed="rId3" cstate="print"/>
          <a:srcRect/>
          <a:stretch>
            <a:fillRect/>
          </a:stretch>
        </p:blipFill>
        <p:spPr bwMode="auto">
          <a:xfrm>
            <a:off x="1928794" y="2786058"/>
            <a:ext cx="5664116" cy="3709996"/>
          </a:xfrm>
          <a:prstGeom prst="rect">
            <a:avLst/>
          </a:prstGeom>
          <a:noFill/>
        </p:spPr>
      </p:pic>
      <p:sp>
        <p:nvSpPr>
          <p:cNvPr id="5" name="Flèche vers le haut 4"/>
          <p:cNvSpPr/>
          <p:nvPr/>
        </p:nvSpPr>
        <p:spPr>
          <a:xfrm rot="14115995">
            <a:off x="4847040" y="3685448"/>
            <a:ext cx="1000132" cy="1714512"/>
          </a:xfrm>
          <a:prstGeom prst="up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857760"/>
            <a:ext cx="9144000" cy="1470025"/>
          </a:xfrm>
        </p:spPr>
        <p:txBody>
          <a:bodyPr>
            <a:normAutofit fontScale="90000"/>
          </a:bodyPr>
          <a:lstStyle/>
          <a:p>
            <a:r>
              <a:rPr lang="fr-FR" sz="3600" dirty="0" smtClean="0">
                <a:solidFill>
                  <a:srgbClr val="FFFF00"/>
                </a:solidFill>
                <a:latin typeface="Arial Black" pitchFamily="34" charset="0"/>
              </a:rPr>
              <a:t>12.  Après s’être levée de la première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il est </a:t>
            </a:r>
            <a:r>
              <a:rPr lang="fr-FR" sz="3600" dirty="0" err="1" smtClean="0">
                <a:solidFill>
                  <a:srgbClr val="FFFF00"/>
                </a:solidFill>
                <a:latin typeface="Arial Black" pitchFamily="34" charset="0"/>
              </a:rPr>
              <a:t>Moustahab</a:t>
            </a:r>
            <a:r>
              <a:rPr lang="fr-FR" sz="3600" dirty="0" smtClean="0">
                <a:solidFill>
                  <a:srgbClr val="FFFF00"/>
                </a:solidFill>
                <a:latin typeface="Arial Black" pitchFamily="34" charset="0"/>
              </a:rPr>
              <a:t> de dire </a:t>
            </a:r>
            <a:br>
              <a:rPr lang="fr-FR" sz="3600" dirty="0" smtClean="0">
                <a:solidFill>
                  <a:srgbClr val="FFFF00"/>
                </a:solidFill>
                <a:latin typeface="Arial Black" pitchFamily="34" charset="0"/>
              </a:rPr>
            </a:br>
            <a:r>
              <a:rPr lang="fr-FR" sz="3600" dirty="0" err="1" smtClean="0">
                <a:solidFill>
                  <a:srgbClr val="FFFF00"/>
                </a:solidFill>
                <a:latin typeface="Arial Black" pitchFamily="34" charset="0"/>
              </a:rPr>
              <a:t>Takbir</a:t>
            </a:r>
            <a:r>
              <a:rPr lang="fr-FR" sz="3600" dirty="0" smtClean="0">
                <a:solidFill>
                  <a:srgbClr val="FFFF00"/>
                </a:solidFill>
                <a:latin typeface="Arial Black" pitchFamily="34" charset="0"/>
              </a:rPr>
              <a:t>  puis « </a:t>
            </a:r>
            <a:r>
              <a:rPr lang="fr-FR" sz="3600" dirty="0" err="1" smtClean="0">
                <a:solidFill>
                  <a:srgbClr val="FFFF00"/>
                </a:solidFill>
                <a:latin typeface="Arial Black" pitchFamily="34" charset="0"/>
              </a:rPr>
              <a:t>Astaghfiroullah</a:t>
            </a:r>
            <a:r>
              <a:rPr lang="fr-FR" sz="3600" dirty="0" smtClean="0">
                <a:solidFill>
                  <a:srgbClr val="FFFF00"/>
                </a:solidFill>
                <a:latin typeface="Arial Black" pitchFamily="34" charset="0"/>
              </a:rPr>
              <a:t>  rabbi  </a:t>
            </a:r>
            <a:r>
              <a:rPr lang="fr-FR" sz="3600" dirty="0" err="1" smtClean="0">
                <a:solidFill>
                  <a:srgbClr val="FFFF00"/>
                </a:solidFill>
                <a:latin typeface="Arial Black" pitchFamily="34" charset="0"/>
              </a:rPr>
              <a:t>wa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atoubou</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ilayhi</a:t>
            </a:r>
            <a:r>
              <a:rPr lang="fr-FR" sz="3600" dirty="0" smtClean="0">
                <a:solidFill>
                  <a:srgbClr val="FFFF00"/>
                </a:solidFill>
                <a:latin typeface="Arial Black" pitchFamily="34" charset="0"/>
              </a:rPr>
              <a:t> » et puis  dire </a:t>
            </a:r>
            <a:r>
              <a:rPr lang="fr-FR" sz="3600" dirty="0" err="1" smtClean="0">
                <a:solidFill>
                  <a:srgbClr val="FFFF00"/>
                </a:solidFill>
                <a:latin typeface="Arial Black" pitchFamily="34" charset="0"/>
              </a:rPr>
              <a:t>Takbir</a:t>
            </a:r>
            <a:r>
              <a:rPr lang="fr-FR" sz="3600" dirty="0" smtClean="0">
                <a:solidFill>
                  <a:srgbClr val="FFFF00"/>
                </a:solidFill>
                <a:latin typeface="Arial Black" pitchFamily="34" charset="0"/>
              </a:rPr>
              <a:t> avant d’aller au deuxième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357158" y="1785926"/>
            <a:ext cx="8535551" cy="2562237"/>
          </a:xfrm>
          <a:prstGeom prst="rect">
            <a:avLst/>
          </a:prstGeom>
          <a:noFill/>
          <a:ln w="9525">
            <a:noFill/>
            <a:miter lim="800000"/>
            <a:headEnd/>
            <a:tailEnd/>
          </a:ln>
          <a:effectLst/>
        </p:spPr>
      </p:pic>
      <p:sp>
        <p:nvSpPr>
          <p:cNvPr id="5" name="Rectangle 4"/>
          <p:cNvSpPr/>
          <p:nvPr/>
        </p:nvSpPr>
        <p:spPr>
          <a:xfrm>
            <a:off x="4714876" y="500042"/>
            <a:ext cx="3357586" cy="1571636"/>
          </a:xfrm>
          <a:prstGeom prst="wedgeRectCallout">
            <a:avLst>
              <a:gd name="adj1" fmla="val -41363"/>
              <a:gd name="adj2" fmla="val 83087"/>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solidFill>
                  <a:srgbClr val="FFFF00"/>
                </a:solidFill>
              </a:rPr>
              <a:t>Allahou</a:t>
            </a:r>
            <a:r>
              <a:rPr lang="fr-FR" sz="2400" dirty="0" smtClean="0">
                <a:solidFill>
                  <a:srgbClr val="FFFF00"/>
                </a:solidFill>
              </a:rPr>
              <a:t> Akbar, </a:t>
            </a:r>
            <a:r>
              <a:rPr lang="fr-FR" sz="2400" dirty="0" err="1" smtClean="0">
                <a:solidFill>
                  <a:srgbClr val="FFFF00"/>
                </a:solidFill>
              </a:rPr>
              <a:t>Astaghfiroullah</a:t>
            </a:r>
            <a:r>
              <a:rPr lang="fr-FR" sz="2400" dirty="0" smtClean="0">
                <a:solidFill>
                  <a:srgbClr val="FFFF00"/>
                </a:solidFill>
              </a:rPr>
              <a:t> rabbi </a:t>
            </a:r>
            <a:r>
              <a:rPr lang="fr-FR" sz="2400" dirty="0" err="1" smtClean="0">
                <a:solidFill>
                  <a:srgbClr val="FFFF00"/>
                </a:solidFill>
              </a:rPr>
              <a:t>wa</a:t>
            </a:r>
            <a:r>
              <a:rPr lang="fr-FR" sz="2400" dirty="0" smtClean="0">
                <a:solidFill>
                  <a:srgbClr val="FFFF00"/>
                </a:solidFill>
              </a:rPr>
              <a:t> </a:t>
            </a:r>
            <a:r>
              <a:rPr lang="fr-FR" sz="2400" dirty="0" err="1" smtClean="0">
                <a:solidFill>
                  <a:srgbClr val="FFFF00"/>
                </a:solidFill>
              </a:rPr>
              <a:t>atoubou</a:t>
            </a:r>
            <a:r>
              <a:rPr lang="fr-FR" sz="2400" dirty="0" smtClean="0">
                <a:solidFill>
                  <a:srgbClr val="FFFF00"/>
                </a:solidFill>
              </a:rPr>
              <a:t> </a:t>
            </a:r>
            <a:r>
              <a:rPr lang="fr-FR" sz="2400" dirty="0" err="1" smtClean="0">
                <a:solidFill>
                  <a:srgbClr val="FFFF00"/>
                </a:solidFill>
              </a:rPr>
              <a:t>ilayhi</a:t>
            </a:r>
            <a:r>
              <a:rPr lang="fr-FR" sz="2400" dirty="0" smtClean="0">
                <a:solidFill>
                  <a:srgbClr val="FFFF00"/>
                </a:solidFill>
              </a:rPr>
              <a:t>, </a:t>
            </a:r>
            <a:r>
              <a:rPr lang="fr-FR" sz="2400" dirty="0" err="1" smtClean="0">
                <a:solidFill>
                  <a:srgbClr val="FFFF00"/>
                </a:solidFill>
              </a:rPr>
              <a:t>Allahou</a:t>
            </a:r>
            <a:r>
              <a:rPr lang="fr-FR" sz="2400" dirty="0" smtClean="0">
                <a:solidFill>
                  <a:srgbClr val="FFFF00"/>
                </a:solidFill>
              </a:rPr>
              <a:t> Akbar</a:t>
            </a:r>
            <a:endParaRPr lang="fr-FR" sz="2400"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714488"/>
            <a:ext cx="3929090" cy="3643338"/>
          </a:xfrm>
        </p:spPr>
        <p:txBody>
          <a:bodyPr>
            <a:normAutofit/>
          </a:bodyPr>
          <a:lstStyle/>
          <a:p>
            <a:r>
              <a:rPr lang="fr-FR" sz="3600" dirty="0" smtClean="0">
                <a:solidFill>
                  <a:srgbClr val="FFFF00"/>
                </a:solidFill>
                <a:latin typeface="Arial Black" pitchFamily="34" charset="0"/>
              </a:rPr>
              <a:t>13.  Dire </a:t>
            </a:r>
            <a:r>
              <a:rPr lang="fr-FR" sz="3600" dirty="0" err="1" smtClean="0">
                <a:solidFill>
                  <a:srgbClr val="FFFF00"/>
                </a:solidFill>
                <a:latin typeface="Arial Black" pitchFamily="34" charset="0"/>
              </a:rPr>
              <a:t>Takbir</a:t>
            </a:r>
            <a:r>
              <a:rPr lang="fr-FR" sz="3600" dirty="0" smtClean="0">
                <a:solidFill>
                  <a:srgbClr val="FFFF00"/>
                </a:solidFill>
                <a:latin typeface="Arial Black" pitchFamily="34" charset="0"/>
              </a:rPr>
              <a:t> après le deuxième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4286248" y="1928802"/>
            <a:ext cx="4610197" cy="341948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72132" y="2357430"/>
            <a:ext cx="3414682" cy="3143272"/>
          </a:xfrm>
        </p:spPr>
        <p:txBody>
          <a:bodyPr>
            <a:normAutofit/>
          </a:bodyPr>
          <a:lstStyle/>
          <a:p>
            <a:r>
              <a:rPr lang="fr-FR" sz="3600" dirty="0" smtClean="0">
                <a:solidFill>
                  <a:srgbClr val="FFFF00"/>
                </a:solidFill>
                <a:latin typeface="Arial Black" pitchFamily="34" charset="0"/>
              </a:rPr>
              <a:t>14.  Réciter </a:t>
            </a:r>
            <a:r>
              <a:rPr lang="fr-FR" sz="3600" dirty="0" err="1" smtClean="0">
                <a:solidFill>
                  <a:srgbClr val="FFFF00"/>
                </a:solidFill>
                <a:latin typeface="Arial Black" pitchFamily="34" charset="0"/>
              </a:rPr>
              <a:t>Salawàt</a:t>
            </a:r>
            <a:r>
              <a:rPr lang="fr-FR" sz="3600" dirty="0" smtClean="0">
                <a:solidFill>
                  <a:srgbClr val="FFFF00"/>
                </a:solidFill>
                <a:latin typeface="Arial Black" pitchFamily="34" charset="0"/>
              </a:rPr>
              <a:t> dans les </a:t>
            </a:r>
            <a:r>
              <a:rPr lang="fr-FR" sz="3600" dirty="0" err="1" smtClean="0">
                <a:solidFill>
                  <a:srgbClr val="FFFF00"/>
                </a:solidFill>
                <a:latin typeface="Arial Black" pitchFamily="34" charset="0"/>
              </a:rPr>
              <a:t>Sadjdahs</a:t>
            </a:r>
            <a:r>
              <a:rPr lang="fr-FR" sz="3600" dirty="0" smtClean="0">
                <a:solidFill>
                  <a:srgbClr val="FFFF00"/>
                </a:solidFill>
                <a:latin typeface="Arial Black" pitchFamily="34" charset="0"/>
              </a:rPr>
              <a:t>.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descr="C:\Users\Mozama\Pictures\prayer.jpg"/>
          <p:cNvPicPr>
            <a:picLocks noChangeAspect="1" noChangeArrowheads="1"/>
          </p:cNvPicPr>
          <p:nvPr/>
        </p:nvPicPr>
        <p:blipFill>
          <a:blip r:embed="rId3" cstate="print"/>
          <a:srcRect/>
          <a:stretch>
            <a:fillRect/>
          </a:stretch>
        </p:blipFill>
        <p:spPr bwMode="auto">
          <a:xfrm>
            <a:off x="214282" y="2357430"/>
            <a:ext cx="5262929" cy="3357586"/>
          </a:xfrm>
          <a:prstGeom prst="rect">
            <a:avLst/>
          </a:prstGeom>
          <a:noFill/>
        </p:spPr>
      </p:pic>
      <p:sp>
        <p:nvSpPr>
          <p:cNvPr id="6" name="Rectangle à coins arrondis 5"/>
          <p:cNvSpPr/>
          <p:nvPr/>
        </p:nvSpPr>
        <p:spPr>
          <a:xfrm>
            <a:off x="2928926" y="571480"/>
            <a:ext cx="3286148" cy="1857388"/>
          </a:xfrm>
          <a:prstGeom prst="wedgeRoundRectCallout">
            <a:avLst>
              <a:gd name="adj1" fmla="val -9703"/>
              <a:gd name="adj2" fmla="val 91281"/>
              <a:gd name="adj3" fmla="val 16667"/>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FFFF00"/>
                </a:solidFill>
              </a:rPr>
              <a:t>Soubhana</a:t>
            </a:r>
            <a:r>
              <a:rPr lang="fr-FR" sz="2400" b="1" dirty="0" smtClean="0">
                <a:solidFill>
                  <a:srgbClr val="FFFF00"/>
                </a:solidFill>
              </a:rPr>
              <a:t> rabbi </a:t>
            </a:r>
            <a:r>
              <a:rPr lang="fr-FR" sz="2400" b="1" dirty="0" err="1" smtClean="0">
                <a:solidFill>
                  <a:srgbClr val="FFFF00"/>
                </a:solidFill>
              </a:rPr>
              <a:t>yal</a:t>
            </a:r>
            <a:r>
              <a:rPr lang="fr-FR" sz="2400" b="1" dirty="0" smtClean="0">
                <a:solidFill>
                  <a:srgbClr val="FFFF00"/>
                </a:solidFill>
              </a:rPr>
              <a:t> </a:t>
            </a:r>
            <a:r>
              <a:rPr lang="fr-FR" sz="2400" b="1" dirty="0" err="1" smtClean="0">
                <a:solidFill>
                  <a:srgbClr val="FFFF00"/>
                </a:solidFill>
              </a:rPr>
              <a:t>a’alà</a:t>
            </a:r>
            <a:r>
              <a:rPr lang="fr-FR" sz="2400" b="1" dirty="0" smtClean="0">
                <a:solidFill>
                  <a:srgbClr val="FFFF00"/>
                </a:solidFill>
              </a:rPr>
              <a:t> </a:t>
            </a:r>
            <a:r>
              <a:rPr lang="fr-FR" sz="2400" b="1" dirty="0" err="1" smtClean="0">
                <a:solidFill>
                  <a:srgbClr val="FFFF00"/>
                </a:solidFill>
              </a:rPr>
              <a:t>wa</a:t>
            </a:r>
            <a:r>
              <a:rPr lang="fr-FR" sz="2400" b="1" dirty="0" smtClean="0">
                <a:solidFill>
                  <a:srgbClr val="FFFF00"/>
                </a:solidFill>
              </a:rPr>
              <a:t> bi </a:t>
            </a:r>
            <a:r>
              <a:rPr lang="fr-FR" sz="2400" b="1" dirty="0" err="1" smtClean="0">
                <a:solidFill>
                  <a:srgbClr val="FFFF00"/>
                </a:solidFill>
              </a:rPr>
              <a:t>hamdihi</a:t>
            </a:r>
            <a:r>
              <a:rPr lang="fr-FR" sz="2400" b="1" dirty="0" smtClean="0">
                <a:solidFill>
                  <a:srgbClr val="FFFF00"/>
                </a:solidFill>
              </a:rPr>
              <a:t>, </a:t>
            </a:r>
            <a:r>
              <a:rPr lang="fr-FR" sz="2400" b="1" dirty="0" err="1" smtClean="0">
                <a:solidFill>
                  <a:srgbClr val="FFFF00"/>
                </a:solidFill>
              </a:rPr>
              <a:t>Allahouma</a:t>
            </a:r>
            <a:r>
              <a:rPr lang="fr-FR" sz="2400" b="1" dirty="0" smtClean="0">
                <a:solidFill>
                  <a:srgbClr val="FFFF00"/>
                </a:solidFill>
              </a:rPr>
              <a:t> Sali </a:t>
            </a:r>
            <a:r>
              <a:rPr lang="fr-FR" sz="2400" b="1" dirty="0" err="1" smtClean="0">
                <a:solidFill>
                  <a:srgbClr val="FFFF00"/>
                </a:solidFill>
              </a:rPr>
              <a:t>ala</a:t>
            </a:r>
            <a:r>
              <a:rPr lang="fr-FR" sz="2400" b="1" dirty="0" smtClean="0">
                <a:solidFill>
                  <a:srgbClr val="FFFF00"/>
                </a:solidFill>
              </a:rPr>
              <a:t> </a:t>
            </a:r>
            <a:r>
              <a:rPr lang="fr-FR" sz="2400" b="1" dirty="0" err="1" smtClean="0">
                <a:solidFill>
                  <a:srgbClr val="FFFF00"/>
                </a:solidFill>
              </a:rPr>
              <a:t>mouhammadiv</a:t>
            </a:r>
            <a:r>
              <a:rPr lang="fr-FR" sz="2400" b="1" dirty="0" smtClean="0">
                <a:solidFill>
                  <a:srgbClr val="FFFF00"/>
                </a:solidFill>
              </a:rPr>
              <a:t> va ale </a:t>
            </a:r>
            <a:r>
              <a:rPr lang="fr-FR" sz="2400" b="1" dirty="0" err="1" smtClean="0">
                <a:solidFill>
                  <a:srgbClr val="FFFF00"/>
                </a:solidFill>
              </a:rPr>
              <a:t>mouhammad</a:t>
            </a:r>
            <a:endParaRPr lang="fr-FR" sz="24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28662" y="928670"/>
            <a:ext cx="7198654" cy="2714644"/>
          </a:xfrm>
          <a:prstGeom prst="rect">
            <a:avLst/>
          </a:prstGeom>
          <a:noFill/>
          <a:ln w="9525">
            <a:noFill/>
            <a:miter lim="800000"/>
            <a:headEnd/>
            <a:tailEnd/>
          </a:ln>
          <a:effectLst/>
        </p:spPr>
      </p:pic>
      <p:sp>
        <p:nvSpPr>
          <p:cNvPr id="2" name="Titre 1"/>
          <p:cNvSpPr>
            <a:spLocks noGrp="1"/>
          </p:cNvSpPr>
          <p:nvPr>
            <p:ph type="ctrTitle"/>
          </p:nvPr>
        </p:nvSpPr>
        <p:spPr>
          <a:xfrm>
            <a:off x="0" y="4500570"/>
            <a:ext cx="9144000" cy="1470025"/>
          </a:xfrm>
        </p:spPr>
        <p:txBody>
          <a:bodyPr>
            <a:normAutofit fontScale="90000"/>
          </a:bodyPr>
          <a:lstStyle/>
          <a:p>
            <a:r>
              <a:rPr lang="fr-FR" sz="3600" dirty="0" smtClean="0">
                <a:solidFill>
                  <a:srgbClr val="FFFF00"/>
                </a:solidFill>
                <a:latin typeface="Arial Black" pitchFamily="34" charset="0"/>
              </a:rPr>
              <a:t>15.  Pour se lever pour le </a:t>
            </a:r>
            <a:r>
              <a:rPr lang="fr-FR" sz="3600" dirty="0" err="1" smtClean="0">
                <a:solidFill>
                  <a:srgbClr val="FFFF00"/>
                </a:solidFill>
                <a:latin typeface="Arial Black" pitchFamily="34" charset="0"/>
              </a:rPr>
              <a:t>rak’at</a:t>
            </a:r>
            <a:r>
              <a:rPr lang="fr-FR" sz="3600" dirty="0" smtClean="0">
                <a:solidFill>
                  <a:srgbClr val="FFFF00"/>
                </a:solidFill>
                <a:latin typeface="Arial Black" pitchFamily="34" charset="0"/>
              </a:rPr>
              <a:t> suivant, les hommes devraient d’abord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lever  les genoux puis  les mains, alors que  les  femmes devraient poser  leurs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mains sur les cuisses puis se lever.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857760"/>
            <a:ext cx="9144000" cy="1470025"/>
          </a:xfrm>
        </p:spPr>
        <p:txBody>
          <a:bodyPr>
            <a:normAutofit fontScale="90000"/>
          </a:bodyPr>
          <a:lstStyle/>
          <a:p>
            <a:r>
              <a:rPr lang="fr-FR" sz="3600" dirty="0" smtClean="0">
                <a:solidFill>
                  <a:srgbClr val="FFFF00"/>
                </a:solidFill>
                <a:latin typeface="Arial Black" pitchFamily="34" charset="0"/>
              </a:rPr>
              <a:t>16.  Dire  « Bi  </a:t>
            </a:r>
            <a:r>
              <a:rPr lang="fr-FR" sz="3600" dirty="0" err="1" smtClean="0">
                <a:solidFill>
                  <a:srgbClr val="FFFF00"/>
                </a:solidFill>
                <a:latin typeface="Arial Black" pitchFamily="34" charset="0"/>
              </a:rPr>
              <a:t>haw</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lillahi</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wa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qouwwatihi</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aqoumou</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wa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aq’oud</a:t>
            </a:r>
            <a:r>
              <a:rPr lang="fr-FR" sz="3600" dirty="0" smtClean="0">
                <a:solidFill>
                  <a:srgbClr val="FFFF00"/>
                </a:solidFill>
                <a:latin typeface="Arial Black" pitchFamily="34" charset="0"/>
              </a:rPr>
              <a:t> »  en  se levant pour  le prochain  </a:t>
            </a:r>
            <a:r>
              <a:rPr lang="fr-FR" sz="3600" dirty="0" err="1" smtClean="0">
                <a:solidFill>
                  <a:srgbClr val="FFFF00"/>
                </a:solidFill>
                <a:latin typeface="Arial Black" pitchFamily="34" charset="0"/>
              </a:rPr>
              <a:t>rak’at</a:t>
            </a:r>
            <a:r>
              <a:rPr lang="fr-FR" sz="3600" dirty="0" smtClean="0">
                <a:solidFill>
                  <a:srgbClr val="FFFF00"/>
                </a:solidFill>
                <a:latin typeface="Arial Black" pitchFamily="34" charset="0"/>
              </a:rPr>
              <a:t>. On peut même ajouter  “</a:t>
            </a:r>
            <a:r>
              <a:rPr lang="fr-FR" sz="3600" dirty="0" err="1" smtClean="0">
                <a:solidFill>
                  <a:srgbClr val="FFFF00"/>
                </a:solidFill>
                <a:latin typeface="Arial Black" pitchFamily="34" charset="0"/>
              </a:rPr>
              <a:t>wa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arka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wa</a:t>
            </a:r>
            <a:r>
              <a:rPr lang="fr-FR" sz="3600" dirty="0" smtClean="0">
                <a:solidFill>
                  <a:srgbClr val="FFFF00"/>
                </a:solidFill>
                <a:latin typeface="Arial Black" pitchFamily="34" charset="0"/>
              </a:rPr>
              <a:t> </a:t>
            </a:r>
            <a:r>
              <a:rPr lang="fr-FR" sz="3600" dirty="0" err="1" smtClean="0">
                <a:solidFill>
                  <a:srgbClr val="FFFF00"/>
                </a:solidFill>
                <a:latin typeface="Arial Black" pitchFamily="34" charset="0"/>
              </a:rPr>
              <a:t>asdjoud</a:t>
            </a:r>
            <a:r>
              <a:rPr lang="fr-FR" sz="3600" dirty="0" smtClean="0">
                <a:solidFill>
                  <a:srgbClr val="FFFF00"/>
                </a:solidFill>
                <a:latin typeface="Arial Black" pitchFamily="34" charset="0"/>
              </a:rPr>
              <a:t>” après “</a:t>
            </a:r>
            <a:r>
              <a:rPr lang="fr-FR" sz="3600" dirty="0" err="1" smtClean="0">
                <a:solidFill>
                  <a:srgbClr val="FFFF00"/>
                </a:solidFill>
                <a:latin typeface="Arial Black" pitchFamily="34" charset="0"/>
              </a:rPr>
              <a:t>aq’oud</a:t>
            </a: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357422" y="357166"/>
            <a:ext cx="3500462" cy="3848888"/>
          </a:xfrm>
          <a:prstGeom prst="rect">
            <a:avLst/>
          </a:prstGeom>
          <a:noFill/>
          <a:ln w="9525">
            <a:noFill/>
            <a:miter lim="800000"/>
            <a:headEnd/>
            <a:tailEnd/>
          </a:ln>
          <a:effectLst/>
        </p:spPr>
      </p:pic>
      <p:sp>
        <p:nvSpPr>
          <p:cNvPr id="5" name="Rectangle 4"/>
          <p:cNvSpPr/>
          <p:nvPr/>
        </p:nvSpPr>
        <p:spPr>
          <a:xfrm>
            <a:off x="4643438" y="428604"/>
            <a:ext cx="2643206" cy="2000264"/>
          </a:xfrm>
          <a:prstGeom prst="wedgeRectCallout">
            <a:avLst>
              <a:gd name="adj1" fmla="val -88957"/>
              <a:gd name="adj2" fmla="val 46324"/>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FFFF00"/>
                </a:solidFill>
                <a:latin typeface="Arial Black" pitchFamily="34" charset="0"/>
              </a:rPr>
              <a:t>Bi  </a:t>
            </a:r>
            <a:r>
              <a:rPr lang="fr-FR" sz="2400" dirty="0" err="1" smtClean="0">
                <a:solidFill>
                  <a:srgbClr val="FFFF00"/>
                </a:solidFill>
                <a:latin typeface="Arial Black" pitchFamily="34" charset="0"/>
              </a:rPr>
              <a:t>haw</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lillahi</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wa</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qouwwatihi</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aqoumou</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wa</a:t>
            </a:r>
            <a:r>
              <a:rPr lang="fr-FR" sz="2400" dirty="0" smtClean="0">
                <a:solidFill>
                  <a:srgbClr val="FFFF00"/>
                </a:solidFill>
                <a:latin typeface="Arial Black" pitchFamily="34" charset="0"/>
              </a:rPr>
              <a:t>  </a:t>
            </a:r>
            <a:r>
              <a:rPr lang="fr-FR" sz="2400" dirty="0" err="1" smtClean="0">
                <a:solidFill>
                  <a:srgbClr val="FFFF00"/>
                </a:solidFill>
                <a:latin typeface="Arial Black" pitchFamily="34" charset="0"/>
              </a:rPr>
              <a:t>aq’oud</a:t>
            </a:r>
            <a:r>
              <a:rPr lang="fr-FR" sz="2400" dirty="0" smtClean="0">
                <a:solidFill>
                  <a:srgbClr val="FFFF00"/>
                </a:solidFill>
                <a:latin typeface="Arial Black" pitchFamily="34" charset="0"/>
              </a:rPr>
              <a:t> </a:t>
            </a:r>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IV1-023.jpg"/>
          <p:cNvPicPr>
            <a:picLocks noChangeAspect="1"/>
          </p:cNvPicPr>
          <p:nvPr/>
        </p:nvPicPr>
        <p:blipFill>
          <a:blip r:embed="rId2" cstate="print"/>
          <a:stretch>
            <a:fillRect/>
          </a:stretch>
        </p:blipFill>
        <p:spPr>
          <a:xfrm>
            <a:off x="0" y="-30892"/>
            <a:ext cx="9144000" cy="6919784"/>
          </a:xfrm>
          <a:prstGeom prst="rect">
            <a:avLst/>
          </a:prstGeom>
        </p:spPr>
      </p:pic>
      <p:sp>
        <p:nvSpPr>
          <p:cNvPr id="6" name="ZoneTexte 5"/>
          <p:cNvSpPr txBox="1"/>
          <p:nvPr/>
        </p:nvSpPr>
        <p:spPr>
          <a:xfrm>
            <a:off x="1714480" y="2000240"/>
            <a:ext cx="5715040" cy="2800767"/>
          </a:xfrm>
          <a:prstGeom prst="rect">
            <a:avLst/>
          </a:prstGeom>
          <a:noFill/>
        </p:spPr>
        <p:txBody>
          <a:bodyPr wrap="square" rtlCol="0">
            <a:spAutoFit/>
          </a:bodyPr>
          <a:lstStyle/>
          <a:p>
            <a:pPr algn="ctr"/>
            <a:r>
              <a:rPr lang="fr-FR" sz="4400" dirty="0" smtClean="0">
                <a:solidFill>
                  <a:schemeClr val="tx2">
                    <a:lumMod val="75000"/>
                  </a:schemeClr>
                </a:solidFill>
                <a:latin typeface="Arial Black" pitchFamily="34" charset="0"/>
              </a:rPr>
              <a:t>LES CHOSES QUI SONT MAKROUH DURANT LA SADJDAH</a:t>
            </a:r>
            <a:endParaRPr lang="fr-FR" sz="4400" dirty="0">
              <a:solidFill>
                <a:schemeClr val="tx2">
                  <a:lumMod val="75000"/>
                </a:schemeClr>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IV1-023.jpg"/>
          <p:cNvPicPr>
            <a:picLocks noChangeAspect="1"/>
          </p:cNvPicPr>
          <p:nvPr/>
        </p:nvPicPr>
        <p:blipFill>
          <a:blip r:embed="rId2" cstate="print"/>
          <a:stretch>
            <a:fillRect/>
          </a:stretch>
        </p:blipFill>
        <p:spPr>
          <a:xfrm>
            <a:off x="0" y="-30892"/>
            <a:ext cx="9144000" cy="6919784"/>
          </a:xfrm>
          <a:prstGeom prst="rect">
            <a:avLst/>
          </a:prstGeom>
        </p:spPr>
      </p:pic>
      <p:sp>
        <p:nvSpPr>
          <p:cNvPr id="6" name="ZoneTexte 5"/>
          <p:cNvSpPr txBox="1"/>
          <p:nvPr/>
        </p:nvSpPr>
        <p:spPr>
          <a:xfrm>
            <a:off x="1714480" y="1785926"/>
            <a:ext cx="5715040" cy="3477875"/>
          </a:xfrm>
          <a:prstGeom prst="rect">
            <a:avLst/>
          </a:prstGeom>
          <a:noFill/>
        </p:spPr>
        <p:txBody>
          <a:bodyPr wrap="square" rtlCol="0">
            <a:spAutoFit/>
          </a:bodyPr>
          <a:lstStyle/>
          <a:p>
            <a:pPr algn="ctr"/>
            <a:r>
              <a:rPr lang="fr-FR" sz="4400" dirty="0" smtClean="0">
                <a:solidFill>
                  <a:schemeClr val="tx2">
                    <a:lumMod val="75000"/>
                  </a:schemeClr>
                </a:solidFill>
                <a:latin typeface="Arial Black" pitchFamily="34" charset="0"/>
              </a:rPr>
              <a:t>LES CHOSES QUI SONT MOUSTAHAB DURANT LA SADJDAH</a:t>
            </a:r>
            <a:endParaRPr lang="fr-FR" sz="4400" dirty="0">
              <a:solidFill>
                <a:schemeClr val="tx2">
                  <a:lumMod val="75000"/>
                </a:schemeClr>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285728"/>
            <a:ext cx="7772400" cy="1470025"/>
          </a:xfrm>
        </p:spPr>
        <p:txBody>
          <a:bodyPr>
            <a:normAutofit fontScale="90000"/>
          </a:bodyPr>
          <a:lstStyle/>
          <a:p>
            <a:r>
              <a:rPr lang="fr-FR" sz="3600" dirty="0" smtClean="0">
                <a:solidFill>
                  <a:srgbClr val="FFFF00"/>
                </a:solidFill>
                <a:latin typeface="Arial Black" pitchFamily="34" charset="0"/>
              </a:rPr>
              <a:t>1.  S’</a:t>
            </a:r>
            <a:r>
              <a:rPr lang="fr-FR" sz="3600" dirty="0" err="1" smtClean="0">
                <a:solidFill>
                  <a:srgbClr val="FFFF00"/>
                </a:solidFill>
                <a:latin typeface="Arial Black" pitchFamily="34" charset="0"/>
              </a:rPr>
              <a:t>assoire</a:t>
            </a:r>
            <a:r>
              <a:rPr lang="fr-FR" sz="3600" dirty="0" smtClean="0">
                <a:solidFill>
                  <a:srgbClr val="FFFF00"/>
                </a:solidFill>
                <a:latin typeface="Arial Black" pitchFamily="34" charset="0"/>
              </a:rPr>
              <a:t>  sur  les  talons  entre  les  deux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et  après  (en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s’appuyant sur les orteils).</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928794" y="2643182"/>
            <a:ext cx="5526891" cy="3357586"/>
          </a:xfrm>
          <a:prstGeom prst="rect">
            <a:avLst/>
          </a:prstGeom>
          <a:noFill/>
          <a:ln w="9525">
            <a:noFill/>
            <a:miter lim="800000"/>
            <a:headEnd/>
            <a:tailEnd/>
          </a:ln>
          <a:effectLst/>
        </p:spPr>
      </p:pic>
      <p:sp>
        <p:nvSpPr>
          <p:cNvPr id="5" name="Flèche droite 4"/>
          <p:cNvSpPr/>
          <p:nvPr/>
        </p:nvSpPr>
        <p:spPr>
          <a:xfrm rot="986141">
            <a:off x="592051" y="3367129"/>
            <a:ext cx="2302400" cy="1487912"/>
          </a:xfrm>
          <a:prstGeom prst="right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142852"/>
            <a:ext cx="7772400" cy="1470025"/>
          </a:xfrm>
        </p:spPr>
        <p:txBody>
          <a:bodyPr>
            <a:normAutofit/>
          </a:bodyPr>
          <a:lstStyle/>
          <a:p>
            <a:r>
              <a:rPr lang="fr-FR" sz="3600" dirty="0" smtClean="0">
                <a:solidFill>
                  <a:srgbClr val="FFFF00"/>
                </a:solidFill>
                <a:latin typeface="Arial Black" pitchFamily="34" charset="0"/>
              </a:rPr>
              <a:t>2.  Poser les bras au sol.</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 name="Image 5" descr="Submit.gif"/>
          <p:cNvPicPr>
            <a:picLocks noChangeAspect="1"/>
          </p:cNvPicPr>
          <p:nvPr/>
        </p:nvPicPr>
        <p:blipFill>
          <a:blip r:embed="rId3" cstate="print"/>
          <a:stretch>
            <a:fillRect/>
          </a:stretch>
        </p:blipFill>
        <p:spPr>
          <a:xfrm>
            <a:off x="500034" y="1571612"/>
            <a:ext cx="7820025" cy="3438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lèche vers le haut 6"/>
          <p:cNvSpPr/>
          <p:nvPr/>
        </p:nvSpPr>
        <p:spPr>
          <a:xfrm rot="20364143">
            <a:off x="6497257" y="4333659"/>
            <a:ext cx="1000132" cy="1785950"/>
          </a:xfrm>
          <a:prstGeom prst="up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6314" y="1714488"/>
            <a:ext cx="4129062" cy="3000396"/>
          </a:xfrm>
        </p:spPr>
        <p:txBody>
          <a:bodyPr>
            <a:normAutofit/>
          </a:bodyPr>
          <a:lstStyle/>
          <a:p>
            <a:r>
              <a:rPr lang="fr-FR" sz="3600" dirty="0" smtClean="0">
                <a:solidFill>
                  <a:srgbClr val="FFFF00"/>
                </a:solidFill>
                <a:latin typeface="Arial Black" pitchFamily="34" charset="0"/>
              </a:rPr>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3.  Réciter le Saint Coran au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descr="C:\Users\Mozama\Pictures\RELIGION\qur'an.jpg"/>
          <p:cNvPicPr>
            <a:picLocks noChangeAspect="1" noChangeArrowheads="1"/>
          </p:cNvPicPr>
          <p:nvPr/>
        </p:nvPicPr>
        <p:blipFill>
          <a:blip r:embed="rId3" cstate="print"/>
          <a:srcRect/>
          <a:stretch>
            <a:fillRect/>
          </a:stretch>
        </p:blipFill>
        <p:spPr bwMode="auto">
          <a:xfrm>
            <a:off x="357158" y="1714488"/>
            <a:ext cx="4286280" cy="40730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re 1"/>
          <p:cNvSpPr>
            <a:spLocks noGrp="1"/>
          </p:cNvSpPr>
          <p:nvPr>
            <p:ph type="ctrTitle"/>
          </p:nvPr>
        </p:nvSpPr>
        <p:spPr>
          <a:xfrm>
            <a:off x="0" y="4357694"/>
            <a:ext cx="9144000" cy="2500306"/>
          </a:xfrm>
        </p:spPr>
        <p:txBody>
          <a:bodyPr>
            <a:normAutofit/>
          </a:bodyPr>
          <a:lstStyle/>
          <a:p>
            <a:r>
              <a:rPr lang="fr-FR" sz="3600" dirty="0" smtClean="0">
                <a:latin typeface="Arial Black" pitchFamily="34" charset="0"/>
              </a:rPr>
              <a:t>1.  Dire </a:t>
            </a:r>
            <a:r>
              <a:rPr lang="fr-FR" sz="3600" dirty="0" err="1" smtClean="0">
                <a:latin typeface="Arial Black" pitchFamily="34" charset="0"/>
              </a:rPr>
              <a:t>Takbir</a:t>
            </a:r>
            <a:r>
              <a:rPr lang="fr-FR" sz="3600" dirty="0" smtClean="0">
                <a:latin typeface="Arial Black" pitchFamily="34" charset="0"/>
              </a:rPr>
              <a:t> avant d’aller au </a:t>
            </a:r>
            <a:r>
              <a:rPr lang="fr-FR" sz="3600" dirty="0" err="1" smtClean="0">
                <a:latin typeface="Arial Black" pitchFamily="34" charset="0"/>
              </a:rPr>
              <a:t>Sadjdah</a:t>
            </a:r>
            <a:r>
              <a:rPr lang="fr-FR" sz="3600" dirty="0" smtClean="0">
                <a:latin typeface="Arial Black" pitchFamily="34" charset="0"/>
              </a:rPr>
              <a:t>  (</a:t>
            </a:r>
            <a:r>
              <a:rPr lang="fr-FR" sz="3600" dirty="0" err="1" smtClean="0">
                <a:latin typeface="Arial Black" pitchFamily="34" charset="0"/>
              </a:rPr>
              <a:t>c-à-d</a:t>
            </a:r>
            <a:r>
              <a:rPr lang="fr-FR" sz="3600" dirty="0" smtClean="0">
                <a:latin typeface="Arial Black" pitchFamily="34" charset="0"/>
              </a:rPr>
              <a:t> après avoir dit  “Sami </a:t>
            </a:r>
            <a:r>
              <a:rPr lang="fr-FR" sz="3600" dirty="0" err="1" smtClean="0">
                <a:latin typeface="Arial Black" pitchFamily="34" charset="0"/>
              </a:rPr>
              <a:t>Allahou</a:t>
            </a:r>
            <a:r>
              <a:rPr lang="fr-FR" sz="3600" dirty="0" smtClean="0">
                <a:latin typeface="Arial Black" pitchFamily="34" charset="0"/>
              </a:rPr>
              <a:t> liman </a:t>
            </a:r>
            <a:r>
              <a:rPr lang="fr-FR" sz="3600" dirty="0" err="1" smtClean="0">
                <a:latin typeface="Arial Black" pitchFamily="34" charset="0"/>
              </a:rPr>
              <a:t>hamidah</a:t>
            </a:r>
            <a:r>
              <a:rPr lang="fr-FR" sz="3600" dirty="0" smtClean="0">
                <a:latin typeface="Arial Black" pitchFamily="34" charset="0"/>
              </a:rPr>
              <a:t>” et lever les bras pour dire </a:t>
            </a:r>
            <a:r>
              <a:rPr lang="fr-FR" sz="3600" dirty="0" err="1" smtClean="0">
                <a:latin typeface="Arial Black" pitchFamily="34" charset="0"/>
              </a:rPr>
              <a:t>Takbir</a:t>
            </a:r>
            <a:r>
              <a:rPr lang="fr-FR" sz="3600" dirty="0" smtClean="0">
                <a:latin typeface="Arial Black" pitchFamily="34" charset="0"/>
              </a:rPr>
              <a:t>.</a:t>
            </a:r>
            <a:endParaRPr lang="fr-FR" sz="36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214422"/>
            <a:ext cx="5072066" cy="5643578"/>
          </a:xfrm>
        </p:spPr>
        <p:txBody>
          <a:bodyPr>
            <a:normAutofit/>
          </a:bodyPr>
          <a:lstStyle/>
          <a:p>
            <a:r>
              <a:rPr lang="fr-FR" sz="3600" dirty="0" smtClean="0">
                <a:solidFill>
                  <a:srgbClr val="FFFF00"/>
                </a:solidFill>
                <a:latin typeface="Arial Black" pitchFamily="34" charset="0"/>
              </a:rPr>
              <a:t>2.  En allant au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un homme devrait d’abord poser ses mains puis ses genoux, par contre une femme devrait d’abord poser ses genoux puis ses mains.</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descr="C:\Users\Mozama\Pictures\IBADAT\NAMAZ\card23.jpg"/>
          <p:cNvPicPr>
            <a:picLocks noChangeAspect="1" noChangeArrowheads="1"/>
          </p:cNvPicPr>
          <p:nvPr/>
        </p:nvPicPr>
        <p:blipFill>
          <a:blip r:embed="rId3" cstate="print"/>
          <a:srcRect/>
          <a:stretch>
            <a:fillRect/>
          </a:stretch>
        </p:blipFill>
        <p:spPr bwMode="auto">
          <a:xfrm>
            <a:off x="5143504" y="571480"/>
            <a:ext cx="3733800" cy="2400300"/>
          </a:xfrm>
          <a:prstGeom prst="rect">
            <a:avLst/>
          </a:prstGeom>
          <a:noFill/>
        </p:spPr>
      </p:pic>
      <p:pic>
        <p:nvPicPr>
          <p:cNvPr id="3075" name="Picture 3" descr="C:\Users\Mozama\Pictures\IBADAT\NAMAZ\sajdah.jpg"/>
          <p:cNvPicPr>
            <a:picLocks noChangeAspect="1" noChangeArrowheads="1"/>
          </p:cNvPicPr>
          <p:nvPr/>
        </p:nvPicPr>
        <p:blipFill>
          <a:blip r:embed="rId4" cstate="print"/>
          <a:srcRect/>
          <a:stretch>
            <a:fillRect/>
          </a:stretch>
        </p:blipFill>
        <p:spPr bwMode="auto">
          <a:xfrm>
            <a:off x="5291874" y="4143380"/>
            <a:ext cx="3590191" cy="2333624"/>
          </a:xfrm>
          <a:prstGeom prst="rect">
            <a:avLst/>
          </a:prstGeom>
          <a:noFill/>
        </p:spPr>
      </p:pic>
      <p:sp>
        <p:nvSpPr>
          <p:cNvPr id="6" name="Ellipse 5"/>
          <p:cNvSpPr/>
          <p:nvPr/>
        </p:nvSpPr>
        <p:spPr>
          <a:xfrm>
            <a:off x="8286776" y="3071810"/>
            <a:ext cx="285752" cy="28575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7" name="Ellipse 6"/>
          <p:cNvSpPr/>
          <p:nvPr/>
        </p:nvSpPr>
        <p:spPr>
          <a:xfrm>
            <a:off x="6429388" y="6429396"/>
            <a:ext cx="285752" cy="28575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8" name="Ellipse 7"/>
          <p:cNvSpPr/>
          <p:nvPr/>
        </p:nvSpPr>
        <p:spPr>
          <a:xfrm>
            <a:off x="7643834" y="6429396"/>
            <a:ext cx="285752" cy="28575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9" name="Ellipse 8"/>
          <p:cNvSpPr/>
          <p:nvPr/>
        </p:nvSpPr>
        <p:spPr>
          <a:xfrm>
            <a:off x="6715140" y="3286124"/>
            <a:ext cx="285752" cy="28575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cxnSp>
        <p:nvCxnSpPr>
          <p:cNvPr id="11" name="Connecteur droit avec flèche 10"/>
          <p:cNvCxnSpPr/>
          <p:nvPr/>
        </p:nvCxnSpPr>
        <p:spPr>
          <a:xfrm rot="16200000" flipH="1">
            <a:off x="7786710" y="2571744"/>
            <a:ext cx="571504" cy="4286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6394463" y="2749545"/>
            <a:ext cx="928694"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6251587" y="6107131"/>
            <a:ext cx="642942"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7215206" y="5929330"/>
            <a:ext cx="571504" cy="4286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5143512"/>
            <a:ext cx="7772400" cy="1470025"/>
          </a:xfrm>
        </p:spPr>
        <p:txBody>
          <a:bodyPr>
            <a:normAutofit/>
          </a:bodyPr>
          <a:lstStyle/>
          <a:p>
            <a:r>
              <a:rPr lang="fr-FR" sz="3600" dirty="0" smtClean="0">
                <a:solidFill>
                  <a:srgbClr val="FFFF00"/>
                </a:solidFill>
                <a:latin typeface="Arial Black" pitchFamily="34" charset="0"/>
              </a:rPr>
              <a:t>3.  Poser complètement son front sur le sol.</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85918" y="428604"/>
            <a:ext cx="6191293" cy="464347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86380" y="1857364"/>
            <a:ext cx="3628996" cy="3714776"/>
          </a:xfrm>
        </p:spPr>
        <p:txBody>
          <a:bodyPr>
            <a:normAutofit/>
          </a:bodyPr>
          <a:lstStyle/>
          <a:p>
            <a:r>
              <a:rPr lang="fr-FR" sz="3600" dirty="0" smtClean="0">
                <a:solidFill>
                  <a:srgbClr val="FFFF00"/>
                </a:solidFill>
                <a:latin typeface="Arial Black" pitchFamily="34" charset="0"/>
              </a:rPr>
              <a:t>4.  Baisser la tête jusqu’à frôler le sol avec le nez.</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214282" y="1928802"/>
            <a:ext cx="4929222" cy="346051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85720" y="1071546"/>
            <a:ext cx="4367088" cy="2357454"/>
          </a:xfrm>
          <a:prstGeom prst="rect">
            <a:avLst/>
          </a:prstGeom>
          <a:noFill/>
          <a:ln w="9525">
            <a:noFill/>
            <a:miter lim="800000"/>
            <a:headEnd/>
            <a:tailEnd/>
          </a:ln>
          <a:effectLst/>
        </p:spPr>
      </p:pic>
      <p:sp>
        <p:nvSpPr>
          <p:cNvPr id="2" name="Titre 1"/>
          <p:cNvSpPr>
            <a:spLocks noGrp="1"/>
          </p:cNvSpPr>
          <p:nvPr>
            <p:ph type="ctrTitle"/>
          </p:nvPr>
        </p:nvSpPr>
        <p:spPr>
          <a:xfrm>
            <a:off x="0" y="4500570"/>
            <a:ext cx="9144000" cy="1470025"/>
          </a:xfrm>
        </p:spPr>
        <p:txBody>
          <a:bodyPr>
            <a:normAutofit fontScale="90000"/>
          </a:bodyPr>
          <a:lstStyle/>
          <a:p>
            <a:r>
              <a:rPr lang="fr-FR" sz="3600" dirty="0" smtClean="0">
                <a:solidFill>
                  <a:srgbClr val="FFFF00"/>
                </a:solidFill>
                <a:latin typeface="Arial Black" pitchFamily="34" charset="0"/>
              </a:rPr>
              <a:t>5.  Un  homme  devrait  écarter  légèrement  ses  bras  du  corps,  alors </a:t>
            </a:r>
            <a:br>
              <a:rPr lang="fr-FR" sz="3600" dirty="0" smtClean="0">
                <a:solidFill>
                  <a:srgbClr val="FFFF00"/>
                </a:solidFill>
                <a:latin typeface="Arial Black" pitchFamily="34" charset="0"/>
              </a:rPr>
            </a:br>
            <a:r>
              <a:rPr lang="fr-FR" sz="3600" dirty="0" smtClean="0">
                <a:solidFill>
                  <a:srgbClr val="FFFF00"/>
                </a:solidFill>
                <a:latin typeface="Arial Black" pitchFamily="34" charset="0"/>
              </a:rPr>
              <a:t>qu’une  femme  devrait  les  coller  au  corps.  Il  est  </a:t>
            </a:r>
            <a:r>
              <a:rPr lang="fr-FR" sz="3600" dirty="0" err="1" smtClean="0">
                <a:solidFill>
                  <a:srgbClr val="FFFF00"/>
                </a:solidFill>
                <a:latin typeface="Arial Black" pitchFamily="34" charset="0"/>
              </a:rPr>
              <a:t>Moustahab</a:t>
            </a:r>
            <a:r>
              <a:rPr lang="fr-FR" sz="3600" dirty="0" smtClean="0">
                <a:solidFill>
                  <a:srgbClr val="FFFF00"/>
                </a:solidFill>
                <a:latin typeface="Arial Black" pitchFamily="34" charset="0"/>
              </a:rPr>
              <a:t>  de  garder  les mains au niveau des oreilles, doigts rapprochés et pointés vers la </a:t>
            </a:r>
            <a:r>
              <a:rPr lang="fr-FR" sz="3600" dirty="0" err="1" smtClean="0">
                <a:solidFill>
                  <a:srgbClr val="FFFF00"/>
                </a:solidFill>
                <a:latin typeface="Arial Black" pitchFamily="34" charset="0"/>
              </a:rPr>
              <a:t>Qiblàh</a:t>
            </a:r>
            <a:r>
              <a:rPr lang="fr-FR" sz="3600" dirty="0" smtClean="0">
                <a:solidFill>
                  <a:srgbClr val="FFFF00"/>
                </a:solidFill>
                <a:latin typeface="Arial Black" pitchFamily="34" charset="0"/>
              </a:rPr>
              <a:t>.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5260574" y="285728"/>
            <a:ext cx="3544596" cy="27860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643182"/>
            <a:ext cx="4214842" cy="1470025"/>
          </a:xfrm>
        </p:spPr>
        <p:txBody>
          <a:bodyPr>
            <a:normAutofit/>
          </a:bodyPr>
          <a:lstStyle/>
          <a:p>
            <a:r>
              <a:rPr lang="fr-FR" sz="3600" dirty="0" smtClean="0">
                <a:solidFill>
                  <a:srgbClr val="FFFF00"/>
                </a:solidFill>
                <a:latin typeface="Arial Black" pitchFamily="34" charset="0"/>
              </a:rPr>
              <a:t>6. Regarder vers le nez.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4714876" y="714356"/>
            <a:ext cx="3995748" cy="550559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143380"/>
            <a:ext cx="9144000" cy="3298839"/>
          </a:xfrm>
        </p:spPr>
        <p:txBody>
          <a:bodyPr>
            <a:normAutofit/>
          </a:bodyPr>
          <a:lstStyle/>
          <a:p>
            <a:r>
              <a:rPr lang="fr-FR" sz="3600" dirty="0" smtClean="0">
                <a:solidFill>
                  <a:srgbClr val="FFFF00"/>
                </a:solidFill>
                <a:latin typeface="Arial Black" pitchFamily="34" charset="0"/>
              </a:rPr>
              <a:t>7.  Répéter le </a:t>
            </a:r>
            <a:r>
              <a:rPr lang="fr-FR" sz="3600" dirty="0" err="1" smtClean="0">
                <a:solidFill>
                  <a:srgbClr val="FFFF00"/>
                </a:solidFill>
                <a:latin typeface="Arial Black" pitchFamily="34" charset="0"/>
              </a:rPr>
              <a:t>Zikr</a:t>
            </a:r>
            <a:r>
              <a:rPr lang="fr-FR" sz="3600" dirty="0" smtClean="0">
                <a:solidFill>
                  <a:srgbClr val="FFFF00"/>
                </a:solidFill>
                <a:latin typeface="Arial Black" pitchFamily="34" charset="0"/>
              </a:rPr>
              <a:t> de la </a:t>
            </a:r>
            <a:r>
              <a:rPr lang="fr-FR" sz="3600" dirty="0" err="1" smtClean="0">
                <a:solidFill>
                  <a:srgbClr val="FFFF00"/>
                </a:solidFill>
                <a:latin typeface="Arial Black" pitchFamily="34" charset="0"/>
              </a:rPr>
              <a:t>Sadjdah</a:t>
            </a:r>
            <a:r>
              <a:rPr lang="fr-FR" sz="3600" dirty="0" smtClean="0">
                <a:solidFill>
                  <a:srgbClr val="FFFF00"/>
                </a:solidFill>
                <a:latin typeface="Arial Black" pitchFamily="34" charset="0"/>
              </a:rPr>
              <a:t> plus d’une fois en nombre impair (trois, cinq ou sept fois). </a:t>
            </a:r>
            <a:endParaRPr lang="fr-FR" sz="36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2143108" y="1357298"/>
            <a:ext cx="4762500" cy="3343275"/>
          </a:xfrm>
          <a:prstGeom prst="rect">
            <a:avLst/>
          </a:prstGeom>
          <a:noFill/>
          <a:ln w="9525">
            <a:noFill/>
            <a:miter lim="800000"/>
            <a:headEnd/>
            <a:tailEnd/>
          </a:ln>
          <a:effectLst/>
        </p:spPr>
      </p:pic>
      <p:sp>
        <p:nvSpPr>
          <p:cNvPr id="5" name="Rectangle à coins arrondis 4"/>
          <p:cNvSpPr/>
          <p:nvPr/>
        </p:nvSpPr>
        <p:spPr>
          <a:xfrm>
            <a:off x="4857752" y="214290"/>
            <a:ext cx="3786214" cy="1785950"/>
          </a:xfrm>
          <a:prstGeom prst="wedgeRoundRectCallout">
            <a:avLst>
              <a:gd name="adj1" fmla="val -25324"/>
              <a:gd name="adj2" fmla="val 66439"/>
              <a:gd name="adj3" fmla="val 16667"/>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FFFF00"/>
                </a:solidFill>
              </a:rPr>
              <a:t>Soubhanallahi</a:t>
            </a:r>
            <a:r>
              <a:rPr lang="fr-FR" sz="2400" b="1" dirty="0" smtClean="0">
                <a:solidFill>
                  <a:srgbClr val="FFFF00"/>
                </a:solidFill>
              </a:rPr>
              <a:t>, </a:t>
            </a:r>
            <a:r>
              <a:rPr lang="fr-FR" sz="2400" b="1" dirty="0" err="1" smtClean="0">
                <a:solidFill>
                  <a:srgbClr val="FFFF00"/>
                </a:solidFill>
              </a:rPr>
              <a:t>soubhanallahi</a:t>
            </a:r>
            <a:r>
              <a:rPr lang="fr-FR" sz="2400" b="1" dirty="0" smtClean="0">
                <a:solidFill>
                  <a:srgbClr val="FFFF00"/>
                </a:solidFill>
              </a:rPr>
              <a:t>, </a:t>
            </a:r>
            <a:r>
              <a:rPr lang="fr-FR" sz="2400" b="1" dirty="0" err="1" smtClean="0">
                <a:solidFill>
                  <a:srgbClr val="FFFF00"/>
                </a:solidFill>
              </a:rPr>
              <a:t>soubhanallah</a:t>
            </a:r>
            <a:r>
              <a:rPr lang="fr-FR" sz="2400" b="1" dirty="0" smtClean="0">
                <a:solidFill>
                  <a:srgbClr val="FFFF00"/>
                </a:solidFill>
              </a:rPr>
              <a:t>, </a:t>
            </a:r>
            <a:r>
              <a:rPr lang="fr-FR" sz="2400" b="1" dirty="0" err="1" smtClean="0">
                <a:solidFill>
                  <a:srgbClr val="FFFF00"/>
                </a:solidFill>
              </a:rPr>
              <a:t>Soubhana</a:t>
            </a:r>
            <a:r>
              <a:rPr lang="fr-FR" sz="2400" b="1" dirty="0" smtClean="0">
                <a:solidFill>
                  <a:srgbClr val="FFFF00"/>
                </a:solidFill>
              </a:rPr>
              <a:t> rabbi </a:t>
            </a:r>
            <a:r>
              <a:rPr lang="fr-FR" sz="2400" b="1" dirty="0" err="1" smtClean="0">
                <a:solidFill>
                  <a:srgbClr val="FFFF00"/>
                </a:solidFill>
              </a:rPr>
              <a:t>yal</a:t>
            </a:r>
            <a:r>
              <a:rPr lang="fr-FR" sz="2400" b="1" dirty="0" smtClean="0">
                <a:solidFill>
                  <a:srgbClr val="FFFF00"/>
                </a:solidFill>
              </a:rPr>
              <a:t> </a:t>
            </a:r>
            <a:r>
              <a:rPr lang="fr-FR" sz="2400" b="1" dirty="0" err="1" smtClean="0">
                <a:solidFill>
                  <a:srgbClr val="FFFF00"/>
                </a:solidFill>
              </a:rPr>
              <a:t>a’alà</a:t>
            </a:r>
            <a:r>
              <a:rPr lang="fr-FR" sz="2400" b="1" dirty="0" smtClean="0">
                <a:solidFill>
                  <a:srgbClr val="FFFF00"/>
                </a:solidFill>
              </a:rPr>
              <a:t> </a:t>
            </a:r>
            <a:r>
              <a:rPr lang="fr-FR" sz="2400" b="1" dirty="0" err="1" smtClean="0">
                <a:solidFill>
                  <a:srgbClr val="FFFF00"/>
                </a:solidFill>
              </a:rPr>
              <a:t>wa</a:t>
            </a:r>
            <a:r>
              <a:rPr lang="fr-FR" sz="2400" b="1" dirty="0" smtClean="0">
                <a:solidFill>
                  <a:srgbClr val="FFFF00"/>
                </a:solidFill>
              </a:rPr>
              <a:t> bi </a:t>
            </a:r>
            <a:r>
              <a:rPr lang="fr-FR" sz="2400" b="1" dirty="0" err="1" smtClean="0">
                <a:solidFill>
                  <a:srgbClr val="FFFF00"/>
                </a:solidFill>
              </a:rPr>
              <a:t>hamdihi</a:t>
            </a:r>
            <a:endParaRPr lang="fr-FR" sz="2400" b="1" dirty="0">
              <a:solidFill>
                <a:srgbClr val="FFFF00"/>
              </a:solidFill>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363</Words>
  <Application>Microsoft Office PowerPoint</Application>
  <PresentationFormat>Affichage à l'écran (4:3)</PresentationFormat>
  <Paragraphs>33</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1.  Dire Takbir avant d’aller au Sadjdah  (c-à-d après avoir dit  “Sami Allahou liman hamidah” et lever les bras pour dire Takbir.</vt:lpstr>
      <vt:lpstr>2.  En allant au Sadjdah, un homme devrait d’abord poser ses mains puis ses genoux, par contre une femme devrait d’abord poser ses genoux puis ses mains.</vt:lpstr>
      <vt:lpstr>3.  Poser complètement son front sur le sol.</vt:lpstr>
      <vt:lpstr>4.  Baisser la tête jusqu’à frôler le sol avec le nez.</vt:lpstr>
      <vt:lpstr>5.  Un  homme  devrait  écarter  légèrement  ses  bras  du  corps,  alors  qu’une  femme  devrait  les  coller  au  corps.  Il  est  Moustahab  de  garder  les mains au niveau des oreilles, doigts rapprochés et pointés vers la Qiblàh. </vt:lpstr>
      <vt:lpstr>6. Regarder vers le nez. </vt:lpstr>
      <vt:lpstr>7.  Répéter le Zikr de la Sadjdah plus d’une fois en nombre impair (trois, cinq ou sept fois). </vt:lpstr>
      <vt:lpstr>8.  Poser le front sur la terre. </vt:lpstr>
      <vt:lpstr>9. Etre sur un sol plat de même niveau de la tête aux pieds. </vt:lpstr>
      <vt:lpstr>10.  S’assoir entre les deux Sadjdah et après le deuxième Sadjdah de  telle  manière  que  le  pied  gauche  soit  en  bas  et  que  le  haut  du  pied  droit repose sur la plante du pied gauche. </vt:lpstr>
      <vt:lpstr>11.  Assis entre les deux Sadjdah, poser les mains sur les cuisses.   </vt:lpstr>
      <vt:lpstr>12.  Après s’être levée de la première Sadjdah il est Moustahab de dire  Takbir  puis « Astaghfiroullah  rabbi  wa  atoubou  ilayhi » et puis  dire Takbir avant d’aller au deuxième Sadjdah. </vt:lpstr>
      <vt:lpstr>13.  Dire Takbir après le deuxième Sadjdah. </vt:lpstr>
      <vt:lpstr>14.  Réciter Salawàt dans les Sadjdahs.   </vt:lpstr>
      <vt:lpstr>15.  Pour se lever pour le rak’at suivant, les hommes devraient d’abord  lever  les genoux puis  les mains, alors que  les  femmes devraient poser  leurs  mains sur les cuisses puis se lever. </vt:lpstr>
      <vt:lpstr>16.  Dire  « Bi  haw  lillahi wa  qouwwatihi  aqoumou wa  aq’oud »  en  se levant pour  le prochain  rak’at. On peut même ajouter  “wa arka’ wa asdjoud” après “aq’oud”. </vt:lpstr>
      <vt:lpstr>Diapositive 19</vt:lpstr>
      <vt:lpstr>1.  S’assoire  sur  les  talons  entre  les  deux  Sadjdah  et  après  (en  s’appuyant sur les orteils).</vt:lpstr>
      <vt:lpstr>2.  Poser les bras au sol.</vt:lpstr>
      <vt:lpstr> 3.  Réciter le Saint Coran au Sadjdah.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48</cp:revision>
  <dcterms:created xsi:type="dcterms:W3CDTF">2010-06-26T19:00:46Z</dcterms:created>
  <dcterms:modified xsi:type="dcterms:W3CDTF">2010-07-07T23:19:30Z</dcterms:modified>
</cp:coreProperties>
</file>