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04/01/2011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04/01/2011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827584" y="1052736"/>
            <a:ext cx="2722186" cy="3661420"/>
          </a:xfrm>
          <a:prstGeom prst="rect">
            <a:avLst/>
          </a:prstGeom>
          <a:noFill/>
          <a:ln w="9525">
            <a:noFill/>
            <a:miter lim="800000"/>
            <a:headEnd/>
            <a:tailEnd/>
          </a:ln>
        </p:spPr>
      </p:pic>
      <p:sp>
        <p:nvSpPr>
          <p:cNvPr id="5122" name="Text Box 2"/>
          <p:cNvSpPr txBox="1">
            <a:spLocks noChangeArrowheads="1"/>
          </p:cNvSpPr>
          <p:nvPr/>
        </p:nvSpPr>
        <p:spPr bwMode="auto">
          <a:xfrm>
            <a:off x="2987824"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003399"/>
                </a:solidFill>
              </a:rPr>
              <a:t>AKHLAQ  </a:t>
            </a:r>
            <a:r>
              <a:rPr lang="fr-FR" sz="3200" b="1" dirty="0">
                <a:solidFill>
                  <a:srgbClr val="003399"/>
                </a:solidFill>
              </a:rPr>
              <a:t>7</a:t>
            </a:r>
          </a:p>
          <a:p>
            <a:pPr algn="ctr">
              <a:spcBef>
                <a:spcPct val="50000"/>
              </a:spcBef>
            </a:pPr>
            <a:r>
              <a:rPr lang="fr-FR" sz="3200" b="1" dirty="0">
                <a:solidFill>
                  <a:srgbClr val="003399"/>
                </a:solidFill>
              </a:rPr>
              <a:t>LE</a:t>
            </a:r>
            <a:r>
              <a:rPr lang="en-US" sz="3200" b="1" dirty="0">
                <a:solidFill>
                  <a:srgbClr val="003399"/>
                </a:solidFill>
              </a:rPr>
              <a:t>ÇON </a:t>
            </a:r>
            <a:r>
              <a:rPr lang="en-US" sz="3200" b="1" dirty="0" smtClean="0">
                <a:solidFill>
                  <a:srgbClr val="003399"/>
                </a:solidFill>
              </a:rPr>
              <a:t>9</a:t>
            </a:r>
            <a:endParaRPr lang="en-US" sz="3200" b="1" dirty="0">
              <a:solidFill>
                <a:srgbClr val="003399"/>
              </a:soli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
        <p:nvSpPr>
          <p:cNvPr id="7" name="ZoneTexte 6"/>
          <p:cNvSpPr txBox="1"/>
          <p:nvPr/>
        </p:nvSpPr>
        <p:spPr>
          <a:xfrm>
            <a:off x="0" y="5085184"/>
            <a:ext cx="9144000" cy="1323439"/>
          </a:xfrm>
          <a:prstGeom prst="rect">
            <a:avLst/>
          </a:prstGeom>
          <a:noFill/>
        </p:spPr>
        <p:txBody>
          <a:bodyPr wrap="square" rtlCol="0">
            <a:spAutoFit/>
          </a:bodyPr>
          <a:lstStyle/>
          <a:p>
            <a:pPr algn="ctr"/>
            <a:r>
              <a:rPr lang="fr-FR" sz="4000" dirty="0" smtClean="0">
                <a:solidFill>
                  <a:srgbClr val="FF0066"/>
                </a:solidFill>
                <a:latin typeface="Arial Black" pitchFamily="34" charset="0"/>
              </a:rPr>
              <a:t>LA CONSIDERATION ENVERS LES NECESSITEUX</a:t>
            </a:r>
            <a:endParaRPr lang="fr-FR" sz="4000" dirty="0">
              <a:solidFill>
                <a:srgbClr val="FF0066"/>
              </a:solidFill>
              <a:latin typeface="Arial Black" pitchFamily="34" charset="0"/>
            </a:endParaRPr>
          </a:p>
        </p:txBody>
      </p:sp>
      <p:pic>
        <p:nvPicPr>
          <p:cNvPr id="10242" name="Picture 2"/>
          <p:cNvPicPr>
            <a:picLocks noChangeAspect="1" noChangeArrowheads="1"/>
          </p:cNvPicPr>
          <p:nvPr/>
        </p:nvPicPr>
        <p:blipFill>
          <a:blip r:embed="rId4" cstate="print"/>
          <a:srcRect/>
          <a:stretch>
            <a:fillRect/>
          </a:stretch>
        </p:blipFill>
        <p:spPr bwMode="auto">
          <a:xfrm>
            <a:off x="5004048" y="1772816"/>
            <a:ext cx="3908456"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085184"/>
            <a:ext cx="9144000" cy="2378695"/>
          </a:xfrm>
        </p:spPr>
        <p:txBody>
          <a:bodyPr>
            <a:normAutofit/>
          </a:bodyPr>
          <a:lstStyle/>
          <a:p>
            <a:r>
              <a:rPr lang="fr-FR" sz="3200" dirty="0" smtClean="0"/>
              <a:t>Le secret de la compassion envers les autres consiste à nous mettre à leur place, et d’imaginer la vie à travers leurs regards.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2267744" y="1340768"/>
            <a:ext cx="5029200" cy="3771900"/>
          </a:xfrm>
          <a:prstGeom prst="rect">
            <a:avLst/>
          </a:prstGeom>
          <a:noFill/>
          <a:ln w="9525">
            <a:noFill/>
            <a:miter lim="800000"/>
            <a:headEnd/>
            <a:tailEnd/>
          </a:ln>
        </p:spPr>
      </p:pic>
      <p:sp>
        <p:nvSpPr>
          <p:cNvPr id="5" name="Pensées 4"/>
          <p:cNvSpPr/>
          <p:nvPr/>
        </p:nvSpPr>
        <p:spPr>
          <a:xfrm>
            <a:off x="3995936" y="188640"/>
            <a:ext cx="2520280" cy="1944216"/>
          </a:xfrm>
          <a:prstGeom prst="cloudCallout">
            <a:avLst>
              <a:gd name="adj1" fmla="val -57709"/>
              <a:gd name="adj2" fmla="val 25196"/>
            </a:avLst>
          </a:prstGeom>
          <a:solidFill>
            <a:srgbClr val="FFFF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7030A0"/>
                </a:solidFill>
              </a:rPr>
              <a:t>Comment est-ce que j’aurais fait si j’étais à sa place?</a:t>
            </a:r>
            <a:endParaRPr lang="fr-FR" sz="2000" b="1" dirty="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0"/>
            <a:ext cx="7596336" cy="2738735"/>
          </a:xfrm>
        </p:spPr>
        <p:txBody>
          <a:bodyPr>
            <a:normAutofit/>
          </a:bodyPr>
          <a:lstStyle/>
          <a:p>
            <a:r>
              <a:rPr lang="fr-FR" sz="3200" dirty="0" smtClean="0"/>
              <a:t>A la fin de la journée, nous devrions penser à ces personnes nécessiteuses, et nous devrions penser à les aider.</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9" name="Picture 3"/>
          <p:cNvPicPr>
            <a:picLocks noChangeAspect="1" noChangeArrowheads="1"/>
          </p:cNvPicPr>
          <p:nvPr/>
        </p:nvPicPr>
        <p:blipFill>
          <a:blip r:embed="rId3" cstate="print"/>
          <a:srcRect/>
          <a:stretch>
            <a:fillRect/>
          </a:stretch>
        </p:blipFill>
        <p:spPr bwMode="auto">
          <a:xfrm>
            <a:off x="3491880" y="2348880"/>
            <a:ext cx="2857500" cy="4286250"/>
          </a:xfrm>
          <a:prstGeom prst="rect">
            <a:avLst/>
          </a:prstGeom>
          <a:noFill/>
          <a:ln w="9525">
            <a:noFill/>
            <a:miter lim="800000"/>
            <a:headEnd/>
            <a:tailEnd/>
          </a:ln>
        </p:spPr>
      </p:pic>
      <p:sp>
        <p:nvSpPr>
          <p:cNvPr id="6" name="Pensées 5"/>
          <p:cNvSpPr/>
          <p:nvPr/>
        </p:nvSpPr>
        <p:spPr>
          <a:xfrm>
            <a:off x="1403648" y="1772816"/>
            <a:ext cx="2016224" cy="2160240"/>
          </a:xfrm>
          <a:prstGeom prst="cloudCallout">
            <a:avLst>
              <a:gd name="adj1" fmla="val 122352"/>
              <a:gd name="adj2" fmla="val -6069"/>
            </a:avLst>
          </a:prstGeom>
          <a:solidFill>
            <a:srgbClr val="FFFF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220" name="Picture 4"/>
          <p:cNvPicPr>
            <a:picLocks noChangeAspect="1" noChangeArrowheads="1"/>
          </p:cNvPicPr>
          <p:nvPr/>
        </p:nvPicPr>
        <p:blipFill>
          <a:blip r:embed="rId4" cstate="print"/>
          <a:srcRect/>
          <a:stretch>
            <a:fillRect/>
          </a:stretch>
        </p:blipFill>
        <p:spPr bwMode="auto">
          <a:xfrm>
            <a:off x="1763688" y="2060848"/>
            <a:ext cx="1368865" cy="13825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332656"/>
            <a:ext cx="4032448" cy="6053328"/>
          </a:xfrm>
          <a:prstGeom prst="rect">
            <a:avLst/>
          </a:prstGeom>
          <a:noFill/>
          <a:ln w="9525">
            <a:noFill/>
            <a:miter lim="800000"/>
            <a:headEnd/>
            <a:tailEnd/>
          </a:ln>
        </p:spPr>
      </p:pic>
      <p:sp>
        <p:nvSpPr>
          <p:cNvPr id="2" name="Titre 1"/>
          <p:cNvSpPr>
            <a:spLocks noGrp="1"/>
          </p:cNvSpPr>
          <p:nvPr>
            <p:ph type="ctrTitle"/>
          </p:nvPr>
        </p:nvSpPr>
        <p:spPr>
          <a:xfrm>
            <a:off x="4499992" y="836712"/>
            <a:ext cx="4644008" cy="5805264"/>
          </a:xfrm>
        </p:spPr>
        <p:txBody>
          <a:bodyPr>
            <a:normAutofit/>
          </a:bodyPr>
          <a:lstStyle/>
          <a:p>
            <a:r>
              <a:rPr lang="fr-FR" sz="3200" dirty="0" smtClean="0"/>
              <a:t>Les personnes nécessiteuses sont celles qui n’ont pas les moyens. </a:t>
            </a:r>
            <a:br>
              <a:rPr lang="fr-FR" sz="3200" dirty="0" smtClean="0"/>
            </a:br>
            <a:r>
              <a:rPr lang="fr-FR" sz="3200" dirty="0" smtClean="0"/>
              <a:t>Cela ne veut pas forcément dire les moyens matériels comme les vêtements, etc</a:t>
            </a:r>
            <a:r>
              <a:rPr lang="fr-FR" sz="3200" dirty="0" smtClean="0"/>
              <a:t>. </a:t>
            </a:r>
            <a:r>
              <a:rPr lang="fr-FR" sz="3200" dirty="0" smtClean="0"/>
              <a:t>mais cela peut aussi vouloir dire des défaillances physiques ou </a:t>
            </a:r>
            <a:r>
              <a:rPr lang="fr-FR" sz="3200" dirty="0" smtClean="0"/>
              <a:t>mentales.</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908720"/>
            <a:ext cx="9144000" cy="3024336"/>
          </a:xfrm>
        </p:spPr>
        <p:txBody>
          <a:bodyPr>
            <a:normAutofit/>
          </a:bodyPr>
          <a:lstStyle/>
          <a:p>
            <a:r>
              <a:rPr lang="fr-FR" sz="3200" dirty="0" smtClean="0"/>
              <a:t>Allah </a:t>
            </a:r>
            <a:r>
              <a:rPr lang="fr-FR" sz="3200" dirty="0" err="1" smtClean="0"/>
              <a:t>swt</a:t>
            </a:r>
            <a:r>
              <a:rPr lang="fr-FR" sz="3200" dirty="0" smtClean="0"/>
              <a:t> nous </a:t>
            </a:r>
            <a:r>
              <a:rPr lang="fr-FR" sz="3200" dirty="0" smtClean="0"/>
              <a:t>a tous créé pour une raison spéciale. Il a créé des personnes de différents types : grosses, petites, blanches, </a:t>
            </a:r>
            <a:r>
              <a:rPr lang="fr-FR" sz="3200" dirty="0" smtClean="0"/>
              <a:t>noires…</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395536" y="3316299"/>
            <a:ext cx="8516045" cy="333215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429000"/>
            <a:ext cx="9144000" cy="3429000"/>
          </a:xfrm>
        </p:spPr>
        <p:txBody>
          <a:bodyPr>
            <a:normAutofit/>
          </a:bodyPr>
          <a:lstStyle/>
          <a:p>
            <a:r>
              <a:rPr lang="fr-FR" sz="3200" dirty="0" smtClean="0"/>
              <a:t>Si certains d’entre nous ont la chance d’être parfaitement en bonne santé, nous ne devrions pas nous sentir fiers, parce que notre corps N’A PAS ETE CREE PAR NOUS. Il a été créé par Allah, nous devrions donc remercier Allah (</a:t>
            </a:r>
            <a:r>
              <a:rPr lang="fr-FR" sz="3200" dirty="0" err="1" smtClean="0"/>
              <a:t>swt</a:t>
            </a:r>
            <a:r>
              <a:rPr lang="fr-FR" sz="3200" dirty="0" smtClean="0"/>
              <a:t>).</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8znyiqip.gif"/>
          <p:cNvPicPr>
            <a:picLocks noChangeAspect="1"/>
          </p:cNvPicPr>
          <p:nvPr/>
        </p:nvPicPr>
        <p:blipFill>
          <a:blip r:embed="rId3" cstate="print"/>
          <a:stretch>
            <a:fillRect/>
          </a:stretch>
        </p:blipFill>
        <p:spPr>
          <a:xfrm>
            <a:off x="2915816" y="188640"/>
            <a:ext cx="3545359" cy="35453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88024" y="692697"/>
            <a:ext cx="4355976" cy="6165303"/>
          </a:xfrm>
        </p:spPr>
        <p:txBody>
          <a:bodyPr>
            <a:normAutofit/>
          </a:bodyPr>
          <a:lstStyle/>
          <a:p>
            <a:r>
              <a:rPr lang="fr-FR" sz="3200" dirty="0" smtClean="0"/>
              <a:t>Le Prophète (S) a dit:</a:t>
            </a:r>
            <a:br>
              <a:rPr lang="fr-FR" sz="3200" dirty="0" smtClean="0"/>
            </a:br>
            <a:r>
              <a:rPr lang="fr-FR" sz="3200" i="1" dirty="0" smtClean="0"/>
              <a:t> « Chacun d’entre vous est descendant d’Adam, et Adam venait de la poussière. »</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descr="C:\Users\Mozama\Pictures\IMAGES TARIKH\Sans titre 12.png"/>
          <p:cNvPicPr>
            <a:picLocks noChangeAspect="1" noChangeArrowheads="1"/>
          </p:cNvPicPr>
          <p:nvPr/>
        </p:nvPicPr>
        <p:blipFill>
          <a:blip r:embed="rId3" cstate="print"/>
          <a:srcRect/>
          <a:stretch>
            <a:fillRect/>
          </a:stretch>
        </p:blipFill>
        <p:spPr bwMode="auto">
          <a:xfrm>
            <a:off x="251520" y="1772816"/>
            <a:ext cx="4511565" cy="372764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64704"/>
            <a:ext cx="5004048" cy="5472608"/>
          </a:xfrm>
        </p:spPr>
        <p:txBody>
          <a:bodyPr>
            <a:normAutofit/>
          </a:bodyPr>
          <a:lstStyle/>
          <a:p>
            <a:r>
              <a:rPr lang="fr-FR" sz="3200" dirty="0" smtClean="0"/>
              <a:t>Ceci nous montre que nous n’avons aucune raison d’être fiers de nous, et nous devons nous rappeler que nous sommes tous faits de poussière.</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5148064" y="332656"/>
            <a:ext cx="3609975" cy="6353175"/>
          </a:xfrm>
          <a:prstGeom prst="rect">
            <a:avLst/>
          </a:prstGeom>
          <a:noFill/>
          <a:ln w="9525">
            <a:noFill/>
            <a:miter lim="800000"/>
            <a:headEnd/>
            <a:tailEnd/>
          </a:ln>
        </p:spPr>
      </p:pic>
      <p:cxnSp>
        <p:nvCxnSpPr>
          <p:cNvPr id="6" name="Connecteur droit 5"/>
          <p:cNvCxnSpPr/>
          <p:nvPr/>
        </p:nvCxnSpPr>
        <p:spPr>
          <a:xfrm rot="16200000" flipH="1">
            <a:off x="3779912" y="1700808"/>
            <a:ext cx="6336704" cy="360040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Connecteur droit 7"/>
          <p:cNvCxnSpPr/>
          <p:nvPr/>
        </p:nvCxnSpPr>
        <p:spPr>
          <a:xfrm rot="5400000" flipH="1" flipV="1">
            <a:off x="3779912" y="1772816"/>
            <a:ext cx="6264696" cy="3528392"/>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0972800" cy="8229600"/>
          </a:xfrm>
          <a:prstGeom prst="rect">
            <a:avLst/>
          </a:prstGeom>
          <a:noFill/>
          <a:ln w="9525">
            <a:noFill/>
            <a:miter lim="800000"/>
            <a:headEnd/>
            <a:tailEnd/>
          </a:ln>
        </p:spPr>
      </p:pic>
      <p:sp>
        <p:nvSpPr>
          <p:cNvPr id="2" name="Titre 1"/>
          <p:cNvSpPr>
            <a:spLocks noGrp="1"/>
          </p:cNvSpPr>
          <p:nvPr>
            <p:ph type="ctrTitle"/>
          </p:nvPr>
        </p:nvSpPr>
        <p:spPr>
          <a:xfrm>
            <a:off x="1403648" y="-891480"/>
            <a:ext cx="9428584" cy="3789040"/>
          </a:xfrm>
        </p:spPr>
        <p:txBody>
          <a:bodyPr>
            <a:normAutofit/>
          </a:bodyPr>
          <a:lstStyle/>
          <a:p>
            <a:r>
              <a:rPr lang="fr-FR" sz="3200" dirty="0" smtClean="0">
                <a:solidFill>
                  <a:schemeClr val="bg1"/>
                </a:solidFill>
              </a:rPr>
              <a:t>Si notre corps n’est pas parfait, nous ne devons pas nous en plaindre, car il y a des gens qui ont des problèmes plus importants que nous.</a:t>
            </a:r>
            <a:br>
              <a:rPr lang="fr-FR" sz="3200" dirty="0" smtClean="0">
                <a:solidFill>
                  <a:schemeClr val="bg1"/>
                </a:solidFill>
              </a:rPr>
            </a:br>
            <a:endParaRPr lang="fr-FR" sz="3200" dirty="0">
              <a:solidFill>
                <a:schemeClr val="bg1"/>
              </a:solidFill>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11960" y="1124744"/>
            <a:ext cx="4932040" cy="5184575"/>
          </a:xfrm>
        </p:spPr>
        <p:txBody>
          <a:bodyPr>
            <a:normAutofit/>
          </a:bodyPr>
          <a:lstStyle/>
          <a:p>
            <a:r>
              <a:rPr lang="fr-FR" sz="3200" dirty="0" smtClean="0"/>
              <a:t>Nous devons </a:t>
            </a:r>
            <a:r>
              <a:rPr lang="fr-FR" sz="3200" b="1" dirty="0" smtClean="0"/>
              <a:t>TOUJOURS AIDER</a:t>
            </a:r>
            <a:r>
              <a:rPr lang="fr-FR" sz="3200" dirty="0" smtClean="0"/>
              <a:t> les personnes qui ne sont pas aussi fortunées que nous, les aider dans tout ce qu’on peut, et ne </a:t>
            </a:r>
            <a:r>
              <a:rPr lang="fr-FR" sz="3200" b="1" dirty="0" smtClean="0"/>
              <a:t>JAMAIS NOUS</a:t>
            </a:r>
            <a:r>
              <a:rPr lang="fr-FR" sz="3200" dirty="0" smtClean="0"/>
              <a:t> </a:t>
            </a:r>
            <a:r>
              <a:rPr lang="fr-FR" sz="3200" b="1" dirty="0" smtClean="0"/>
              <a:t>MOQUER D’EUX</a:t>
            </a:r>
            <a:r>
              <a:rPr lang="fr-FR" sz="3200" dirty="0" smtClean="0"/>
              <a:t>.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323528" y="1628800"/>
            <a:ext cx="3805584" cy="3925760"/>
          </a:xfrm>
          <a:prstGeom prst="rect">
            <a:avLst/>
          </a:prstGeom>
          <a:noFill/>
          <a:ln w="9525">
            <a:noFill/>
            <a:miter lim="800000"/>
            <a:headEnd/>
            <a:tailEnd/>
          </a:ln>
        </p:spPr>
      </p:pic>
      <p:cxnSp>
        <p:nvCxnSpPr>
          <p:cNvPr id="6" name="Connecteur droit 5"/>
          <p:cNvCxnSpPr/>
          <p:nvPr/>
        </p:nvCxnSpPr>
        <p:spPr>
          <a:xfrm rot="16200000" flipH="1">
            <a:off x="251520" y="1700808"/>
            <a:ext cx="3888432" cy="3744416"/>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Connecteur droit 7"/>
          <p:cNvCxnSpPr/>
          <p:nvPr/>
        </p:nvCxnSpPr>
        <p:spPr>
          <a:xfrm rot="5400000" flipH="1" flipV="1">
            <a:off x="287524" y="1736812"/>
            <a:ext cx="3816424" cy="3744416"/>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6012160" cy="4293096"/>
          </a:xfrm>
        </p:spPr>
        <p:txBody>
          <a:bodyPr>
            <a:normAutofit/>
          </a:bodyPr>
          <a:lstStyle/>
          <a:p>
            <a:r>
              <a:rPr lang="fr-FR" sz="3200" dirty="0" smtClean="0"/>
              <a:t>En faisant ainsi, nous faisons preuve de considération</a:t>
            </a:r>
            <a:r>
              <a:rPr lang="fr-FR" sz="3200" dirty="0" smtClean="0"/>
              <a:t>, </a:t>
            </a:r>
            <a:r>
              <a:rPr lang="fr-FR" sz="3200" dirty="0" smtClean="0"/>
              <a:t/>
            </a:r>
            <a:br>
              <a:rPr lang="fr-FR" sz="3200" dirty="0" smtClean="0"/>
            </a:b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323529" y="3468062"/>
            <a:ext cx="2592288" cy="3197156"/>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6209928" y="188640"/>
            <a:ext cx="2352261" cy="3528392"/>
          </a:xfrm>
          <a:prstGeom prst="rect">
            <a:avLst/>
          </a:prstGeom>
          <a:noFill/>
          <a:ln w="9525">
            <a:noFill/>
            <a:miter lim="800000"/>
            <a:headEnd/>
            <a:tailEnd/>
          </a:ln>
        </p:spPr>
      </p:pic>
      <p:sp>
        <p:nvSpPr>
          <p:cNvPr id="6" name="Rectangle 5"/>
          <p:cNvSpPr/>
          <p:nvPr/>
        </p:nvSpPr>
        <p:spPr>
          <a:xfrm>
            <a:off x="3347864" y="4437112"/>
            <a:ext cx="5544616" cy="1569660"/>
          </a:xfrm>
          <a:prstGeom prst="rect">
            <a:avLst/>
          </a:prstGeom>
        </p:spPr>
        <p:txBody>
          <a:bodyPr wrap="square">
            <a:spAutoFit/>
          </a:bodyPr>
          <a:lstStyle/>
          <a:p>
            <a:pPr algn="ctr"/>
            <a:r>
              <a:rPr lang="fr-FR" sz="3200" dirty="0" smtClean="0"/>
              <a:t>et dans le cas contraire, nous ferions preuve de méchanceté et de rudesse</a:t>
            </a:r>
            <a:endParaRPr lang="fr-FR" sz="3200"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3486</TotalTime>
  <Words>281</Words>
  <Application>Microsoft Office PowerPoint</Application>
  <PresentationFormat>Affichage à l'écran (4:3)</PresentationFormat>
  <Paragraphs>17</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Diapositive 1</vt:lpstr>
      <vt:lpstr>Les personnes nécessiteuses sont celles qui n’ont pas les moyens.  Cela ne veut pas forcément dire les moyens matériels comme les vêtements, etc. mais cela peut aussi vouloir dire des défaillances physiques ou mentales. </vt:lpstr>
      <vt:lpstr>Allah swt nous a tous créé pour une raison spéciale. Il a créé des personnes de différents types : grosses, petites, blanches, noires… </vt:lpstr>
      <vt:lpstr>Si certains d’entre nous ont la chance d’être parfaitement en bonne santé, nous ne devrions pas nous sentir fiers, parce que notre corps N’A PAS ETE CREE PAR NOUS. Il a été créé par Allah, nous devrions donc remercier Allah (swt). </vt:lpstr>
      <vt:lpstr>Le Prophète (S) a dit:  « Chacun d’entre vous est descendant d’Adam, et Adam venait de la poussière. » </vt:lpstr>
      <vt:lpstr>Ceci nous montre que nous n’avons aucune raison d’être fiers de nous, et nous devons nous rappeler que nous sommes tous faits de poussière. </vt:lpstr>
      <vt:lpstr>Si notre corps n’est pas parfait, nous ne devons pas nous en plaindre, car il y a des gens qui ont des problèmes plus importants que nous. </vt:lpstr>
      <vt:lpstr>Nous devons TOUJOURS AIDER les personnes qui ne sont pas aussi fortunées que nous, les aider dans tout ce qu’on peut, et ne JAMAIS NOUS MOQUER D’EUX.  </vt:lpstr>
      <vt:lpstr>En faisant ainsi, nous faisons preuve de considération,  </vt:lpstr>
      <vt:lpstr>Le secret de la compassion envers les autres consiste à nous mettre à leur place, et d’imaginer la vie à travers leurs regards.  </vt:lpstr>
      <vt:lpstr>A la fin de la journée, nous devrions penser à ces personnes nécessiteuses, et nous devrions penser à les aider.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13</cp:revision>
  <dcterms:created xsi:type="dcterms:W3CDTF">2011-01-03T21:03:17Z</dcterms:created>
  <dcterms:modified xsi:type="dcterms:W3CDTF">2011-01-06T07:11:05Z</dcterms:modified>
</cp:coreProperties>
</file>