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01/01/2011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01/01/2011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01/01/2011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01/01/2011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01/01/2011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01/01/2011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01/01/2011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01/01/2011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01/01/2011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01/01/2011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01/01/2011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4000" b="-24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01/01/2011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987824" y="0"/>
            <a:ext cx="3567122" cy="1323439"/>
          </a:xfrm>
          <a:prstGeom prst="rect">
            <a:avLst/>
          </a:prstGeom>
          <a:noFill/>
          <a:ln w="9525">
            <a:noFill/>
            <a:miter lim="800000"/>
            <a:headEnd/>
            <a:tailEnd/>
          </a:ln>
          <a:effectLst/>
        </p:spPr>
        <p:txBody>
          <a:bodyPr wrap="square">
            <a:spAutoFit/>
          </a:bodyPr>
          <a:lstStyle/>
          <a:p>
            <a:pPr algn="ctr">
              <a:spcBef>
                <a:spcPct val="50000"/>
              </a:spcBef>
            </a:pPr>
            <a:r>
              <a:rPr lang="fr-FR" sz="3200" b="1" dirty="0" smtClean="0">
                <a:solidFill>
                  <a:srgbClr val="003399"/>
                </a:solidFill>
              </a:rPr>
              <a:t>AKHLAQ  </a:t>
            </a:r>
            <a:r>
              <a:rPr lang="fr-FR" sz="3200" b="1" dirty="0">
                <a:solidFill>
                  <a:srgbClr val="003399"/>
                </a:solidFill>
              </a:rPr>
              <a:t>7</a:t>
            </a:r>
          </a:p>
          <a:p>
            <a:pPr algn="ctr">
              <a:spcBef>
                <a:spcPct val="50000"/>
              </a:spcBef>
            </a:pPr>
            <a:r>
              <a:rPr lang="fr-FR" sz="3200" b="1" dirty="0">
                <a:solidFill>
                  <a:srgbClr val="003399"/>
                </a:solidFill>
              </a:rPr>
              <a:t>LE</a:t>
            </a:r>
            <a:r>
              <a:rPr lang="en-US" sz="3200" b="1" dirty="0">
                <a:solidFill>
                  <a:srgbClr val="003399"/>
                </a:solidFill>
              </a:rPr>
              <a:t>ÇON </a:t>
            </a:r>
            <a:r>
              <a:rPr lang="en-US" sz="3200" b="1" dirty="0" smtClean="0">
                <a:solidFill>
                  <a:srgbClr val="003399"/>
                </a:solidFill>
              </a:rPr>
              <a:t>8</a:t>
            </a:r>
            <a:endParaRPr lang="en-US" sz="3200" b="1" dirty="0">
              <a:solidFill>
                <a:srgbClr val="003399"/>
              </a:solidFill>
            </a:endParaRPr>
          </a:p>
        </p:txBody>
      </p:sp>
      <p:sp>
        <p:nvSpPr>
          <p:cNvPr id="5123"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dirty="0">
                <a:latin typeface="Times New Roman" pitchFamily="18" charset="0"/>
                <a:cs typeface="Times New Roman" pitchFamily="18" charset="0"/>
              </a:rPr>
              <a:t>Réalisé par une </a:t>
            </a:r>
            <a:r>
              <a:rPr lang="fr-FR" sz="1400" b="1" dirty="0" err="1">
                <a:latin typeface="Times New Roman" pitchFamily="18" charset="0"/>
                <a:cs typeface="Times New Roman" pitchFamily="18" charset="0"/>
              </a:rPr>
              <a:t>Kaniz</a:t>
            </a:r>
            <a:r>
              <a:rPr lang="fr-FR" sz="1400" b="1" dirty="0">
                <a:latin typeface="Times New Roman" pitchFamily="18" charset="0"/>
                <a:cs typeface="Times New Roman" pitchFamily="18" charset="0"/>
              </a:rPr>
              <a:t>-e-</a:t>
            </a:r>
            <a:r>
              <a:rPr lang="fr-FR" sz="1400" b="1" dirty="0" err="1">
                <a:latin typeface="Times New Roman" pitchFamily="18" charset="0"/>
                <a:cs typeface="Times New Roman" pitchFamily="18" charset="0"/>
              </a:rPr>
              <a:t>Fatéma</a:t>
            </a:r>
            <a:endParaRPr lang="fr-FR" sz="1400" b="1" dirty="0">
              <a:latin typeface="Times New Roman" pitchFamily="18" charset="0"/>
              <a:cs typeface="Times New Roman" pitchFamily="18" charset="0"/>
            </a:endParaRPr>
          </a:p>
          <a:p>
            <a:pPr>
              <a:spcBef>
                <a:spcPct val="50000"/>
              </a:spcBef>
            </a:pPr>
            <a:r>
              <a:rPr lang="fr-FR" sz="1400" b="1" dirty="0">
                <a:latin typeface="Times New Roman" pitchFamily="18" charset="0"/>
                <a:cs typeface="Times New Roman" pitchFamily="18" charset="0"/>
              </a:rPr>
              <a:t>Approuvé par </a:t>
            </a:r>
            <a:r>
              <a:rPr lang="fr-FR" sz="1400" b="1" dirty="0" err="1">
                <a:latin typeface="Times New Roman" pitchFamily="18" charset="0"/>
                <a:cs typeface="Times New Roman" pitchFamily="18" charset="0"/>
              </a:rPr>
              <a:t>Moulla</a:t>
            </a:r>
            <a:r>
              <a:rPr lang="fr-FR" sz="1400" b="1" dirty="0">
                <a:latin typeface="Times New Roman" pitchFamily="18" charset="0"/>
                <a:cs typeface="Times New Roman" pitchFamily="18" charset="0"/>
              </a:rPr>
              <a:t> </a:t>
            </a:r>
            <a:r>
              <a:rPr lang="fr-FR" sz="1400" b="1" dirty="0" err="1">
                <a:latin typeface="Times New Roman" pitchFamily="18" charset="0"/>
                <a:cs typeface="Times New Roman" pitchFamily="18" charset="0"/>
              </a:rPr>
              <a:t>Nissar</a:t>
            </a:r>
            <a:endParaRPr lang="fr-FR" sz="1400" b="1" dirty="0">
              <a:latin typeface="Times New Roman" pitchFamily="18" charset="0"/>
              <a:cs typeface="Times New Roman" pitchFamily="18" charset="0"/>
            </a:endParaRPr>
          </a:p>
        </p:txBody>
      </p:sp>
      <p:pic>
        <p:nvPicPr>
          <p:cNvPr id="512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sp>
        <p:nvSpPr>
          <p:cNvPr id="7" name="ZoneTexte 6"/>
          <p:cNvSpPr txBox="1"/>
          <p:nvPr/>
        </p:nvSpPr>
        <p:spPr>
          <a:xfrm>
            <a:off x="4211960" y="3212976"/>
            <a:ext cx="4716016" cy="923330"/>
          </a:xfrm>
          <a:prstGeom prst="rect">
            <a:avLst/>
          </a:prstGeom>
          <a:noFill/>
        </p:spPr>
        <p:txBody>
          <a:bodyPr wrap="square" rtlCol="0">
            <a:spAutoFit/>
          </a:bodyPr>
          <a:lstStyle/>
          <a:p>
            <a:pPr algn="ctr"/>
            <a:r>
              <a:rPr lang="fr-FR" sz="5400" dirty="0" smtClean="0">
                <a:solidFill>
                  <a:srgbClr val="FF0066"/>
                </a:solidFill>
                <a:latin typeface="Arial Black" pitchFamily="34" charset="0"/>
              </a:rPr>
              <a:t>L’HUMILITE</a:t>
            </a:r>
            <a:endParaRPr lang="fr-FR" sz="5400" dirty="0">
              <a:solidFill>
                <a:srgbClr val="FF0066"/>
              </a:solidFill>
              <a:latin typeface="Arial Black" pitchFamily="34" charset="0"/>
            </a:endParaRPr>
          </a:p>
        </p:txBody>
      </p:sp>
      <p:pic>
        <p:nvPicPr>
          <p:cNvPr id="19458" name="Picture 2"/>
          <p:cNvPicPr>
            <a:picLocks noChangeAspect="1" noChangeArrowheads="1"/>
          </p:cNvPicPr>
          <p:nvPr/>
        </p:nvPicPr>
        <p:blipFill>
          <a:blip r:embed="rId3" cstate="print"/>
          <a:srcRect/>
          <a:stretch>
            <a:fillRect/>
          </a:stretch>
        </p:blipFill>
        <p:spPr bwMode="auto">
          <a:xfrm>
            <a:off x="323528" y="1510027"/>
            <a:ext cx="3744416" cy="5150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924944"/>
            <a:ext cx="3923928" cy="1470025"/>
          </a:xfrm>
        </p:spPr>
        <p:txBody>
          <a:bodyPr>
            <a:normAutofit/>
          </a:bodyPr>
          <a:lstStyle/>
          <a:p>
            <a:r>
              <a:rPr lang="en-GB" sz="3200" i="1" dirty="0" smtClean="0"/>
              <a:t>de </a:t>
            </a:r>
            <a:r>
              <a:rPr lang="en-GB" sz="3200" i="1" dirty="0" err="1" smtClean="0"/>
              <a:t>saluer</a:t>
            </a:r>
            <a:r>
              <a:rPr lang="en-GB" sz="3200" i="1" dirty="0" smtClean="0"/>
              <a:t> les gens </a:t>
            </a:r>
            <a:r>
              <a:rPr lang="en-GB" sz="3200" i="1" dirty="0" err="1" smtClean="0"/>
              <a:t>que</a:t>
            </a:r>
            <a:r>
              <a:rPr lang="en-GB" sz="3200" i="1" dirty="0" smtClean="0"/>
              <a:t> </a:t>
            </a:r>
            <a:r>
              <a:rPr lang="en-GB" sz="3200" i="1" dirty="0" err="1" smtClean="0"/>
              <a:t>l’on</a:t>
            </a:r>
            <a:r>
              <a:rPr lang="en-GB" sz="3200" i="1" dirty="0" smtClean="0"/>
              <a:t> </a:t>
            </a:r>
            <a:r>
              <a:rPr lang="en-GB" sz="3200" i="1" dirty="0" err="1" smtClean="0"/>
              <a:t>rencontre</a:t>
            </a:r>
            <a:r>
              <a:rPr lang="en-GB" sz="3200" i="1" dirty="0" smtClean="0"/>
              <a:t>,</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8194" name="Picture 2"/>
          <p:cNvPicPr>
            <a:picLocks noChangeAspect="1" noChangeArrowheads="1"/>
          </p:cNvPicPr>
          <p:nvPr/>
        </p:nvPicPr>
        <p:blipFill>
          <a:blip r:embed="rId3" cstate="print"/>
          <a:srcRect/>
          <a:stretch>
            <a:fillRect/>
          </a:stretch>
        </p:blipFill>
        <p:spPr bwMode="auto">
          <a:xfrm>
            <a:off x="4067944" y="1052736"/>
            <a:ext cx="4800600" cy="52482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941168"/>
            <a:ext cx="9144000" cy="1470025"/>
          </a:xfrm>
        </p:spPr>
        <p:txBody>
          <a:bodyPr>
            <a:normAutofit/>
          </a:bodyPr>
          <a:lstStyle/>
          <a:p>
            <a:r>
              <a:rPr lang="en-GB" sz="3200" i="1" dirty="0" err="1" smtClean="0"/>
              <a:t>d’abandonner</a:t>
            </a:r>
            <a:r>
              <a:rPr lang="en-GB" sz="3200" i="1" dirty="0" smtClean="0"/>
              <a:t> les </a:t>
            </a:r>
            <a:r>
              <a:rPr lang="en-GB" sz="3200" i="1" dirty="0" err="1" smtClean="0"/>
              <a:t>querelles</a:t>
            </a:r>
            <a:r>
              <a:rPr lang="en-GB" sz="3200" i="1" dirty="0" smtClean="0"/>
              <a:t> et les  </a:t>
            </a:r>
            <a:r>
              <a:rPr lang="en-GB" sz="3200" i="1" dirty="0" err="1" smtClean="0"/>
              <a:t>désaccords</a:t>
            </a:r>
            <a:r>
              <a:rPr lang="en-GB" sz="3200" i="1" dirty="0" smtClean="0"/>
              <a:t>, </a:t>
            </a:r>
            <a:r>
              <a:rPr lang="en-GB" sz="3200" i="1" dirty="0" err="1" smtClean="0"/>
              <a:t>même</a:t>
            </a:r>
            <a:r>
              <a:rPr lang="en-GB" sz="3200" i="1" dirty="0" smtClean="0"/>
              <a:t> </a:t>
            </a:r>
            <a:r>
              <a:rPr lang="en-GB" sz="3200" i="1" dirty="0" err="1" smtClean="0"/>
              <a:t>si</a:t>
            </a:r>
            <a:r>
              <a:rPr lang="en-GB" sz="3200" i="1" dirty="0" smtClean="0"/>
              <a:t> </a:t>
            </a:r>
            <a:r>
              <a:rPr lang="en-GB" sz="3200" i="1" dirty="0" err="1" smtClean="0"/>
              <a:t>c’est</a:t>
            </a:r>
            <a:r>
              <a:rPr lang="en-GB" sz="3200" i="1" dirty="0" smtClean="0"/>
              <a:t> nous qui </a:t>
            </a:r>
            <a:r>
              <a:rPr lang="en-GB" sz="3200" i="1" dirty="0" err="1" smtClean="0"/>
              <a:t>avons</a:t>
            </a:r>
            <a:r>
              <a:rPr lang="en-GB" sz="3200" i="1" dirty="0" smtClean="0"/>
              <a:t> raison;</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42" name="Picture 2"/>
          <p:cNvPicPr>
            <a:picLocks noChangeAspect="1" noChangeArrowheads="1"/>
          </p:cNvPicPr>
          <p:nvPr/>
        </p:nvPicPr>
        <p:blipFill>
          <a:blip r:embed="rId3" cstate="print"/>
          <a:srcRect/>
          <a:stretch>
            <a:fillRect/>
          </a:stretch>
        </p:blipFill>
        <p:spPr bwMode="auto">
          <a:xfrm>
            <a:off x="1619672" y="188640"/>
            <a:ext cx="6649702" cy="4437658"/>
          </a:xfrm>
          <a:prstGeom prst="rect">
            <a:avLst/>
          </a:prstGeom>
          <a:noFill/>
          <a:ln w="9525">
            <a:noFill/>
            <a:miter lim="800000"/>
            <a:headEnd/>
            <a:tailEnd/>
          </a:ln>
        </p:spPr>
      </p:pic>
      <p:cxnSp>
        <p:nvCxnSpPr>
          <p:cNvPr id="6" name="Connecteur droit 5"/>
          <p:cNvCxnSpPr/>
          <p:nvPr/>
        </p:nvCxnSpPr>
        <p:spPr>
          <a:xfrm>
            <a:off x="1619672" y="188640"/>
            <a:ext cx="6624736" cy="4392488"/>
          </a:xfrm>
          <a:prstGeom prst="line">
            <a:avLst/>
          </a:prstGeom>
        </p:spPr>
        <p:style>
          <a:lnRef idx="3">
            <a:schemeClr val="dk1"/>
          </a:lnRef>
          <a:fillRef idx="0">
            <a:schemeClr val="dk1"/>
          </a:fillRef>
          <a:effectRef idx="2">
            <a:schemeClr val="dk1"/>
          </a:effectRef>
          <a:fontRef idx="minor">
            <a:schemeClr val="tx1"/>
          </a:fontRef>
        </p:style>
      </p:cxnSp>
      <p:cxnSp>
        <p:nvCxnSpPr>
          <p:cNvPr id="8" name="Connecteur droit 7"/>
          <p:cNvCxnSpPr/>
          <p:nvPr/>
        </p:nvCxnSpPr>
        <p:spPr>
          <a:xfrm flipV="1">
            <a:off x="1619672" y="260648"/>
            <a:ext cx="6552728" cy="432048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ozama\Pictures\RELIGION\c066d4e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re 1"/>
          <p:cNvSpPr>
            <a:spLocks noGrp="1"/>
          </p:cNvSpPr>
          <p:nvPr>
            <p:ph type="ctrTitle"/>
          </p:nvPr>
        </p:nvSpPr>
        <p:spPr>
          <a:xfrm>
            <a:off x="1585392" y="-243408"/>
            <a:ext cx="7558608" cy="1470025"/>
          </a:xfrm>
        </p:spPr>
        <p:txBody>
          <a:bodyPr>
            <a:normAutofit/>
          </a:bodyPr>
          <a:lstStyle/>
          <a:p>
            <a:r>
              <a:rPr lang="en-GB" sz="3200" dirty="0" smtClean="0">
                <a:solidFill>
                  <a:srgbClr val="FFFF00"/>
                </a:solidFill>
              </a:rPr>
              <a:t>et de ne pas accepter les </a:t>
            </a:r>
            <a:r>
              <a:rPr lang="en-GB" sz="3200" dirty="0" err="1" smtClean="0">
                <a:solidFill>
                  <a:srgbClr val="FFFF00"/>
                </a:solidFill>
              </a:rPr>
              <a:t>louanges</a:t>
            </a:r>
            <a:r>
              <a:rPr lang="en-GB" sz="3200" dirty="0" smtClean="0">
                <a:solidFill>
                  <a:srgbClr val="FFFF00"/>
                </a:solidFill>
              </a:rPr>
              <a:t> pour </a:t>
            </a:r>
            <a:r>
              <a:rPr lang="en-GB" sz="3200" dirty="0" err="1" smtClean="0">
                <a:solidFill>
                  <a:srgbClr val="FFFF00"/>
                </a:solidFill>
              </a:rPr>
              <a:t>sa</a:t>
            </a:r>
            <a:r>
              <a:rPr lang="en-GB" sz="3200" dirty="0" smtClean="0">
                <a:solidFill>
                  <a:srgbClr val="FFFF00"/>
                </a:solidFill>
              </a:rPr>
              <a:t> </a:t>
            </a:r>
            <a:r>
              <a:rPr lang="en-GB" sz="3200" dirty="0" err="1" smtClean="0">
                <a:solidFill>
                  <a:srgbClr val="FFFF00"/>
                </a:solidFill>
              </a:rPr>
              <a:t>crainte</a:t>
            </a:r>
            <a:r>
              <a:rPr lang="en-GB" sz="3200" dirty="0" smtClean="0">
                <a:solidFill>
                  <a:srgbClr val="FFFF00"/>
                </a:solidFill>
              </a:rPr>
              <a:t> </a:t>
            </a:r>
            <a:r>
              <a:rPr lang="en-GB" sz="3200" dirty="0" err="1" smtClean="0">
                <a:solidFill>
                  <a:srgbClr val="FFFF00"/>
                </a:solidFill>
              </a:rPr>
              <a:t>d’Allah</a:t>
            </a:r>
            <a:r>
              <a:rPr lang="en-GB" sz="3200" dirty="0" smtClean="0">
                <a:solidFill>
                  <a:srgbClr val="FFFF00"/>
                </a:solidFill>
              </a:rPr>
              <a:t> (</a:t>
            </a:r>
            <a:r>
              <a:rPr lang="en-GB" sz="3200" dirty="0" err="1" smtClean="0">
                <a:solidFill>
                  <a:srgbClr val="FFFF00"/>
                </a:solidFill>
              </a:rPr>
              <a:t>Taqwà</a:t>
            </a:r>
            <a:r>
              <a:rPr lang="en-GB" sz="3200" dirty="0" smtClean="0">
                <a:solidFill>
                  <a:srgbClr val="FFFF00"/>
                </a:solidFill>
              </a:rPr>
              <a:t>)."</a:t>
            </a:r>
            <a:endParaRPr lang="fr-FR" sz="32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971600" y="1052736"/>
            <a:ext cx="7142021" cy="3514328"/>
          </a:xfrm>
          <a:prstGeom prst="rect">
            <a:avLst/>
          </a:prstGeom>
          <a:noFill/>
          <a:ln w="9525">
            <a:noFill/>
            <a:miter lim="800000"/>
            <a:headEnd/>
            <a:tailEnd/>
          </a:ln>
        </p:spPr>
      </p:pic>
      <p:sp>
        <p:nvSpPr>
          <p:cNvPr id="2" name="Titre 1"/>
          <p:cNvSpPr>
            <a:spLocks noGrp="1"/>
          </p:cNvSpPr>
          <p:nvPr>
            <p:ph type="ctrTitle"/>
          </p:nvPr>
        </p:nvSpPr>
        <p:spPr>
          <a:xfrm>
            <a:off x="0" y="5157192"/>
            <a:ext cx="9144000" cy="1470025"/>
          </a:xfrm>
        </p:spPr>
        <p:txBody>
          <a:bodyPr>
            <a:normAutofit fontScale="90000"/>
          </a:bodyPr>
          <a:lstStyle/>
          <a:p>
            <a:r>
              <a:rPr lang="fr-FR" sz="3200" dirty="0" smtClean="0"/>
              <a:t>Une personne humble est quelqu’un qui a le sens de la modestie. Cela veut dire que nous ne devons pas aller raconter à tout le monde combien nous sommes importants; et nous ne devons pas non plus être fiers lorsque d’autres personnes font nos éloges.</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
        <p:nvSpPr>
          <p:cNvPr id="5" name="Rectangle à coins arrondis 4"/>
          <p:cNvSpPr/>
          <p:nvPr/>
        </p:nvSpPr>
        <p:spPr>
          <a:xfrm>
            <a:off x="2123728" y="188640"/>
            <a:ext cx="3168352" cy="1512168"/>
          </a:xfrm>
          <a:prstGeom prst="wedgeRoundRectCallout">
            <a:avLst>
              <a:gd name="adj1" fmla="val -25564"/>
              <a:gd name="adj2" fmla="val 81652"/>
              <a:gd name="adj3" fmla="val 16667"/>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3399"/>
                </a:solidFill>
                <a:latin typeface="Arial Black" pitchFamily="34" charset="0"/>
              </a:rPr>
              <a:t>Vous savez, c’est moi qui ai fait un don de 20 000 euros pour la construction de la mosquée!</a:t>
            </a:r>
            <a:endParaRPr lang="fr-FR" dirty="0">
              <a:solidFill>
                <a:srgbClr val="003399"/>
              </a:solidFill>
              <a:latin typeface="Arial Black"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3200" b="1" dirty="0" smtClean="0"/>
              <a:t>Pourquoi </a:t>
            </a:r>
            <a:r>
              <a:rPr lang="fr-FR" sz="3200" b="1" dirty="0" smtClean="0"/>
              <a:t>devrions-nous </a:t>
            </a:r>
            <a:r>
              <a:rPr lang="fr-FR" sz="3200" b="1" dirty="0" smtClean="0"/>
              <a:t>être humbles?</a:t>
            </a:r>
            <a:r>
              <a:rPr lang="fr-FR" sz="3200" dirty="0" smtClean="0"/>
              <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fk56wc46.gif"/>
          <p:cNvPicPr>
            <a:picLocks noChangeAspect="1"/>
          </p:cNvPicPr>
          <p:nvPr/>
        </p:nvPicPr>
        <p:blipFill>
          <a:blip r:embed="rId3" cstate="print"/>
          <a:stretch>
            <a:fillRect/>
          </a:stretch>
        </p:blipFill>
        <p:spPr>
          <a:xfrm>
            <a:off x="1619672" y="5085184"/>
            <a:ext cx="5860499" cy="11069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556792"/>
            <a:ext cx="3563888" cy="4727575"/>
          </a:xfrm>
        </p:spPr>
        <p:txBody>
          <a:bodyPr>
            <a:normAutofit/>
          </a:bodyPr>
          <a:lstStyle/>
          <a:p>
            <a:r>
              <a:rPr lang="fr-FR" sz="3200" dirty="0" smtClean="0"/>
              <a:t>En étant humbles, nous montrons au monde qu’Allah a créé tous les hommes égaux, qu’ils soient noirs, marrons, blancs ou jaunes.</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3314" name="Picture 2"/>
          <p:cNvPicPr>
            <a:picLocks noChangeAspect="1" noChangeArrowheads="1"/>
          </p:cNvPicPr>
          <p:nvPr/>
        </p:nvPicPr>
        <p:blipFill>
          <a:blip r:embed="rId3" cstate="print"/>
          <a:srcRect/>
          <a:stretch>
            <a:fillRect/>
          </a:stretch>
        </p:blipFill>
        <p:spPr bwMode="auto">
          <a:xfrm>
            <a:off x="3707904" y="620688"/>
            <a:ext cx="5254037" cy="579434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ozama\Pictures\IBADAT\image001.jpg"/>
          <p:cNvPicPr>
            <a:picLocks noChangeAspect="1" noChangeArrowheads="1"/>
          </p:cNvPicPr>
          <p:nvPr/>
        </p:nvPicPr>
        <p:blipFill>
          <a:blip r:embed="rId2" cstate="print"/>
          <a:srcRect/>
          <a:stretch>
            <a:fillRect/>
          </a:stretch>
        </p:blipFill>
        <p:spPr bwMode="auto">
          <a:xfrm>
            <a:off x="251520" y="404664"/>
            <a:ext cx="4176464" cy="6035353"/>
          </a:xfrm>
          <a:prstGeom prst="rect">
            <a:avLst/>
          </a:prstGeom>
          <a:noFill/>
        </p:spPr>
      </p:pic>
      <p:sp>
        <p:nvSpPr>
          <p:cNvPr id="2" name="Titre 1"/>
          <p:cNvSpPr>
            <a:spLocks noGrp="1"/>
          </p:cNvSpPr>
          <p:nvPr>
            <p:ph type="ctrTitle"/>
          </p:nvPr>
        </p:nvSpPr>
        <p:spPr>
          <a:xfrm>
            <a:off x="4572000" y="1124744"/>
            <a:ext cx="4572000" cy="5040560"/>
          </a:xfrm>
        </p:spPr>
        <p:txBody>
          <a:bodyPr>
            <a:normAutofit/>
          </a:bodyPr>
          <a:lstStyle/>
          <a:p>
            <a:r>
              <a:rPr lang="fr-FR" sz="3200" dirty="0" smtClean="0"/>
              <a:t>Nous montrons par ce fait que seule la personne qui a le </a:t>
            </a:r>
            <a:r>
              <a:rPr lang="fr-FR" sz="3200" dirty="0" err="1" smtClean="0"/>
              <a:t>Taqwà</a:t>
            </a:r>
            <a:r>
              <a:rPr lang="fr-FR" sz="3200" dirty="0" smtClean="0"/>
              <a:t> </a:t>
            </a:r>
            <a:r>
              <a:rPr lang="fr-FR" sz="3200" dirty="0" smtClean="0"/>
              <a:t>(qui craint </a:t>
            </a:r>
            <a:r>
              <a:rPr lang="fr-FR" sz="3200" dirty="0" smtClean="0"/>
              <a:t>Allah </a:t>
            </a:r>
            <a:r>
              <a:rPr lang="fr-FR" sz="3200" dirty="0" smtClean="0"/>
              <a:t>et qui est </a:t>
            </a:r>
            <a:r>
              <a:rPr lang="fr-FR" sz="3200" dirty="0" smtClean="0"/>
              <a:t>honteux de déplaire à Allah), a du mérite aux yeux </a:t>
            </a:r>
            <a:r>
              <a:rPr lang="fr-FR" sz="3200" dirty="0" smtClean="0"/>
              <a:t>d’Allah </a:t>
            </a:r>
            <a:r>
              <a:rPr lang="fr-FR" sz="3200" dirty="0" err="1" smtClean="0"/>
              <a:t>swt</a:t>
            </a:r>
            <a:r>
              <a:rPr lang="fr-FR" sz="3200" dirty="0" smtClean="0"/>
              <a:t>. </a:t>
            </a:r>
            <a:r>
              <a:rPr lang="fr-FR" sz="3200" dirty="0" smtClean="0"/>
              <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259632" y="2852936"/>
            <a:ext cx="7056784" cy="3761167"/>
          </a:xfrm>
          <a:prstGeom prst="rect">
            <a:avLst/>
          </a:prstGeom>
          <a:noFill/>
          <a:ln w="9525">
            <a:noFill/>
            <a:miter lim="800000"/>
            <a:headEnd/>
            <a:tailEnd/>
          </a:ln>
        </p:spPr>
      </p:pic>
      <p:sp>
        <p:nvSpPr>
          <p:cNvPr id="2" name="Titre 1"/>
          <p:cNvSpPr>
            <a:spLocks noGrp="1"/>
          </p:cNvSpPr>
          <p:nvPr>
            <p:ph type="ctrTitle"/>
          </p:nvPr>
        </p:nvSpPr>
        <p:spPr>
          <a:xfrm>
            <a:off x="0" y="764704"/>
            <a:ext cx="9144000" cy="2348880"/>
          </a:xfrm>
        </p:spPr>
        <p:txBody>
          <a:bodyPr>
            <a:normAutofit/>
          </a:bodyPr>
          <a:lstStyle/>
          <a:p>
            <a:r>
              <a:rPr lang="fr-FR" sz="3200" dirty="0" smtClean="0"/>
              <a:t>Notre saint Prophète (S) a </a:t>
            </a:r>
            <a:r>
              <a:rPr lang="fr-FR" sz="3200" dirty="0" smtClean="0"/>
              <a:t>dit :</a:t>
            </a:r>
            <a:r>
              <a:rPr lang="fr-FR" sz="3200" dirty="0" smtClean="0"/>
              <a:t/>
            </a:r>
            <a:br>
              <a:rPr lang="fr-FR" sz="3200" dirty="0" smtClean="0"/>
            </a:br>
            <a:r>
              <a:rPr lang="fr-FR" sz="3200" i="1" dirty="0" smtClean="0"/>
              <a:t> « La fierté pénètre notre </a:t>
            </a:r>
            <a:r>
              <a:rPr lang="fr-FR" sz="3200" i="1" dirty="0" smtClean="0"/>
              <a:t>cœur </a:t>
            </a:r>
            <a:r>
              <a:rPr lang="fr-FR" sz="3200" i="1" dirty="0" smtClean="0"/>
              <a:t>comme une araignée noire rampant sur une roche noire la nuit. »</a:t>
            </a:r>
            <a:r>
              <a:rPr lang="fr-FR" sz="3200" dirty="0" smtClean="0"/>
              <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581128"/>
            <a:ext cx="9144000" cy="2492896"/>
          </a:xfrm>
        </p:spPr>
        <p:txBody>
          <a:bodyPr>
            <a:normAutofit/>
          </a:bodyPr>
          <a:lstStyle/>
          <a:p>
            <a:r>
              <a:rPr lang="fr-FR" sz="3200" dirty="0" smtClean="0"/>
              <a:t>Ceci nous montre combien la fierté peut nous envahir facilement, et nous montre l’importance de rester humble, afin de nous en protéger.</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8434" name="Picture 2"/>
          <p:cNvPicPr>
            <a:picLocks noChangeAspect="1" noChangeArrowheads="1"/>
          </p:cNvPicPr>
          <p:nvPr/>
        </p:nvPicPr>
        <p:blipFill>
          <a:blip r:embed="rId3" cstate="print"/>
          <a:srcRect/>
          <a:stretch>
            <a:fillRect/>
          </a:stretch>
        </p:blipFill>
        <p:spPr bwMode="auto">
          <a:xfrm>
            <a:off x="1619672" y="188640"/>
            <a:ext cx="6323434" cy="427154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292080" y="188640"/>
            <a:ext cx="3851920" cy="6858000"/>
          </a:xfrm>
        </p:spPr>
        <p:txBody>
          <a:bodyPr>
            <a:normAutofit/>
          </a:bodyPr>
          <a:lstStyle/>
          <a:p>
            <a:r>
              <a:rPr lang="fr-FR" sz="3200" dirty="0" smtClean="0"/>
              <a:t>Nous disons à </a:t>
            </a:r>
            <a:r>
              <a:rPr lang="fr-FR" sz="3200" dirty="0" smtClean="0"/>
              <a:t>Allah </a:t>
            </a:r>
            <a:r>
              <a:rPr lang="fr-FR" sz="3200" dirty="0" err="1" smtClean="0"/>
              <a:t>swt</a:t>
            </a:r>
            <a:r>
              <a:rPr lang="fr-FR" sz="3200" dirty="0" smtClean="0"/>
              <a:t> </a:t>
            </a:r>
            <a:r>
              <a:rPr lang="fr-FR" sz="3200" dirty="0" smtClean="0"/>
              <a:t>après la prière du </a:t>
            </a:r>
            <a:r>
              <a:rPr lang="fr-FR" sz="3200" dirty="0" err="1" smtClean="0"/>
              <a:t>Asr</a:t>
            </a:r>
            <a:r>
              <a:rPr lang="fr-FR" sz="3200" dirty="0" smtClean="0"/>
              <a:t> :</a:t>
            </a:r>
            <a:br>
              <a:rPr lang="fr-FR" sz="3200" dirty="0" smtClean="0"/>
            </a:br>
            <a:r>
              <a:rPr lang="fr-FR" sz="3200" i="1" dirty="0" smtClean="0"/>
              <a:t>"Mon Seigneur, tous talents que je possède, ne me proviennent que de Toi."</a:t>
            </a:r>
            <a:r>
              <a:rPr lang="fr-FR" sz="3200" dirty="0" smtClean="0"/>
              <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5362" name="Picture 2"/>
          <p:cNvPicPr>
            <a:picLocks noChangeAspect="1" noChangeArrowheads="1"/>
          </p:cNvPicPr>
          <p:nvPr/>
        </p:nvPicPr>
        <p:blipFill>
          <a:blip r:embed="rId3" cstate="print"/>
          <a:srcRect/>
          <a:stretch>
            <a:fillRect/>
          </a:stretch>
        </p:blipFill>
        <p:spPr bwMode="auto">
          <a:xfrm>
            <a:off x="251520" y="1772816"/>
            <a:ext cx="4995812" cy="376817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933056"/>
            <a:ext cx="9144000" cy="2924944"/>
          </a:xfrm>
        </p:spPr>
        <p:txBody>
          <a:bodyPr>
            <a:normAutofit fontScale="90000"/>
          </a:bodyPr>
          <a:lstStyle/>
          <a:p>
            <a:r>
              <a:rPr lang="fr-FR" sz="3200" b="1" dirty="0" smtClean="0"/>
              <a:t>C’est le fait d’être conscients des statuts des uns et des autres selon l’Islam. </a:t>
            </a:r>
            <a:r>
              <a:rPr lang="en-GB" sz="3200" b="1" dirty="0" smtClean="0"/>
              <a:t>Il </a:t>
            </a:r>
            <a:r>
              <a:rPr lang="en-GB" sz="3200" b="1" dirty="0" smtClean="0"/>
              <a:t>nous a </a:t>
            </a:r>
            <a:r>
              <a:rPr lang="en-GB" sz="3200" b="1" dirty="0" err="1" smtClean="0"/>
              <a:t>été</a:t>
            </a:r>
            <a:r>
              <a:rPr lang="en-GB" sz="3200" b="1" dirty="0" smtClean="0"/>
              <a:t> </a:t>
            </a:r>
            <a:r>
              <a:rPr lang="en-GB" sz="3200" b="1" dirty="0" err="1" smtClean="0"/>
              <a:t>dit</a:t>
            </a:r>
            <a:r>
              <a:rPr lang="en-GB" sz="3200" b="1" dirty="0" smtClean="0"/>
              <a:t> </a:t>
            </a:r>
            <a:r>
              <a:rPr lang="en-GB" sz="3200" b="1" dirty="0" err="1" smtClean="0"/>
              <a:t>qu’en</a:t>
            </a:r>
            <a:r>
              <a:rPr lang="en-GB" sz="3200" b="1" dirty="0" smtClean="0"/>
              <a:t> </a:t>
            </a:r>
            <a:r>
              <a:rPr lang="en-GB" sz="3200" b="1" dirty="0" smtClean="0"/>
              <a:t>Islam </a:t>
            </a:r>
            <a:r>
              <a:rPr lang="en-GB" sz="3200" b="1" dirty="0" err="1" smtClean="0"/>
              <a:t>aucune</a:t>
            </a:r>
            <a:r>
              <a:rPr lang="en-GB" sz="3200" b="1" dirty="0" smtClean="0"/>
              <a:t> </a:t>
            </a:r>
            <a:r>
              <a:rPr lang="en-GB" sz="3200" b="1" dirty="0" err="1" smtClean="0"/>
              <a:t>personne</a:t>
            </a:r>
            <a:r>
              <a:rPr lang="en-GB" sz="3200" b="1" dirty="0" smtClean="0"/>
              <a:t> </a:t>
            </a:r>
            <a:r>
              <a:rPr lang="en-GB" sz="3200" b="1" dirty="0" err="1" smtClean="0"/>
              <a:t>n’est</a:t>
            </a:r>
            <a:r>
              <a:rPr lang="en-GB" sz="3200" b="1" dirty="0" smtClean="0"/>
              <a:t> </a:t>
            </a:r>
            <a:r>
              <a:rPr lang="en-GB" sz="3200" b="1" dirty="0" err="1" smtClean="0"/>
              <a:t>meilleure</a:t>
            </a:r>
            <a:r>
              <a:rPr lang="en-GB" sz="3200" b="1" dirty="0" smtClean="0"/>
              <a:t> à </a:t>
            </a:r>
            <a:r>
              <a:rPr lang="en-GB" sz="3200" b="1" dirty="0" err="1" smtClean="0"/>
              <a:t>une</a:t>
            </a:r>
            <a:r>
              <a:rPr lang="en-GB" sz="3200" b="1" dirty="0" smtClean="0"/>
              <a:t> </a:t>
            </a:r>
            <a:r>
              <a:rPr lang="en-GB" sz="3200" b="1" dirty="0" err="1" smtClean="0"/>
              <a:t>autre</a:t>
            </a:r>
            <a:r>
              <a:rPr lang="en-GB" sz="3200" b="1" dirty="0" smtClean="0"/>
              <a:t>. </a:t>
            </a:r>
            <a:r>
              <a:rPr lang="en-GB" sz="3200" b="1" dirty="0" err="1" smtClean="0"/>
              <a:t>Donc</a:t>
            </a:r>
            <a:r>
              <a:rPr lang="en-GB" sz="3200" b="1" dirty="0" smtClean="0"/>
              <a:t> </a:t>
            </a:r>
            <a:r>
              <a:rPr lang="en-GB" sz="3200" b="1" dirty="0" err="1" smtClean="0"/>
              <a:t>l’humilité</a:t>
            </a:r>
            <a:r>
              <a:rPr lang="en-GB" sz="3200" b="1" dirty="0" smtClean="0"/>
              <a:t> </a:t>
            </a:r>
            <a:r>
              <a:rPr lang="en-GB" sz="3200" b="1" dirty="0" err="1" smtClean="0"/>
              <a:t>consiste</a:t>
            </a:r>
            <a:r>
              <a:rPr lang="en-GB" sz="3200" b="1" dirty="0" smtClean="0"/>
              <a:t> à </a:t>
            </a:r>
            <a:r>
              <a:rPr lang="en-GB" sz="3200" b="1" dirty="0" err="1" smtClean="0"/>
              <a:t>être</a:t>
            </a:r>
            <a:r>
              <a:rPr lang="en-GB" sz="3200" b="1" dirty="0" smtClean="0"/>
              <a:t> </a:t>
            </a:r>
            <a:r>
              <a:rPr lang="en-GB" sz="3200" b="1" dirty="0" err="1" smtClean="0"/>
              <a:t>conscient</a:t>
            </a:r>
            <a:r>
              <a:rPr lang="en-GB" sz="3200" b="1" dirty="0" smtClean="0"/>
              <a:t> </a:t>
            </a:r>
            <a:r>
              <a:rPr lang="en-GB" sz="3200" b="1" dirty="0" err="1" smtClean="0"/>
              <a:t>que</a:t>
            </a:r>
            <a:r>
              <a:rPr lang="en-GB" sz="3200" b="1" dirty="0" smtClean="0"/>
              <a:t> nous ne </a:t>
            </a:r>
            <a:r>
              <a:rPr lang="en-GB" sz="3200" b="1" dirty="0" err="1" smtClean="0"/>
              <a:t>sommes</a:t>
            </a:r>
            <a:r>
              <a:rPr lang="en-GB" sz="3200" b="1" dirty="0" smtClean="0"/>
              <a:t> pas </a:t>
            </a:r>
            <a:r>
              <a:rPr lang="en-GB" sz="3200" b="1" dirty="0" err="1" smtClean="0"/>
              <a:t>mieux</a:t>
            </a:r>
            <a:r>
              <a:rPr lang="en-GB" sz="3200" b="1" dirty="0" smtClean="0"/>
              <a:t> </a:t>
            </a:r>
            <a:r>
              <a:rPr lang="en-GB" sz="3200" b="1" dirty="0" err="1" smtClean="0"/>
              <a:t>que</a:t>
            </a:r>
            <a:r>
              <a:rPr lang="en-GB" sz="3200" b="1" dirty="0" smtClean="0"/>
              <a:t> les </a:t>
            </a:r>
            <a:r>
              <a:rPr lang="en-GB" sz="3200" b="1" dirty="0" err="1" smtClean="0"/>
              <a:t>autres</a:t>
            </a:r>
            <a:r>
              <a:rPr lang="en-GB" sz="3200" b="1" dirty="0" smtClean="0"/>
              <a:t>, et </a:t>
            </a:r>
            <a:r>
              <a:rPr lang="en-GB" sz="3200" b="1" dirty="0" err="1" smtClean="0"/>
              <a:t>que</a:t>
            </a:r>
            <a:r>
              <a:rPr lang="en-GB" sz="3200" b="1" dirty="0" smtClean="0"/>
              <a:t> </a:t>
            </a:r>
            <a:r>
              <a:rPr lang="en-GB" sz="3200" b="1" dirty="0" err="1" smtClean="0"/>
              <a:t>l’on</a:t>
            </a:r>
            <a:r>
              <a:rPr lang="en-GB" sz="3200" b="1" dirty="0" smtClean="0"/>
              <a:t> </a:t>
            </a:r>
            <a:r>
              <a:rPr lang="en-GB" sz="3200" b="1" dirty="0" err="1" smtClean="0"/>
              <a:t>devrait</a:t>
            </a:r>
            <a:r>
              <a:rPr lang="en-GB" sz="3200" b="1" dirty="0" smtClean="0"/>
              <a:t> </a:t>
            </a:r>
            <a:r>
              <a:rPr lang="en-GB" sz="3200" b="1" dirty="0" err="1" smtClean="0"/>
              <a:t>donc</a:t>
            </a:r>
            <a:r>
              <a:rPr lang="en-GB" sz="3200" b="1" dirty="0" smtClean="0"/>
              <a:t> </a:t>
            </a:r>
            <a:r>
              <a:rPr lang="en-GB" sz="3200" b="1" dirty="0" err="1" smtClean="0"/>
              <a:t>agir</a:t>
            </a:r>
            <a:r>
              <a:rPr lang="en-GB" sz="3200" b="1" dirty="0" smtClean="0"/>
              <a:t> en </a:t>
            </a:r>
            <a:r>
              <a:rPr lang="en-GB" sz="3200" b="1" dirty="0" err="1" smtClean="0"/>
              <a:t>conséquence</a:t>
            </a:r>
            <a:r>
              <a:rPr lang="en-GB" sz="3200" b="1" dirty="0" smtClean="0"/>
              <a:t>.</a:t>
            </a:r>
            <a:endParaRPr lang="fr-FR" sz="3200" b="1"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699792" y="188640"/>
            <a:ext cx="4021801" cy="371857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085184"/>
            <a:ext cx="9144000" cy="1470025"/>
          </a:xfrm>
        </p:spPr>
        <p:txBody>
          <a:bodyPr>
            <a:normAutofit fontScale="90000"/>
          </a:bodyPr>
          <a:lstStyle/>
          <a:p>
            <a:r>
              <a:rPr lang="fr-FR" sz="3200" dirty="0" smtClean="0"/>
              <a:t>Si nous voulons rester humbles, nous devons toujours penser à cette prière, et la réciter A CHAQUE FOIS que nous faisons quelque chose de bien, ou à chaque victoire. C’est ce qui va empêcher notre </a:t>
            </a:r>
            <a:r>
              <a:rPr lang="fr-FR" sz="3200" dirty="0" err="1" smtClean="0"/>
              <a:t>nafs</a:t>
            </a:r>
            <a:r>
              <a:rPr lang="fr-FR" sz="3200" dirty="0" smtClean="0"/>
              <a:t> de nous faire sentir supérieurs, et favoriser ainsi les louanges d’Allah SWT.</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6386" name="Picture 2"/>
          <p:cNvPicPr>
            <a:picLocks noChangeAspect="1" noChangeArrowheads="1"/>
          </p:cNvPicPr>
          <p:nvPr/>
        </p:nvPicPr>
        <p:blipFill>
          <a:blip r:embed="rId3" cstate="print"/>
          <a:srcRect/>
          <a:stretch>
            <a:fillRect/>
          </a:stretch>
        </p:blipFill>
        <p:spPr bwMode="auto">
          <a:xfrm>
            <a:off x="2195736" y="188640"/>
            <a:ext cx="4876800" cy="4267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085184"/>
            <a:ext cx="9144000" cy="1470025"/>
          </a:xfrm>
        </p:spPr>
        <p:txBody>
          <a:bodyPr>
            <a:normAutofit fontScale="90000"/>
          </a:bodyPr>
          <a:lstStyle/>
          <a:p>
            <a:r>
              <a:rPr lang="fr-FR" sz="3200" dirty="0" smtClean="0"/>
              <a:t>Le Saint Prophète (S) a </a:t>
            </a:r>
            <a:r>
              <a:rPr lang="fr-FR" sz="3200" dirty="0" smtClean="0"/>
              <a:t>dit :</a:t>
            </a:r>
            <a:r>
              <a:rPr lang="fr-FR" sz="3200" dirty="0" smtClean="0"/>
              <a:t/>
            </a:r>
            <a:br>
              <a:rPr lang="fr-FR" sz="3200" dirty="0" smtClean="0"/>
            </a:br>
            <a:r>
              <a:rPr lang="fr-FR" sz="3200" i="1" dirty="0" smtClean="0"/>
              <a:t>"En réalité, l’humilité exalte la position de l’homme auprès d’Allah. Aussi, restez humbles et Allah vous comblera de </a:t>
            </a:r>
            <a:r>
              <a:rPr lang="fr-FR" sz="3200" i="1" dirty="0" smtClean="0"/>
              <a:t>Sa </a:t>
            </a:r>
            <a:r>
              <a:rPr lang="fr-FR" sz="3200" i="1" dirty="0" smtClean="0"/>
              <a:t>miséricorde. »</a:t>
            </a:r>
            <a:r>
              <a:rPr lang="fr-FR" sz="3200" dirty="0" smtClean="0"/>
              <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2fq5tmrx.gif"/>
          <p:cNvPicPr>
            <a:picLocks noChangeAspect="1"/>
          </p:cNvPicPr>
          <p:nvPr/>
        </p:nvPicPr>
        <p:blipFill>
          <a:blip r:embed="rId3" cstate="print"/>
          <a:stretch>
            <a:fillRect/>
          </a:stretch>
        </p:blipFill>
        <p:spPr>
          <a:xfrm>
            <a:off x="1907704" y="-459432"/>
            <a:ext cx="4669110" cy="46691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64088" y="332656"/>
            <a:ext cx="3779912" cy="6858000"/>
          </a:xfrm>
        </p:spPr>
        <p:txBody>
          <a:bodyPr>
            <a:normAutofit fontScale="90000"/>
          </a:bodyPr>
          <a:lstStyle/>
          <a:p>
            <a:r>
              <a:rPr lang="fr-FR" sz="3200" dirty="0" smtClean="0"/>
              <a:t>Le plus grand ennemi de l’humilité est notre NAFS. Dès lors que nous accomplissons une bonne action, notre </a:t>
            </a:r>
            <a:r>
              <a:rPr lang="fr-FR" sz="3200" dirty="0" err="1" smtClean="0"/>
              <a:t>nafs</a:t>
            </a:r>
            <a:r>
              <a:rPr lang="fr-FR" sz="3200" dirty="0" smtClean="0"/>
              <a:t> nous fait croire que nous avons accompli quelque chose de grandiose, et nous fait sentir combien nous sommes une personne importante, etc</a:t>
            </a:r>
            <a:r>
              <a:rPr lang="fr-FR" sz="3200" dirty="0" smtClean="0"/>
              <a:t>.</a:t>
            </a:r>
            <a:r>
              <a:rPr lang="fr-FR" sz="3200" dirty="0" smtClean="0"/>
              <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251520" y="1412776"/>
            <a:ext cx="5112568" cy="438220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132856"/>
            <a:ext cx="4680520" cy="2952328"/>
          </a:xfrm>
        </p:spPr>
        <p:txBody>
          <a:bodyPr>
            <a:normAutofit/>
          </a:bodyPr>
          <a:lstStyle/>
          <a:p>
            <a:r>
              <a:rPr lang="fr-FR" sz="3200" dirty="0" smtClean="0"/>
              <a:t>Ceci signifie que nous devons NOUS PROTEGER, afin de ne pas avoir « une grosse tête.»</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1266" name="Picture 2"/>
          <p:cNvPicPr>
            <a:picLocks noChangeAspect="1" noChangeArrowheads="1"/>
          </p:cNvPicPr>
          <p:nvPr/>
        </p:nvPicPr>
        <p:blipFill>
          <a:blip r:embed="rId3" cstate="print"/>
          <a:srcRect/>
          <a:stretch>
            <a:fillRect/>
          </a:stretch>
        </p:blipFill>
        <p:spPr bwMode="auto">
          <a:xfrm>
            <a:off x="5076056" y="980728"/>
            <a:ext cx="3854921" cy="516559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013176"/>
            <a:ext cx="9144000" cy="1470025"/>
          </a:xfrm>
        </p:spPr>
        <p:txBody>
          <a:bodyPr>
            <a:normAutofit fontScale="90000"/>
          </a:bodyPr>
          <a:lstStyle/>
          <a:p>
            <a:r>
              <a:rPr lang="fr-FR" sz="3200" dirty="0" smtClean="0"/>
              <a:t>Notre 4 </a:t>
            </a:r>
            <a:r>
              <a:rPr lang="fr-FR" sz="3200" dirty="0" err="1" smtClean="0"/>
              <a:t>ème</a:t>
            </a:r>
            <a:r>
              <a:rPr lang="fr-FR" sz="3200" dirty="0" smtClean="0"/>
              <a:t> </a:t>
            </a:r>
            <a:r>
              <a:rPr lang="fr-FR" sz="3200" dirty="0" smtClean="0"/>
              <a:t>Imam (S) dit dans le </a:t>
            </a:r>
            <a:r>
              <a:rPr lang="fr-FR" sz="3200" dirty="0" err="1" smtClean="0"/>
              <a:t>Sahifa</a:t>
            </a:r>
            <a:r>
              <a:rPr lang="fr-FR" sz="3200" dirty="0" smtClean="0"/>
              <a:t> e </a:t>
            </a:r>
            <a:r>
              <a:rPr lang="fr-FR" sz="3200" dirty="0" err="1" smtClean="0"/>
              <a:t>Kamila</a:t>
            </a:r>
            <a:r>
              <a:rPr lang="fr-FR" sz="3200" dirty="0" smtClean="0"/>
              <a:t>:</a:t>
            </a:r>
            <a:br>
              <a:rPr lang="fr-FR" sz="3200" dirty="0" smtClean="0"/>
            </a:br>
            <a:r>
              <a:rPr lang="fr-FR" sz="3200" i="1" dirty="0" smtClean="0"/>
              <a:t> "O Seigneur, ne m’honore pas ne serait-ce qu’un degré par rapport aux gens, à moins que tu ne m’humilies de la même mesure dans mon âme. </a:t>
            </a:r>
            <a:r>
              <a:rPr lang="fr-FR" sz="3200" i="1" dirty="0" smtClean="0"/>
              <a:t>Ne </a:t>
            </a:r>
            <a:r>
              <a:rPr lang="fr-FR" sz="3200" i="1" dirty="0" smtClean="0"/>
              <a:t>crée pas pour moi un respect extérieur sans que tu n’aies créé le même degré d’HUMILITE dans mon esprit. »</a:t>
            </a:r>
            <a:r>
              <a:rPr lang="fr-FR" sz="3200" dirty="0" smtClean="0"/>
              <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3074" name="Picture 2" descr="L005_Invocation"/>
          <p:cNvPicPr>
            <a:picLocks noChangeAspect="1" noChangeArrowheads="1"/>
          </p:cNvPicPr>
          <p:nvPr/>
        </p:nvPicPr>
        <p:blipFill>
          <a:blip r:embed="rId3" cstate="print"/>
          <a:srcRect/>
          <a:stretch>
            <a:fillRect/>
          </a:stretch>
        </p:blipFill>
        <p:spPr bwMode="auto">
          <a:xfrm>
            <a:off x="3347864" y="260648"/>
            <a:ext cx="2699792" cy="386860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23528" y="404664"/>
            <a:ext cx="3888432" cy="6107316"/>
          </a:xfrm>
          <a:prstGeom prst="rect">
            <a:avLst/>
          </a:prstGeom>
          <a:noFill/>
          <a:ln w="9525">
            <a:noFill/>
            <a:miter lim="800000"/>
            <a:headEnd/>
            <a:tailEnd/>
          </a:ln>
        </p:spPr>
      </p:pic>
      <p:sp>
        <p:nvSpPr>
          <p:cNvPr id="2" name="Titre 1"/>
          <p:cNvSpPr>
            <a:spLocks noGrp="1"/>
          </p:cNvSpPr>
          <p:nvPr>
            <p:ph type="ctrTitle"/>
          </p:nvPr>
        </p:nvSpPr>
        <p:spPr>
          <a:xfrm>
            <a:off x="4211960" y="1124744"/>
            <a:ext cx="4932040" cy="4896544"/>
          </a:xfrm>
        </p:spPr>
        <p:txBody>
          <a:bodyPr>
            <a:normAutofit/>
          </a:bodyPr>
          <a:lstStyle/>
          <a:p>
            <a:r>
              <a:rPr lang="en-GB" sz="3200" dirty="0" smtClean="0"/>
              <a:t>Le contraire de </a:t>
            </a:r>
            <a:r>
              <a:rPr lang="en-GB" sz="3200" dirty="0" err="1" smtClean="0"/>
              <a:t>l’humilité</a:t>
            </a:r>
            <a:r>
              <a:rPr lang="en-GB" sz="3200" dirty="0" smtClean="0"/>
              <a:t> </a:t>
            </a:r>
            <a:r>
              <a:rPr lang="en-GB" sz="3200" dirty="0" err="1" smtClean="0"/>
              <a:t>est</a:t>
            </a:r>
            <a:r>
              <a:rPr lang="en-GB" sz="3200" dirty="0" smtClean="0"/>
              <a:t> </a:t>
            </a:r>
            <a:r>
              <a:rPr lang="en-GB" sz="3200" dirty="0" err="1" smtClean="0"/>
              <a:t>l’arrogance</a:t>
            </a:r>
            <a:r>
              <a:rPr lang="en-GB" sz="3200" dirty="0" smtClean="0"/>
              <a:t>/la </a:t>
            </a:r>
            <a:r>
              <a:rPr lang="en-GB" sz="3200" dirty="0" err="1" smtClean="0"/>
              <a:t>fierté</a:t>
            </a:r>
            <a:r>
              <a:rPr lang="en-GB" sz="3200" dirty="0" smtClean="0"/>
              <a:t>. </a:t>
            </a:r>
            <a:r>
              <a:rPr lang="en-GB" sz="3200" dirty="0" err="1" smtClean="0"/>
              <a:t>L’arrogance</a:t>
            </a:r>
            <a:r>
              <a:rPr lang="en-GB" sz="3200" dirty="0" smtClean="0"/>
              <a:t> </a:t>
            </a:r>
            <a:r>
              <a:rPr lang="en-GB" sz="3200" dirty="0" err="1" smtClean="0"/>
              <a:t>ou</a:t>
            </a:r>
            <a:r>
              <a:rPr lang="en-GB" sz="3200" dirty="0" smtClean="0"/>
              <a:t> la </a:t>
            </a:r>
            <a:r>
              <a:rPr lang="en-GB" sz="3200" dirty="0" err="1" smtClean="0"/>
              <a:t>fierté</a:t>
            </a:r>
            <a:r>
              <a:rPr lang="en-GB" sz="3200" dirty="0" smtClean="0"/>
              <a:t>, </a:t>
            </a:r>
            <a:r>
              <a:rPr lang="en-GB" sz="3200" dirty="0" err="1" smtClean="0"/>
              <a:t>c’est</a:t>
            </a:r>
            <a:r>
              <a:rPr lang="en-GB" sz="3200" dirty="0" smtClean="0"/>
              <a:t> se </a:t>
            </a:r>
            <a:r>
              <a:rPr lang="en-GB" sz="3200" dirty="0" err="1" smtClean="0"/>
              <a:t>considérer</a:t>
            </a:r>
            <a:r>
              <a:rPr lang="en-GB" sz="3200" dirty="0" smtClean="0"/>
              <a:t> </a:t>
            </a:r>
            <a:r>
              <a:rPr lang="en-GB" sz="3200" dirty="0" err="1" smtClean="0"/>
              <a:t>comme</a:t>
            </a:r>
            <a:r>
              <a:rPr lang="en-GB" sz="3200" dirty="0" smtClean="0"/>
              <a:t> </a:t>
            </a:r>
            <a:r>
              <a:rPr lang="en-GB" sz="3200" dirty="0" err="1" smtClean="0"/>
              <a:t>étant</a:t>
            </a:r>
            <a:r>
              <a:rPr lang="en-GB" sz="3200" dirty="0" smtClean="0"/>
              <a:t> </a:t>
            </a:r>
            <a:r>
              <a:rPr lang="en-GB" sz="3200" dirty="0" err="1" smtClean="0"/>
              <a:t>supérieurs</a:t>
            </a:r>
            <a:r>
              <a:rPr lang="en-GB" sz="3200" dirty="0" smtClean="0"/>
              <a:t> par rapport aux </a:t>
            </a:r>
            <a:r>
              <a:rPr lang="en-GB" sz="3200" dirty="0" err="1" smtClean="0"/>
              <a:t>autres</a:t>
            </a:r>
            <a:r>
              <a:rPr lang="en-GB" sz="3200" dirty="0" smtClean="0"/>
              <a:t>.</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700808"/>
            <a:ext cx="3779912" cy="4032448"/>
          </a:xfrm>
        </p:spPr>
        <p:txBody>
          <a:bodyPr>
            <a:normAutofit/>
          </a:bodyPr>
          <a:lstStyle/>
          <a:p>
            <a:r>
              <a:rPr lang="fr-FR" sz="3200" dirty="0" smtClean="0"/>
              <a:t>C’était le péché qu’avait commis </a:t>
            </a:r>
            <a:r>
              <a:rPr lang="fr-FR" sz="3200" dirty="0" err="1" smtClean="0"/>
              <a:t>iblis</a:t>
            </a:r>
            <a:r>
              <a:rPr lang="fr-FR" sz="3200" dirty="0" smtClean="0"/>
              <a:t> (</a:t>
            </a:r>
            <a:r>
              <a:rPr lang="fr-FR" sz="3200" dirty="0" err="1" smtClean="0"/>
              <a:t>Shaitan</a:t>
            </a:r>
            <a:r>
              <a:rPr lang="fr-FR" sz="3200" dirty="0" smtClean="0"/>
              <a:t>), et c’est pourquoi il a été maudit.</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3851920" y="980728"/>
            <a:ext cx="5050904" cy="498075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23528" y="692696"/>
            <a:ext cx="3960440" cy="5892944"/>
          </a:xfrm>
          <a:prstGeom prst="rect">
            <a:avLst/>
          </a:prstGeom>
          <a:noFill/>
          <a:ln w="9525">
            <a:noFill/>
            <a:miter lim="800000"/>
            <a:headEnd/>
            <a:tailEnd/>
          </a:ln>
        </p:spPr>
      </p:pic>
      <p:sp>
        <p:nvSpPr>
          <p:cNvPr id="2" name="Titre 1"/>
          <p:cNvSpPr>
            <a:spLocks noGrp="1"/>
          </p:cNvSpPr>
          <p:nvPr>
            <p:ph type="ctrTitle"/>
          </p:nvPr>
        </p:nvSpPr>
        <p:spPr>
          <a:xfrm>
            <a:off x="4283968" y="2924944"/>
            <a:ext cx="4860032" cy="1470025"/>
          </a:xfrm>
        </p:spPr>
        <p:txBody>
          <a:bodyPr>
            <a:normAutofit fontScale="90000"/>
          </a:bodyPr>
          <a:lstStyle/>
          <a:p>
            <a:r>
              <a:rPr lang="fr-FR" sz="3200" b="1" dirty="0" smtClean="0"/>
              <a:t>C’EST QUOI UNE PERSONNE HUMBLE? EST-CE QUELQU’UN QUI SE PROMENE </a:t>
            </a:r>
            <a:r>
              <a:rPr lang="fr-FR" sz="3200" b="1" dirty="0" smtClean="0"/>
              <a:t>AVEC </a:t>
            </a:r>
            <a:r>
              <a:rPr lang="fr-FR" sz="3200" b="1" dirty="0" smtClean="0"/>
              <a:t>UN TASBIH A LONGUEUR DE JOURNEE ?</a:t>
            </a:r>
            <a:r>
              <a:rPr lang="fr-FR" sz="3200" dirty="0" smtClean="0"/>
              <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ozama\Pictures\MAJALISS\3.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re 1"/>
          <p:cNvSpPr>
            <a:spLocks noGrp="1"/>
          </p:cNvSpPr>
          <p:nvPr>
            <p:ph type="ctrTitle"/>
          </p:nvPr>
        </p:nvSpPr>
        <p:spPr>
          <a:xfrm>
            <a:off x="1619672" y="0"/>
            <a:ext cx="7524328" cy="2249488"/>
          </a:xfrm>
          <a:solidFill>
            <a:srgbClr val="FFFF00"/>
          </a:solidFill>
        </p:spPr>
        <p:txBody>
          <a:bodyPr>
            <a:normAutofit fontScale="90000"/>
          </a:bodyPr>
          <a:lstStyle/>
          <a:p>
            <a:r>
              <a:rPr lang="fr-FR" sz="3200" b="1" dirty="0" smtClean="0">
                <a:solidFill>
                  <a:srgbClr val="FF0000"/>
                </a:solidFill>
              </a:rPr>
              <a:t>NON. Le signe d’une personne humble peut être expliquée par ces paroles d’Imam Ali (A) :</a:t>
            </a:r>
            <a:br>
              <a:rPr lang="fr-FR" sz="3200" b="1" dirty="0" smtClean="0">
                <a:solidFill>
                  <a:srgbClr val="FF0000"/>
                </a:solidFill>
              </a:rPr>
            </a:br>
            <a:r>
              <a:rPr lang="en-GB" sz="3200" b="1" i="1" dirty="0" smtClean="0">
                <a:solidFill>
                  <a:srgbClr val="FF0000"/>
                </a:solidFill>
              </a:rPr>
              <a:t>"</a:t>
            </a:r>
            <a:r>
              <a:rPr lang="en-GB" sz="3200" b="1" i="1" dirty="0" err="1" smtClean="0">
                <a:solidFill>
                  <a:srgbClr val="FF0000"/>
                </a:solidFill>
              </a:rPr>
              <a:t>L’un</a:t>
            </a:r>
            <a:r>
              <a:rPr lang="en-GB" sz="3200" b="1" i="1" dirty="0" smtClean="0">
                <a:solidFill>
                  <a:srgbClr val="FF0000"/>
                </a:solidFill>
              </a:rPr>
              <a:t> des </a:t>
            </a:r>
            <a:r>
              <a:rPr lang="en-GB" sz="3200" b="1" i="1" dirty="0" err="1" smtClean="0">
                <a:solidFill>
                  <a:srgbClr val="FF0000"/>
                </a:solidFill>
              </a:rPr>
              <a:t>signes</a:t>
            </a:r>
            <a:r>
              <a:rPr lang="en-GB" sz="3200" b="1" i="1" dirty="0" smtClean="0">
                <a:solidFill>
                  <a:srgbClr val="FF0000"/>
                </a:solidFill>
              </a:rPr>
              <a:t> de </a:t>
            </a:r>
            <a:r>
              <a:rPr lang="en-GB" sz="3200" b="1" i="1" dirty="0" err="1" smtClean="0">
                <a:solidFill>
                  <a:srgbClr val="FF0000"/>
                </a:solidFill>
              </a:rPr>
              <a:t>l’humilité</a:t>
            </a:r>
            <a:r>
              <a:rPr lang="en-GB" sz="3200" b="1" i="1" dirty="0" smtClean="0">
                <a:solidFill>
                  <a:srgbClr val="FF0000"/>
                </a:solidFill>
              </a:rPr>
              <a:t> </a:t>
            </a:r>
            <a:r>
              <a:rPr lang="en-GB" sz="3200" b="1" i="1" dirty="0" err="1" smtClean="0">
                <a:solidFill>
                  <a:srgbClr val="FF0000"/>
                </a:solidFill>
              </a:rPr>
              <a:t>consiste</a:t>
            </a:r>
            <a:r>
              <a:rPr lang="en-GB" sz="3200" b="1" i="1" dirty="0" smtClean="0">
                <a:solidFill>
                  <a:srgbClr val="FF0000"/>
                </a:solidFill>
              </a:rPr>
              <a:t> à </a:t>
            </a:r>
            <a:r>
              <a:rPr lang="en-GB" sz="3200" b="1" i="1" dirty="0" err="1" smtClean="0">
                <a:solidFill>
                  <a:srgbClr val="FF0000"/>
                </a:solidFill>
              </a:rPr>
              <a:t>être</a:t>
            </a:r>
            <a:r>
              <a:rPr lang="en-GB" sz="3200" b="1" i="1" dirty="0" smtClean="0">
                <a:solidFill>
                  <a:srgbClr val="FF0000"/>
                </a:solidFill>
              </a:rPr>
              <a:t> </a:t>
            </a:r>
            <a:r>
              <a:rPr lang="en-GB" sz="3200" b="1" i="1" dirty="0" err="1" smtClean="0">
                <a:solidFill>
                  <a:srgbClr val="FF0000"/>
                </a:solidFill>
              </a:rPr>
              <a:t>satisfait</a:t>
            </a:r>
            <a:r>
              <a:rPr lang="en-GB" sz="3200" b="1" i="1" dirty="0" smtClean="0">
                <a:solidFill>
                  <a:srgbClr val="FF0000"/>
                </a:solidFill>
              </a:rPr>
              <a:t> de </a:t>
            </a:r>
            <a:r>
              <a:rPr lang="en-GB" sz="3200" b="1" i="1" dirty="0" err="1" smtClean="0">
                <a:solidFill>
                  <a:srgbClr val="FF0000"/>
                </a:solidFill>
              </a:rPr>
              <a:t>toute</a:t>
            </a:r>
            <a:r>
              <a:rPr lang="en-GB" sz="3200" b="1" i="1" dirty="0" smtClean="0">
                <a:solidFill>
                  <a:srgbClr val="FF0000"/>
                </a:solidFill>
              </a:rPr>
              <a:t> place </a:t>
            </a:r>
            <a:r>
              <a:rPr lang="en-GB" sz="3200" b="1" i="1" dirty="0" err="1" smtClean="0">
                <a:solidFill>
                  <a:srgbClr val="FF0000"/>
                </a:solidFill>
              </a:rPr>
              <a:t>assignée</a:t>
            </a:r>
            <a:r>
              <a:rPr lang="en-GB" sz="3200" b="1" i="1" dirty="0" smtClean="0">
                <a:solidFill>
                  <a:srgbClr val="FF0000"/>
                </a:solidFill>
              </a:rPr>
              <a:t> </a:t>
            </a:r>
            <a:r>
              <a:rPr lang="en-GB" sz="3200" b="1" i="1" dirty="0" err="1" smtClean="0">
                <a:solidFill>
                  <a:srgbClr val="FF0000"/>
                </a:solidFill>
              </a:rPr>
              <a:t>dans</a:t>
            </a:r>
            <a:r>
              <a:rPr lang="en-GB" sz="3200" b="1" i="1" dirty="0" smtClean="0">
                <a:solidFill>
                  <a:srgbClr val="FF0000"/>
                </a:solidFill>
              </a:rPr>
              <a:t> </a:t>
            </a:r>
            <a:r>
              <a:rPr lang="en-GB" sz="3200" b="1" i="1" dirty="0" err="1" smtClean="0">
                <a:solidFill>
                  <a:srgbClr val="FF0000"/>
                </a:solidFill>
              </a:rPr>
              <a:t>une</a:t>
            </a:r>
            <a:r>
              <a:rPr lang="en-GB" sz="3200" b="1" i="1" dirty="0" smtClean="0">
                <a:solidFill>
                  <a:srgbClr val="FF0000"/>
                </a:solidFill>
              </a:rPr>
              <a:t> </a:t>
            </a:r>
            <a:r>
              <a:rPr lang="en-GB" sz="3200" b="1" i="1" dirty="0" err="1" smtClean="0">
                <a:solidFill>
                  <a:srgbClr val="FF0000"/>
                </a:solidFill>
              </a:rPr>
              <a:t>assemblée</a:t>
            </a:r>
            <a:r>
              <a:rPr lang="en-GB" sz="3200" b="1" i="1" dirty="0" smtClean="0">
                <a:solidFill>
                  <a:srgbClr val="FF0000"/>
                </a:solidFill>
              </a:rPr>
              <a:t>,</a:t>
            </a:r>
            <a:endParaRPr lang="fr-FR" sz="3200" b="1" dirty="0">
              <a:solidFill>
                <a:srgbClr val="FF0000"/>
              </a:solidFill>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1458</TotalTime>
  <Words>505</Words>
  <Application>Microsoft Office PowerPoint</Application>
  <PresentationFormat>Affichage à l'écran (4:3)</PresentationFormat>
  <Paragraphs>26</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Diapositive 1</vt:lpstr>
      <vt:lpstr>C’est le fait d’être conscients des statuts des uns et des autres selon l’Islam. Il nous a été dit qu’en Islam aucune personne n’est meilleure à une autre. Donc l’humilité consiste à être conscient que nous ne sommes pas mieux que les autres, et que l’on devrait donc agir en conséquence.</vt:lpstr>
      <vt:lpstr>Le plus grand ennemi de l’humilité est notre NAFS. Dès lors que nous accomplissons une bonne action, notre nafs nous fait croire que nous avons accompli quelque chose de grandiose, et nous fait sentir combien nous sommes une personne importante, etc. </vt:lpstr>
      <vt:lpstr>Ceci signifie que nous devons NOUS PROTEGER, afin de ne pas avoir « une grosse tête.» </vt:lpstr>
      <vt:lpstr>Notre 4 ème Imam (S) dit dans le Sahifa e Kamila:  "O Seigneur, ne m’honore pas ne serait-ce qu’un degré par rapport aux gens, à moins que tu ne m’humilies de la même mesure dans mon âme. Ne crée pas pour moi un respect extérieur sans que tu n’aies créé le même degré d’HUMILITE dans mon esprit. » </vt:lpstr>
      <vt:lpstr>Le contraire de l’humilité est l’arrogance/la fierté. L’arrogance ou la fierté, c’est se considérer comme étant supérieurs par rapport aux autres.</vt:lpstr>
      <vt:lpstr>C’était le péché qu’avait commis iblis (Shaitan), et c’est pourquoi il a été maudit. </vt:lpstr>
      <vt:lpstr>C’EST QUOI UNE PERSONNE HUMBLE? EST-CE QUELQU’UN QUI SE PROMENE AVEC UN TASBIH A LONGUEUR DE JOURNEE ? </vt:lpstr>
      <vt:lpstr>NON. Le signe d’une personne humble peut être expliquée par ces paroles d’Imam Ali (A) : "L’un des signes de l’humilité consiste à être satisfait de toute place assignée dans une assemblée,</vt:lpstr>
      <vt:lpstr>de saluer les gens que l’on rencontre,</vt:lpstr>
      <vt:lpstr>d’abandonner les querelles et les  désaccords, même si c’est nous qui avons raison;</vt:lpstr>
      <vt:lpstr>et de ne pas accepter les louanges pour sa crainte d’Allah (Taqwà)."</vt:lpstr>
      <vt:lpstr>Une personne humble est quelqu’un qui a le sens de la modestie. Cela veut dire que nous ne devons pas aller raconter à tout le monde combien nous sommes importants; et nous ne devons pas non plus être fiers lorsque d’autres personnes font nos éloges. </vt:lpstr>
      <vt:lpstr>Pourquoi devrions-nous être humbles? </vt:lpstr>
      <vt:lpstr>En étant humbles, nous montrons au monde qu’Allah a créé tous les hommes égaux, qu’ils soient noirs, marrons, blancs ou jaunes. </vt:lpstr>
      <vt:lpstr>Nous montrons par ce fait que seule la personne qui a le Taqwà (qui craint Allah et qui est honteux de déplaire à Allah), a du mérite aux yeux d’Allah swt.  </vt:lpstr>
      <vt:lpstr>Notre saint Prophète (S) a dit :  « La fierté pénètre notre cœur comme une araignée noire rampant sur une roche noire la nuit. » </vt:lpstr>
      <vt:lpstr>Ceci nous montre combien la fierté peut nous envahir facilement, et nous montre l’importance de rester humble, afin de nous en protéger. </vt:lpstr>
      <vt:lpstr>Nous disons à Allah swt après la prière du Asr : "Mon Seigneur, tous talents que je possède, ne me proviennent que de Toi." </vt:lpstr>
      <vt:lpstr>Si nous voulons rester humbles, nous devons toujours penser à cette prière, et la réciter A CHAQUE FOIS que nous faisons quelque chose de bien, ou à chaque victoire. C’est ce qui va empêcher notre nafs de nous faire sentir supérieurs, et favoriser ainsi les louanges d’Allah SWT. </vt:lpstr>
      <vt:lpstr>Le Saint Prophète (S) a dit : "En réalité, l’humilité exalte la position de l’homme auprès d’Allah. Aussi, restez humbles et Allah vous comblera de Sa miséricorde.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17</cp:revision>
  <dcterms:created xsi:type="dcterms:W3CDTF">2011-01-01T18:33:08Z</dcterms:created>
  <dcterms:modified xsi:type="dcterms:W3CDTF">2011-01-02T18:53:19Z</dcterms:modified>
</cp:coreProperties>
</file>