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23/08/2010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143240"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dirty="0" smtClean="0">
                <a:solidFill>
                  <a:srgbClr val="FFFF00"/>
                </a:solidFill>
              </a:rPr>
              <a:t>AKHLAQ  </a:t>
            </a:r>
            <a:r>
              <a:rPr lang="fr-FR" sz="3200" dirty="0">
                <a:solidFill>
                  <a:srgbClr val="FFFF00"/>
                </a:solidFill>
              </a:rPr>
              <a:t>7</a:t>
            </a:r>
          </a:p>
          <a:p>
            <a:pPr algn="ctr">
              <a:spcBef>
                <a:spcPct val="50000"/>
              </a:spcBef>
            </a:pPr>
            <a:r>
              <a:rPr lang="fr-FR" sz="3200" dirty="0">
                <a:solidFill>
                  <a:srgbClr val="FFFF00"/>
                </a:solidFill>
              </a:rPr>
              <a:t>LE</a:t>
            </a:r>
            <a:r>
              <a:rPr lang="en-US" sz="3200" dirty="0">
                <a:solidFill>
                  <a:srgbClr val="FFFF00"/>
                </a:solidFill>
              </a:rPr>
              <a:t>ÇON </a:t>
            </a:r>
            <a:r>
              <a:rPr lang="en-US" sz="3200" dirty="0" smtClean="0">
                <a:solidFill>
                  <a:srgbClr val="FFFF00"/>
                </a:solidFill>
              </a:rPr>
              <a:t>6</a:t>
            </a:r>
            <a:endParaRPr lang="en-US" sz="3200" dirty="0">
              <a:solidFill>
                <a:srgbClr val="FFFF00"/>
              </a:soli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a:solidFill>
                  <a:schemeClr val="bg1"/>
                </a:solidFill>
                <a:latin typeface="Times New Roman" pitchFamily="18" charset="0"/>
                <a:cs typeface="Times New Roman" pitchFamily="18" charset="0"/>
              </a:rPr>
              <a:t>Réalisé par une Kaniz-e-Fatéma</a:t>
            </a:r>
          </a:p>
          <a:p>
            <a:pPr>
              <a:spcBef>
                <a:spcPct val="50000"/>
              </a:spcBef>
            </a:pPr>
            <a:r>
              <a:rPr lang="fr-FR" sz="1400" b="1">
                <a:solidFill>
                  <a:schemeClr val="bg1"/>
                </a:solidFill>
                <a:latin typeface="Times New Roman" pitchFamily="18" charset="0"/>
                <a:cs typeface="Times New Roman" pitchFamily="18" charset="0"/>
              </a:rPr>
              <a:t>Approuvé par Moulla Nissar</a:t>
            </a: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4067944" y="2143116"/>
            <a:ext cx="5076056" cy="3416320"/>
          </a:xfrm>
          <a:prstGeom prst="rect">
            <a:avLst/>
          </a:prstGeom>
          <a:noFill/>
        </p:spPr>
        <p:txBody>
          <a:bodyPr wrap="square" rtlCol="0">
            <a:spAutoFit/>
          </a:bodyPr>
          <a:lstStyle/>
          <a:p>
            <a:pPr algn="ctr"/>
            <a:r>
              <a:rPr lang="fr-FR" sz="5400" dirty="0" smtClean="0">
                <a:solidFill>
                  <a:srgbClr val="00B050"/>
                </a:solidFill>
                <a:latin typeface="Arial Black" pitchFamily="34" charset="0"/>
              </a:rPr>
              <a:t>LES MANIERES DE S’HABILLER</a:t>
            </a:r>
            <a:endParaRPr lang="fr-FR" sz="5400" dirty="0">
              <a:solidFill>
                <a:srgbClr val="00B050"/>
              </a:solidFill>
              <a:latin typeface="Arial Black" pitchFamily="34" charset="0"/>
            </a:endParaRPr>
          </a:p>
        </p:txBody>
      </p:sp>
      <p:pic>
        <p:nvPicPr>
          <p:cNvPr id="17410" name="Picture 2"/>
          <p:cNvPicPr>
            <a:picLocks noChangeAspect="1" noChangeArrowheads="1"/>
          </p:cNvPicPr>
          <p:nvPr/>
        </p:nvPicPr>
        <p:blipFill>
          <a:blip r:embed="rId3" cstate="print"/>
          <a:srcRect/>
          <a:stretch>
            <a:fillRect/>
          </a:stretch>
        </p:blipFill>
        <p:spPr bwMode="auto">
          <a:xfrm>
            <a:off x="179512" y="1844824"/>
            <a:ext cx="3816424" cy="3951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932040" y="2924944"/>
            <a:ext cx="3958208" cy="1470025"/>
          </a:xfrm>
        </p:spPr>
        <p:txBody>
          <a:bodyPr>
            <a:noAutofit/>
          </a:bodyPr>
          <a:lstStyle/>
          <a:p>
            <a:r>
              <a:rPr lang="en-GB" sz="2800" dirty="0" err="1" smtClean="0">
                <a:solidFill>
                  <a:srgbClr val="FFFF00"/>
                </a:solidFill>
                <a:latin typeface="Arial Black" pitchFamily="34" charset="0"/>
              </a:rPr>
              <a:t>Mais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lorsqu’il</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s’agit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d’une</a:t>
            </a:r>
            <a:r>
              <a:rPr lang="en-GB" sz="2800" dirty="0" smtClean="0">
                <a:solidFill>
                  <a:srgbClr val="FFFF00"/>
                </a:solidFill>
                <a:latin typeface="Arial Black" pitchFamily="34" charset="0"/>
              </a:rPr>
              <a:t> chose inutile et sans </a:t>
            </a:r>
            <a:r>
              <a:rPr lang="en-GB" sz="2800" dirty="0" err="1" smtClean="0">
                <a:solidFill>
                  <a:srgbClr val="FFFF00"/>
                </a:solidFill>
                <a:latin typeface="Arial Black" pitchFamily="34" charset="0"/>
              </a:rPr>
              <a:t>valeur</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personne</a:t>
            </a:r>
            <a:r>
              <a:rPr lang="en-GB" sz="2800" dirty="0" smtClean="0">
                <a:solidFill>
                  <a:srgbClr val="FFFF00"/>
                </a:solidFill>
                <a:latin typeface="Arial Black" pitchFamily="34" charset="0"/>
              </a:rPr>
              <a:t> ne </a:t>
            </a:r>
            <a:r>
              <a:rPr lang="en-GB" sz="2800" dirty="0" err="1" smtClean="0">
                <a:solidFill>
                  <a:srgbClr val="FFFF00"/>
                </a:solidFill>
                <a:latin typeface="Arial Black" pitchFamily="34" charset="0"/>
              </a:rPr>
              <a:t>s’en</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soucie</a:t>
            </a:r>
            <a:r>
              <a:rPr lang="en-GB" sz="2800" dirty="0" smtClean="0">
                <a:solidFill>
                  <a:srgbClr val="FFFF00"/>
                </a:solidFill>
                <a:latin typeface="Arial Black" pitchFamily="34" charset="0"/>
              </a:rPr>
              <a:t>.</a:t>
            </a: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3" cstate="print"/>
          <a:srcRect/>
          <a:stretch>
            <a:fillRect/>
          </a:stretch>
        </p:blipFill>
        <p:spPr bwMode="auto">
          <a:xfrm>
            <a:off x="251520" y="1484784"/>
            <a:ext cx="4392488"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852936"/>
            <a:ext cx="6048672" cy="1470025"/>
          </a:xfrm>
        </p:spPr>
        <p:txBody>
          <a:bodyPr>
            <a:noAutofit/>
          </a:bodyPr>
          <a:lstStyle/>
          <a:p>
            <a:r>
              <a:rPr lang="en-GB" sz="2800" dirty="0" err="1" smtClean="0">
                <a:solidFill>
                  <a:srgbClr val="FFFF00"/>
                </a:solidFill>
                <a:latin typeface="Arial Black" pitchFamily="34" charset="0"/>
              </a:rPr>
              <a:t>Qu’est-ce</a:t>
            </a:r>
            <a:r>
              <a:rPr lang="en-GB" sz="2800" dirty="0" smtClean="0">
                <a:solidFill>
                  <a:srgbClr val="FFFF00"/>
                </a:solidFill>
                <a:latin typeface="Arial Black" pitchFamily="34" charset="0"/>
              </a:rPr>
              <a:t> </a:t>
            </a:r>
            <a:r>
              <a:rPr lang="en-GB" sz="2800" dirty="0" smtClean="0">
                <a:solidFill>
                  <a:srgbClr val="FFFF00"/>
                </a:solidFill>
                <a:latin typeface="Arial Black" pitchFamily="34" charset="0"/>
              </a:rPr>
              <a:t>qui </a:t>
            </a:r>
            <a:r>
              <a:rPr lang="en-GB" sz="2800" dirty="0" err="1" smtClean="0">
                <a:solidFill>
                  <a:srgbClr val="FFFF00"/>
                </a:solidFill>
                <a:latin typeface="Arial Black" pitchFamily="34" charset="0"/>
              </a:rPr>
              <a:t>est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donc</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aussi</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précieux</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que</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notre</a:t>
            </a:r>
            <a:r>
              <a:rPr lang="en-GB" sz="2800" dirty="0" smtClean="0">
                <a:solidFill>
                  <a:srgbClr val="FFFF00"/>
                </a:solidFill>
                <a:latin typeface="Arial Black" pitchFamily="34" charset="0"/>
              </a:rPr>
              <a:t> corps ? Pour </a:t>
            </a:r>
            <a:r>
              <a:rPr lang="en-GB" sz="2800" dirty="0" err="1" smtClean="0">
                <a:solidFill>
                  <a:srgbClr val="FFFF00"/>
                </a:solidFill>
                <a:latin typeface="Arial Black" pitchFamily="34" charset="0"/>
              </a:rPr>
              <a:t>s’assurer</a:t>
            </a:r>
            <a:r>
              <a:rPr lang="en-GB" sz="2800" dirty="0" smtClean="0">
                <a:solidFill>
                  <a:srgbClr val="FFFF00"/>
                </a:solidFill>
                <a:latin typeface="Arial Black" pitchFamily="34" charset="0"/>
              </a:rPr>
              <a:t> le respect de </a:t>
            </a:r>
            <a:r>
              <a:rPr lang="en-GB" sz="2800" dirty="0" err="1" smtClean="0">
                <a:solidFill>
                  <a:srgbClr val="FFFF00"/>
                </a:solidFill>
                <a:latin typeface="Arial Black" pitchFamily="34" charset="0"/>
              </a:rPr>
              <a:t>notre</a:t>
            </a:r>
            <a:r>
              <a:rPr lang="en-GB" sz="2800" dirty="0" smtClean="0">
                <a:solidFill>
                  <a:srgbClr val="FFFF00"/>
                </a:solidFill>
                <a:latin typeface="Arial Black" pitchFamily="34" charset="0"/>
              </a:rPr>
              <a:t> corps, nous </a:t>
            </a:r>
            <a:r>
              <a:rPr lang="en-GB" sz="2800" dirty="0" err="1" smtClean="0">
                <a:solidFill>
                  <a:srgbClr val="FFFF00"/>
                </a:solidFill>
                <a:latin typeface="Arial Black" pitchFamily="34" charset="0"/>
              </a:rPr>
              <a:t>devons</a:t>
            </a:r>
            <a:r>
              <a:rPr lang="en-GB" sz="2800" dirty="0" smtClean="0">
                <a:solidFill>
                  <a:srgbClr val="FFFF00"/>
                </a:solidFill>
                <a:latin typeface="Arial Black" pitchFamily="34" charset="0"/>
              </a:rPr>
              <a:t> nous </a:t>
            </a:r>
            <a:r>
              <a:rPr lang="en-GB" sz="2800" dirty="0" err="1" smtClean="0">
                <a:solidFill>
                  <a:srgbClr val="FFFF00"/>
                </a:solidFill>
                <a:latin typeface="Arial Black" pitchFamily="34" charset="0"/>
              </a:rPr>
              <a:t>habiller</a:t>
            </a:r>
            <a:r>
              <a:rPr lang="en-GB" sz="2800" dirty="0" smtClean="0">
                <a:solidFill>
                  <a:srgbClr val="FFFF00"/>
                </a:solidFill>
                <a:latin typeface="Arial Black" pitchFamily="34" charset="0"/>
              </a:rPr>
              <a:t> de </a:t>
            </a:r>
            <a:r>
              <a:rPr lang="en-GB" sz="2800" dirty="0" err="1" smtClean="0">
                <a:solidFill>
                  <a:srgbClr val="FFFF00"/>
                </a:solidFill>
                <a:latin typeface="Arial Black" pitchFamily="34" charset="0"/>
              </a:rPr>
              <a:t>façon</a:t>
            </a:r>
            <a:r>
              <a:rPr lang="en-GB" sz="2800" dirty="0" smtClean="0">
                <a:solidFill>
                  <a:srgbClr val="FFFF00"/>
                </a:solidFill>
                <a:latin typeface="Arial Black" pitchFamily="34" charset="0"/>
              </a:rPr>
              <a:t> à ne pas </a:t>
            </a:r>
            <a:r>
              <a:rPr lang="en-GB" sz="2800" dirty="0" err="1" smtClean="0">
                <a:solidFill>
                  <a:srgbClr val="FFFF00"/>
                </a:solidFill>
                <a:latin typeface="Arial Black" pitchFamily="34" charset="0"/>
              </a:rPr>
              <a:t>exposer</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notre</a:t>
            </a:r>
            <a:r>
              <a:rPr lang="en-GB" sz="2800" dirty="0" smtClean="0">
                <a:solidFill>
                  <a:srgbClr val="FFFF00"/>
                </a:solidFill>
                <a:latin typeface="Arial Black" pitchFamily="34" charset="0"/>
              </a:rPr>
              <a:t> corps plus </a:t>
            </a:r>
            <a:r>
              <a:rPr lang="en-GB" sz="2800" dirty="0" err="1" smtClean="0">
                <a:solidFill>
                  <a:srgbClr val="FFFF00"/>
                </a:solidFill>
                <a:latin typeface="Arial Black" pitchFamily="34" charset="0"/>
              </a:rPr>
              <a:t>que</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nécessaire</a:t>
            </a:r>
            <a:r>
              <a:rPr lang="en-GB" sz="2800" dirty="0" smtClean="0">
                <a:solidFill>
                  <a:srgbClr val="FFFF00"/>
                </a:solidFill>
                <a:latin typeface="Arial Black" pitchFamily="34" charset="0"/>
              </a:rPr>
              <a:t>.</a:t>
            </a: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6516216" y="404664"/>
            <a:ext cx="2432099" cy="609244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187624" y="980728"/>
            <a:ext cx="2070100" cy="5359400"/>
          </a:xfrm>
          <a:prstGeom prst="rect">
            <a:avLst/>
          </a:prstGeom>
          <a:noFill/>
          <a:ln w="9525">
            <a:noFill/>
            <a:miter lim="800000"/>
            <a:headEnd/>
            <a:tailEnd/>
          </a:ln>
        </p:spPr>
      </p:pic>
      <p:sp>
        <p:nvSpPr>
          <p:cNvPr id="2" name="Titre 1"/>
          <p:cNvSpPr>
            <a:spLocks noGrp="1"/>
          </p:cNvSpPr>
          <p:nvPr>
            <p:ph type="ctrTitle"/>
          </p:nvPr>
        </p:nvSpPr>
        <p:spPr>
          <a:xfrm>
            <a:off x="3779912" y="2924944"/>
            <a:ext cx="4822304" cy="1470025"/>
          </a:xfrm>
        </p:spPr>
        <p:txBody>
          <a:bodyPr>
            <a:noAutofit/>
          </a:bodyPr>
          <a:lstStyle/>
          <a:p>
            <a:r>
              <a:rPr lang="en-GB" sz="2800" dirty="0" err="1" smtClean="0">
                <a:solidFill>
                  <a:srgbClr val="FFFF00"/>
                </a:solidFill>
                <a:latin typeface="Arial Black" pitchFamily="34" charset="0"/>
              </a:rPr>
              <a:t>Lorsque</a:t>
            </a:r>
            <a:r>
              <a:rPr lang="en-GB" sz="2800" dirty="0" smtClean="0">
                <a:solidFill>
                  <a:srgbClr val="FFFF00"/>
                </a:solidFill>
                <a:latin typeface="Arial Black" pitchFamily="34" charset="0"/>
              </a:rPr>
              <a:t> nous </a:t>
            </a:r>
            <a:r>
              <a:rPr lang="en-GB" sz="2800" dirty="0" err="1" smtClean="0">
                <a:solidFill>
                  <a:srgbClr val="FFFF00"/>
                </a:solidFill>
                <a:latin typeface="Arial Black" pitchFamily="34" charset="0"/>
              </a:rPr>
              <a:t>nous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habillons</a:t>
            </a:r>
            <a:r>
              <a:rPr lang="en-GB" sz="2800" dirty="0" smtClean="0">
                <a:solidFill>
                  <a:srgbClr val="FFFF00"/>
                </a:solidFill>
                <a:latin typeface="Arial Black" pitchFamily="34" charset="0"/>
              </a:rPr>
              <a:t>, nous </a:t>
            </a:r>
            <a:r>
              <a:rPr lang="en-GB" sz="2800" dirty="0" err="1" smtClean="0">
                <a:solidFill>
                  <a:srgbClr val="FFFF00"/>
                </a:solidFill>
                <a:latin typeface="Arial Black" pitchFamily="34" charset="0"/>
              </a:rPr>
              <a:t>devons</a:t>
            </a:r>
            <a:r>
              <a:rPr lang="en-GB" sz="2800" dirty="0" smtClean="0">
                <a:solidFill>
                  <a:srgbClr val="FFFF00"/>
                </a:solidFill>
                <a:latin typeface="Arial Black" pitchFamily="34" charset="0"/>
              </a:rPr>
              <a:t> faire en </a:t>
            </a:r>
            <a:r>
              <a:rPr lang="en-GB" sz="2800" dirty="0" err="1" smtClean="0">
                <a:solidFill>
                  <a:srgbClr val="FFFF00"/>
                </a:solidFill>
                <a:latin typeface="Arial Black" pitchFamily="34" charset="0"/>
              </a:rPr>
              <a:t>sorte</a:t>
            </a:r>
            <a:r>
              <a:rPr lang="en-GB" sz="2800" dirty="0" smtClean="0">
                <a:solidFill>
                  <a:srgbClr val="FFFF00"/>
                </a:solidFill>
                <a:latin typeface="Arial Black" pitchFamily="34" charset="0"/>
              </a:rPr>
              <a:t> de ne pas porter des </a:t>
            </a:r>
            <a:r>
              <a:rPr lang="en-GB" sz="2800" dirty="0" err="1" smtClean="0">
                <a:solidFill>
                  <a:srgbClr val="FFFF00"/>
                </a:solidFill>
                <a:latin typeface="Arial Black" pitchFamily="34" charset="0"/>
              </a:rPr>
              <a:t>vêtements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serrés</a:t>
            </a:r>
            <a:r>
              <a:rPr lang="en-GB" sz="2800" dirty="0" smtClean="0">
                <a:solidFill>
                  <a:srgbClr val="FFFF00"/>
                </a:solidFill>
                <a:latin typeface="Arial Black" pitchFamily="34" charset="0"/>
              </a:rPr>
              <a:t>, pour ne pas </a:t>
            </a:r>
            <a:r>
              <a:rPr lang="en-GB" sz="2800" dirty="0" err="1" smtClean="0">
                <a:solidFill>
                  <a:srgbClr val="FFFF00"/>
                </a:solidFill>
                <a:latin typeface="Arial Black" pitchFamily="34" charset="0"/>
              </a:rPr>
              <a:t>que</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l’on</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voie</a:t>
            </a:r>
            <a:r>
              <a:rPr lang="en-GB" sz="2800" dirty="0" smtClean="0">
                <a:solidFill>
                  <a:srgbClr val="FFFF00"/>
                </a:solidFill>
                <a:latin typeface="Arial Black" pitchFamily="34" charset="0"/>
              </a:rPr>
              <a:t> la </a:t>
            </a:r>
            <a:r>
              <a:rPr lang="en-GB" sz="2800" dirty="0" err="1" smtClean="0">
                <a:solidFill>
                  <a:srgbClr val="FFFF00"/>
                </a:solidFill>
                <a:latin typeface="Arial Black" pitchFamily="34" charset="0"/>
              </a:rPr>
              <a:t>forme</a:t>
            </a:r>
            <a:r>
              <a:rPr lang="en-GB" sz="2800" dirty="0" smtClean="0">
                <a:solidFill>
                  <a:srgbClr val="FFFF00"/>
                </a:solidFill>
                <a:latin typeface="Arial Black" pitchFamily="34" charset="0"/>
              </a:rPr>
              <a:t> de </a:t>
            </a:r>
            <a:r>
              <a:rPr lang="en-GB" sz="2800" dirty="0" err="1" smtClean="0">
                <a:solidFill>
                  <a:srgbClr val="FFFF00"/>
                </a:solidFill>
                <a:latin typeface="Arial Black" pitchFamily="34" charset="0"/>
              </a:rPr>
              <a:t>notre</a:t>
            </a:r>
            <a:r>
              <a:rPr lang="en-GB" sz="2800" dirty="0" smtClean="0">
                <a:solidFill>
                  <a:srgbClr val="FFFF00"/>
                </a:solidFill>
                <a:latin typeface="Arial Black" pitchFamily="34" charset="0"/>
              </a:rPr>
              <a:t> corps.</a:t>
            </a: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5157192"/>
            <a:ext cx="8784976" cy="1470025"/>
          </a:xfrm>
        </p:spPr>
        <p:txBody>
          <a:bodyPr>
            <a:normAutofit/>
          </a:bodyPr>
          <a:lstStyle/>
          <a:p>
            <a:r>
              <a:rPr lang="en-GB" sz="2800" dirty="0" smtClean="0">
                <a:solidFill>
                  <a:srgbClr val="FFFF00"/>
                </a:solidFill>
                <a:latin typeface="Arial Black" pitchFamily="34" charset="0"/>
              </a:rPr>
              <a:t>De plus, nous </a:t>
            </a:r>
            <a:r>
              <a:rPr lang="en-GB" sz="2800" dirty="0" err="1" smtClean="0">
                <a:solidFill>
                  <a:srgbClr val="FFFF00"/>
                </a:solidFill>
                <a:latin typeface="Arial Black" pitchFamily="34" charset="0"/>
              </a:rPr>
              <a:t>devons</a:t>
            </a:r>
            <a:r>
              <a:rPr lang="en-GB" sz="2800" dirty="0" smtClean="0">
                <a:solidFill>
                  <a:srgbClr val="FFFF00"/>
                </a:solidFill>
                <a:latin typeface="Arial Black" pitchFamily="34" charset="0"/>
              </a:rPr>
              <a:t> faire attention à ne </a:t>
            </a:r>
            <a:r>
              <a:rPr lang="en-GB" sz="2800" dirty="0" smtClean="0">
                <a:solidFill>
                  <a:srgbClr val="FFFF00"/>
                </a:solidFill>
                <a:latin typeface="Arial Black" pitchFamily="34" charset="0"/>
              </a:rPr>
              <a:t>pas porter </a:t>
            </a:r>
            <a:r>
              <a:rPr lang="en-GB" sz="2800" dirty="0" err="1" smtClean="0">
                <a:solidFill>
                  <a:srgbClr val="FFFF00"/>
                </a:solidFill>
                <a:latin typeface="Arial Black" pitchFamily="34" charset="0"/>
              </a:rPr>
              <a:t>certains</a:t>
            </a:r>
            <a:r>
              <a:rPr lang="en-GB" sz="2800" dirty="0" smtClean="0">
                <a:solidFill>
                  <a:srgbClr val="FFFF00"/>
                </a:solidFill>
                <a:latin typeface="Arial Black" pitchFamily="34" charset="0"/>
              </a:rPr>
              <a:t> types de </a:t>
            </a:r>
            <a:r>
              <a:rPr lang="en-GB" sz="2800" dirty="0" err="1" smtClean="0">
                <a:solidFill>
                  <a:srgbClr val="FFFF00"/>
                </a:solidFill>
                <a:latin typeface="Arial Black" pitchFamily="34" charset="0"/>
              </a:rPr>
              <a:t>vêtements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dans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certains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endroits</a:t>
            </a:r>
            <a:r>
              <a:rPr lang="en-GB" sz="2800" dirty="0" smtClean="0">
                <a:solidFill>
                  <a:srgbClr val="FFFF00"/>
                </a:solidFill>
                <a:latin typeface="Arial Black" pitchFamily="34" charset="0"/>
              </a:rPr>
              <a:t>.</a:t>
            </a: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42" name="Picture 2"/>
          <p:cNvPicPr>
            <a:picLocks noChangeAspect="1" noChangeArrowheads="1"/>
          </p:cNvPicPr>
          <p:nvPr/>
        </p:nvPicPr>
        <p:blipFill>
          <a:blip r:embed="rId3" cstate="print"/>
          <a:srcRect/>
          <a:stretch>
            <a:fillRect/>
          </a:stretch>
        </p:blipFill>
        <p:spPr bwMode="auto">
          <a:xfrm>
            <a:off x="1835696" y="188640"/>
            <a:ext cx="5610696" cy="48851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789040"/>
            <a:ext cx="5040560" cy="1470025"/>
          </a:xfrm>
        </p:spPr>
        <p:txBody>
          <a:bodyPr>
            <a:noAutofit/>
          </a:bodyPr>
          <a:lstStyle/>
          <a:p>
            <a:r>
              <a:rPr lang="fr-FR" sz="2800" dirty="0" smtClean="0">
                <a:solidFill>
                  <a:srgbClr val="FFFF00"/>
                </a:solidFill>
                <a:latin typeface="Arial Black" pitchFamily="34" charset="0"/>
              </a:rPr>
              <a:t>En effet, nous ne porterions pas de jeans si nous étions invités à aller voir la </a:t>
            </a:r>
            <a:r>
              <a:rPr lang="fr-FR" sz="2800" dirty="0" smtClean="0">
                <a:solidFill>
                  <a:srgbClr val="FFFF00"/>
                </a:solidFill>
                <a:latin typeface="Arial Black" pitchFamily="34" charset="0"/>
              </a:rPr>
              <a:t>Reine ou le Président de la République, </a:t>
            </a:r>
            <a:r>
              <a:rPr lang="fr-FR" sz="2800" dirty="0" smtClean="0">
                <a:solidFill>
                  <a:srgbClr val="FFFF00"/>
                </a:solidFill>
                <a:latin typeface="Arial Black" pitchFamily="34" charset="0"/>
              </a:rPr>
              <a:t>alors pourquoi porter des jeans à la mosquée, l’endroit ou nous devons nous rapprocher d’Allah (</a:t>
            </a:r>
            <a:r>
              <a:rPr lang="fr-FR" sz="2800" dirty="0" err="1" smtClean="0">
                <a:solidFill>
                  <a:srgbClr val="FFFF00"/>
                </a:solidFill>
                <a:latin typeface="Arial Black" pitchFamily="34" charset="0"/>
              </a:rPr>
              <a:t>swt</a:t>
            </a:r>
            <a:r>
              <a:rPr lang="fr-FR" sz="2800" dirty="0" smtClean="0">
                <a:solidFill>
                  <a:srgbClr val="FFFF00"/>
                </a:solidFill>
                <a:latin typeface="Arial Black" pitchFamily="34" charset="0"/>
              </a:rPr>
              <a:t>) ?</a:t>
            </a:r>
            <a:br>
              <a:rPr lang="fr-FR" sz="2800" dirty="0" smtClean="0">
                <a:solidFill>
                  <a:srgbClr val="FFFF00"/>
                </a:solidFill>
                <a:latin typeface="Arial Black" pitchFamily="34" charset="0"/>
              </a:rPr>
            </a:b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1266" name="Picture 2"/>
          <p:cNvPicPr>
            <a:picLocks noChangeAspect="1" noChangeArrowheads="1"/>
          </p:cNvPicPr>
          <p:nvPr/>
        </p:nvPicPr>
        <p:blipFill>
          <a:blip r:embed="rId3" cstate="print"/>
          <a:srcRect/>
          <a:stretch>
            <a:fillRect/>
          </a:stretch>
        </p:blipFill>
        <p:spPr bwMode="auto">
          <a:xfrm>
            <a:off x="5292080" y="2870318"/>
            <a:ext cx="3482330" cy="3398274"/>
          </a:xfrm>
          <a:prstGeom prst="rect">
            <a:avLst/>
          </a:prstGeom>
          <a:noFill/>
          <a:ln w="9525">
            <a:noFill/>
            <a:miter lim="800000"/>
            <a:headEnd/>
            <a:tailEnd/>
          </a:ln>
        </p:spPr>
      </p:pic>
      <p:pic>
        <p:nvPicPr>
          <p:cNvPr id="5" name="Image 4" descr="tenues003.gif"/>
          <p:cNvPicPr>
            <a:picLocks noChangeAspect="1"/>
          </p:cNvPicPr>
          <p:nvPr/>
        </p:nvPicPr>
        <p:blipFill>
          <a:blip r:embed="rId4" cstate="print"/>
          <a:stretch>
            <a:fillRect/>
          </a:stretch>
        </p:blipFill>
        <p:spPr>
          <a:xfrm>
            <a:off x="2195736" y="188640"/>
            <a:ext cx="1140877" cy="18608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4653136"/>
            <a:ext cx="8784976" cy="1470025"/>
          </a:xfrm>
        </p:spPr>
        <p:txBody>
          <a:bodyPr>
            <a:noAutofit/>
          </a:bodyPr>
          <a:lstStyle/>
          <a:p>
            <a:r>
              <a:rPr lang="fr-FR" sz="2800" dirty="0" smtClean="0">
                <a:solidFill>
                  <a:srgbClr val="FFFF00"/>
                </a:solidFill>
                <a:latin typeface="Arial Black" pitchFamily="34" charset="0"/>
              </a:rPr>
              <a:t>Nous pouvons porter des jeans à la maison ou lorsque nous allons dehors, nous devons éviter </a:t>
            </a:r>
            <a:r>
              <a:rPr lang="fr-FR" sz="2800" dirty="0" smtClean="0">
                <a:solidFill>
                  <a:srgbClr val="FFFF00"/>
                </a:solidFill>
                <a:latin typeface="Arial Black" pitchFamily="34" charset="0"/>
              </a:rPr>
              <a:t>d’en </a:t>
            </a:r>
            <a:r>
              <a:rPr lang="fr-FR" sz="2800" dirty="0" smtClean="0">
                <a:solidFill>
                  <a:srgbClr val="FFFF00"/>
                </a:solidFill>
                <a:latin typeface="Arial Black" pitchFamily="34" charset="0"/>
              </a:rPr>
              <a:t>porter lorsque nous allons dans les endroits sacrés comme la Mosquée. Tout simplement parce qu’il y a un certain respect rattaché à certains types de vêtements.</a:t>
            </a:r>
            <a:br>
              <a:rPr lang="fr-FR" sz="2800" dirty="0" smtClean="0">
                <a:solidFill>
                  <a:srgbClr val="FFFF00"/>
                </a:solidFill>
                <a:latin typeface="Arial Black" pitchFamily="34" charset="0"/>
              </a:rPr>
            </a:b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3314" name="Picture 2"/>
          <p:cNvPicPr>
            <a:picLocks noChangeAspect="1" noChangeArrowheads="1"/>
          </p:cNvPicPr>
          <p:nvPr/>
        </p:nvPicPr>
        <p:blipFill>
          <a:blip r:embed="rId3" cstate="print"/>
          <a:srcRect/>
          <a:stretch>
            <a:fillRect/>
          </a:stretch>
        </p:blipFill>
        <p:spPr bwMode="auto">
          <a:xfrm>
            <a:off x="2411760" y="188640"/>
            <a:ext cx="4492724" cy="336954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404664"/>
            <a:ext cx="6840760" cy="1470025"/>
          </a:xfrm>
        </p:spPr>
        <p:txBody>
          <a:bodyPr>
            <a:normAutofit/>
          </a:bodyPr>
          <a:lstStyle/>
          <a:p>
            <a:r>
              <a:rPr lang="en-GB" sz="2800" dirty="0" err="1" smtClean="0">
                <a:solidFill>
                  <a:srgbClr val="FFFF00"/>
                </a:solidFill>
                <a:latin typeface="Arial Black" pitchFamily="34" charset="0"/>
              </a:rPr>
              <a:t>Même</a:t>
            </a:r>
            <a:r>
              <a:rPr lang="en-GB" sz="2800" dirty="0" smtClean="0">
                <a:solidFill>
                  <a:srgbClr val="FFFF00"/>
                </a:solidFill>
                <a:latin typeface="Arial Black" pitchFamily="34" charset="0"/>
              </a:rPr>
              <a:t> à la </a:t>
            </a:r>
            <a:r>
              <a:rPr lang="en-GB" sz="2800" dirty="0" err="1" smtClean="0">
                <a:solidFill>
                  <a:srgbClr val="FFFF00"/>
                </a:solidFill>
                <a:latin typeface="Arial Black" pitchFamily="34" charset="0"/>
              </a:rPr>
              <a:t>maison</a:t>
            </a:r>
            <a:r>
              <a:rPr lang="en-GB" sz="2800" dirty="0" smtClean="0">
                <a:solidFill>
                  <a:srgbClr val="FFFF00"/>
                </a:solidFill>
                <a:latin typeface="Arial Black" pitchFamily="34" charset="0"/>
              </a:rPr>
              <a:t>, nous </a:t>
            </a:r>
            <a:r>
              <a:rPr lang="en-GB" sz="2800" dirty="0" err="1" smtClean="0">
                <a:solidFill>
                  <a:srgbClr val="FFFF00"/>
                </a:solidFill>
                <a:latin typeface="Arial Black" pitchFamily="34" charset="0"/>
              </a:rPr>
              <a:t>devons</a:t>
            </a:r>
            <a:r>
              <a:rPr lang="en-GB" sz="2800" dirty="0" smtClean="0">
                <a:solidFill>
                  <a:srgbClr val="FFFF00"/>
                </a:solidFill>
                <a:latin typeface="Arial Black" pitchFamily="34" charset="0"/>
              </a:rPr>
              <a:t> faire en </a:t>
            </a:r>
            <a:r>
              <a:rPr lang="en-GB" sz="2800" dirty="0" err="1" smtClean="0">
                <a:solidFill>
                  <a:srgbClr val="FFFF00"/>
                </a:solidFill>
                <a:latin typeface="Arial Black" pitchFamily="34" charset="0"/>
              </a:rPr>
              <a:t>sorte</a:t>
            </a:r>
            <a:r>
              <a:rPr lang="en-GB" sz="2800" dirty="0" smtClean="0">
                <a:solidFill>
                  <a:srgbClr val="FFFF00"/>
                </a:solidFill>
                <a:latin typeface="Arial Black" pitchFamily="34" charset="0"/>
              </a:rPr>
              <a:t> de nous </a:t>
            </a:r>
            <a:r>
              <a:rPr lang="en-GB" sz="2800" dirty="0" err="1" smtClean="0">
                <a:solidFill>
                  <a:srgbClr val="FFFF00"/>
                </a:solidFill>
                <a:latin typeface="Arial Black" pitchFamily="34" charset="0"/>
              </a:rPr>
              <a:t>habiller</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correctement</a:t>
            </a:r>
            <a:r>
              <a:rPr lang="en-GB" sz="2800" dirty="0" smtClean="0">
                <a:solidFill>
                  <a:srgbClr val="FFFF00"/>
                </a:solidFill>
                <a:latin typeface="Arial Black" pitchFamily="34" charset="0"/>
              </a:rPr>
              <a:t>.</a:t>
            </a: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5362" name="Picture 2"/>
          <p:cNvPicPr>
            <a:picLocks noChangeAspect="1" noChangeArrowheads="1"/>
          </p:cNvPicPr>
          <p:nvPr/>
        </p:nvPicPr>
        <p:blipFill>
          <a:blip r:embed="rId3" cstate="print"/>
          <a:srcRect/>
          <a:stretch>
            <a:fillRect/>
          </a:stretch>
        </p:blipFill>
        <p:spPr bwMode="auto">
          <a:xfrm>
            <a:off x="2123728" y="2132856"/>
            <a:ext cx="5091304" cy="445998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755576" y="188640"/>
            <a:ext cx="2664296" cy="3996444"/>
          </a:xfrm>
          <a:prstGeom prst="rect">
            <a:avLst/>
          </a:prstGeom>
          <a:noFill/>
          <a:ln w="9525">
            <a:noFill/>
            <a:miter lim="800000"/>
            <a:headEnd/>
            <a:tailEnd/>
          </a:ln>
        </p:spPr>
      </p:pic>
      <p:sp>
        <p:nvSpPr>
          <p:cNvPr id="2" name="Titre 1"/>
          <p:cNvSpPr>
            <a:spLocks noGrp="1"/>
          </p:cNvSpPr>
          <p:nvPr>
            <p:ph type="ctrTitle"/>
          </p:nvPr>
        </p:nvSpPr>
        <p:spPr>
          <a:xfrm>
            <a:off x="4355976" y="2780928"/>
            <a:ext cx="4604048" cy="1470025"/>
          </a:xfrm>
        </p:spPr>
        <p:txBody>
          <a:bodyPr>
            <a:noAutofit/>
          </a:bodyPr>
          <a:lstStyle/>
          <a:p>
            <a:r>
              <a:rPr lang="en-GB" sz="2800" dirty="0" err="1" smtClean="0">
                <a:solidFill>
                  <a:srgbClr val="FFFF00"/>
                </a:solidFill>
                <a:latin typeface="Arial Black" pitchFamily="34" charset="0"/>
              </a:rPr>
              <a:t>C’est</a:t>
            </a:r>
            <a:r>
              <a:rPr lang="en-GB" sz="2800" dirty="0" smtClean="0">
                <a:solidFill>
                  <a:srgbClr val="FFFF00"/>
                </a:solidFill>
                <a:latin typeface="Arial Black" pitchFamily="34" charset="0"/>
              </a:rPr>
              <a:t> faire </a:t>
            </a:r>
            <a:r>
              <a:rPr lang="en-GB" sz="2800" dirty="0" err="1" smtClean="0">
                <a:solidFill>
                  <a:srgbClr val="FFFF00"/>
                </a:solidFill>
                <a:latin typeface="Arial Black" pitchFamily="34" charset="0"/>
              </a:rPr>
              <a:t>preuve</a:t>
            </a:r>
            <a:r>
              <a:rPr lang="en-GB" sz="2800" dirty="0" smtClean="0">
                <a:solidFill>
                  <a:srgbClr val="FFFF00"/>
                </a:solidFill>
                <a:latin typeface="Arial Black" pitchFamily="34" charset="0"/>
              </a:rPr>
              <a:t> de </a:t>
            </a:r>
            <a:r>
              <a:rPr lang="en-GB" sz="2800" dirty="0" err="1" smtClean="0">
                <a:solidFill>
                  <a:srgbClr val="FFFF00"/>
                </a:solidFill>
                <a:latin typeface="Arial Black" pitchFamily="34" charset="0"/>
              </a:rPr>
              <a:t>mauvaises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manières</a:t>
            </a:r>
            <a:r>
              <a:rPr lang="en-GB" sz="2800" dirty="0" smtClean="0">
                <a:solidFill>
                  <a:srgbClr val="FFFF00"/>
                </a:solidFill>
                <a:latin typeface="Arial Black" pitchFamily="34" charset="0"/>
              </a:rPr>
              <a:t> et d’un </a:t>
            </a:r>
            <a:r>
              <a:rPr lang="en-GB" sz="2800" dirty="0" err="1" smtClean="0">
                <a:solidFill>
                  <a:srgbClr val="FFFF00"/>
                </a:solidFill>
                <a:latin typeface="Arial Black" pitchFamily="34" charset="0"/>
              </a:rPr>
              <a:t>mauvais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akhlaq</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que</a:t>
            </a:r>
            <a:r>
              <a:rPr lang="en-GB" sz="2800" dirty="0" smtClean="0">
                <a:solidFill>
                  <a:srgbClr val="FFFF00"/>
                </a:solidFill>
                <a:latin typeface="Arial Black" pitchFamily="34" charset="0"/>
              </a:rPr>
              <a:t> de </a:t>
            </a:r>
            <a:r>
              <a:rPr lang="en-GB" sz="2800" dirty="0" err="1" smtClean="0">
                <a:solidFill>
                  <a:srgbClr val="FFFF00"/>
                </a:solidFill>
                <a:latin typeface="Arial Black" pitchFamily="34" charset="0"/>
              </a:rPr>
              <a:t>flâner</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dans</a:t>
            </a:r>
            <a:r>
              <a:rPr lang="en-GB" sz="2800" dirty="0" smtClean="0">
                <a:solidFill>
                  <a:srgbClr val="FFFF00"/>
                </a:solidFill>
                <a:latin typeface="Arial Black" pitchFamily="34" charset="0"/>
              </a:rPr>
              <a:t> la </a:t>
            </a:r>
            <a:r>
              <a:rPr lang="en-GB" sz="2800" dirty="0" err="1" smtClean="0">
                <a:solidFill>
                  <a:srgbClr val="FFFF00"/>
                </a:solidFill>
                <a:latin typeface="Arial Black" pitchFamily="34" charset="0"/>
              </a:rPr>
              <a:t>maison</a:t>
            </a:r>
            <a:r>
              <a:rPr lang="en-GB" sz="2800" dirty="0" smtClean="0">
                <a:solidFill>
                  <a:srgbClr val="FFFF00"/>
                </a:solidFill>
                <a:latin typeface="Arial Black" pitchFamily="34" charset="0"/>
              </a:rPr>
              <a:t> sans </a:t>
            </a:r>
            <a:r>
              <a:rPr lang="en-GB" sz="2800" dirty="0" err="1" smtClean="0">
                <a:solidFill>
                  <a:srgbClr val="FFFF00"/>
                </a:solidFill>
                <a:latin typeface="Arial Black" pitchFamily="34" charset="0"/>
              </a:rPr>
              <a:t>même</a:t>
            </a:r>
            <a:r>
              <a:rPr lang="en-GB" sz="2800" dirty="0" smtClean="0">
                <a:solidFill>
                  <a:srgbClr val="FFFF00"/>
                </a:solidFill>
                <a:latin typeface="Arial Black" pitchFamily="34" charset="0"/>
              </a:rPr>
              <a:t> un tee-shirt, </a:t>
            </a:r>
            <a:r>
              <a:rPr lang="en-GB" sz="2800" dirty="0" err="1" smtClean="0">
                <a:solidFill>
                  <a:srgbClr val="FFFF00"/>
                </a:solidFill>
                <a:latin typeface="Arial Black" pitchFamily="34" charset="0"/>
              </a:rPr>
              <a:t>ou</a:t>
            </a:r>
            <a:r>
              <a:rPr lang="en-GB" sz="2800" dirty="0" smtClean="0">
                <a:solidFill>
                  <a:srgbClr val="FFFF00"/>
                </a:solidFill>
                <a:latin typeface="Arial Black" pitchFamily="34" charset="0"/>
              </a:rPr>
              <a:t> encore en </a:t>
            </a:r>
            <a:r>
              <a:rPr lang="en-GB" sz="2800" dirty="0" err="1" smtClean="0">
                <a:solidFill>
                  <a:srgbClr val="FFFF00"/>
                </a:solidFill>
                <a:latin typeface="Arial Black" pitchFamily="34" charset="0"/>
              </a:rPr>
              <a:t>sous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vêtements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ou</a:t>
            </a:r>
            <a:r>
              <a:rPr lang="en-GB" sz="2800" dirty="0" smtClean="0">
                <a:solidFill>
                  <a:srgbClr val="FFFF00"/>
                </a:solidFill>
                <a:latin typeface="Arial Black" pitchFamily="34" charset="0"/>
              </a:rPr>
              <a:t> shorts. </a:t>
            </a:r>
            <a:r>
              <a:rPr lang="en-GB" sz="2800" dirty="0" err="1" smtClean="0">
                <a:solidFill>
                  <a:srgbClr val="FFFF00"/>
                </a:solidFill>
                <a:latin typeface="Arial Black" pitchFamily="34" charset="0"/>
              </a:rPr>
              <a:t>Ceci</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pourrait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paraître</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amusant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mais</a:t>
            </a:r>
            <a:r>
              <a:rPr lang="en-GB" sz="2800" dirty="0" smtClean="0">
                <a:solidFill>
                  <a:srgbClr val="FFFF00"/>
                </a:solidFill>
                <a:latin typeface="Arial Black" pitchFamily="34" charset="0"/>
              </a:rPr>
              <a:t> beaucoup de </a:t>
            </a:r>
            <a:r>
              <a:rPr lang="en-GB" sz="2800" dirty="0" err="1" smtClean="0">
                <a:solidFill>
                  <a:srgbClr val="FFFF00"/>
                </a:solidFill>
                <a:latin typeface="Arial Black" pitchFamily="34" charset="0"/>
              </a:rPr>
              <a:t>personnes</a:t>
            </a:r>
            <a:r>
              <a:rPr lang="en-GB" sz="2800" dirty="0" smtClean="0">
                <a:solidFill>
                  <a:srgbClr val="FFFF00"/>
                </a:solidFill>
                <a:latin typeface="Arial Black" pitchFamily="34" charset="0"/>
              </a:rPr>
              <a:t> se </a:t>
            </a:r>
            <a:r>
              <a:rPr lang="en-GB" sz="2800" dirty="0" err="1" smtClean="0">
                <a:solidFill>
                  <a:srgbClr val="FFFF00"/>
                </a:solidFill>
                <a:latin typeface="Arial Black" pitchFamily="34" charset="0"/>
              </a:rPr>
              <a:t>comportent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ainsi</a:t>
            </a:r>
            <a:r>
              <a:rPr lang="en-GB" sz="2800" dirty="0" smtClean="0">
                <a:solidFill>
                  <a:srgbClr val="FFFF00"/>
                </a:solidFill>
                <a:latin typeface="Arial Black" pitchFamily="34" charset="0"/>
              </a:rPr>
              <a:t>.</a:t>
            </a: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14339" name="Picture 3"/>
          <p:cNvPicPr>
            <a:picLocks noChangeAspect="1" noChangeArrowheads="1"/>
          </p:cNvPicPr>
          <p:nvPr/>
        </p:nvPicPr>
        <p:blipFill>
          <a:blip r:embed="rId4" cstate="print"/>
          <a:srcRect/>
          <a:stretch>
            <a:fillRect/>
          </a:stretch>
        </p:blipFill>
        <p:spPr bwMode="auto">
          <a:xfrm>
            <a:off x="1907704" y="4593130"/>
            <a:ext cx="2443572" cy="208722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5157192"/>
            <a:ext cx="8784976" cy="1470025"/>
          </a:xfrm>
        </p:spPr>
        <p:txBody>
          <a:bodyPr>
            <a:noAutofit/>
          </a:bodyPr>
          <a:lstStyle/>
          <a:p>
            <a:r>
              <a:rPr lang="fr-FR" sz="2800" dirty="0" smtClean="0">
                <a:solidFill>
                  <a:srgbClr val="FFFF00"/>
                </a:solidFill>
                <a:latin typeface="Arial Black" pitchFamily="34" charset="0"/>
              </a:rPr>
              <a:t>Si vous commencez à considérer votre corps comme étant un objet sans valeur, dans ce cas ne vous plaignez pas si les autres vous traitent également comme un moins que rien.</a:t>
            </a:r>
            <a:br>
              <a:rPr lang="fr-FR" sz="2800" dirty="0" smtClean="0">
                <a:solidFill>
                  <a:srgbClr val="FFFF00"/>
                </a:solidFill>
                <a:latin typeface="Arial Black" pitchFamily="34" charset="0"/>
              </a:rPr>
            </a:b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6386" name="Picture 2"/>
          <p:cNvPicPr>
            <a:picLocks noChangeAspect="1" noChangeArrowheads="1"/>
          </p:cNvPicPr>
          <p:nvPr/>
        </p:nvPicPr>
        <p:blipFill>
          <a:blip r:embed="rId3" cstate="print"/>
          <a:srcRect/>
          <a:stretch>
            <a:fillRect/>
          </a:stretch>
        </p:blipFill>
        <p:spPr bwMode="auto">
          <a:xfrm>
            <a:off x="2411759" y="980728"/>
            <a:ext cx="4416491" cy="3312368"/>
          </a:xfrm>
          <a:prstGeom prst="rect">
            <a:avLst/>
          </a:prstGeom>
          <a:noFill/>
          <a:ln w="9525">
            <a:noFill/>
            <a:miter lim="800000"/>
            <a:headEnd/>
            <a:tailEnd/>
          </a:ln>
        </p:spPr>
      </p:pic>
      <p:sp>
        <p:nvSpPr>
          <p:cNvPr id="5" name="Bulle ronde 4"/>
          <p:cNvSpPr/>
          <p:nvPr/>
        </p:nvSpPr>
        <p:spPr>
          <a:xfrm>
            <a:off x="6156176" y="404664"/>
            <a:ext cx="2232248" cy="1440160"/>
          </a:xfrm>
          <a:prstGeom prst="wedgeEllipseCallout">
            <a:avLst>
              <a:gd name="adj1" fmla="val -43521"/>
              <a:gd name="adj2" fmla="val 6640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rgbClr val="FF0000"/>
                </a:solidFill>
              </a:rPr>
              <a:t>Hahaha</a:t>
            </a:r>
            <a:r>
              <a:rPr lang="fr-FR" sz="2400" b="1" dirty="0" smtClean="0">
                <a:solidFill>
                  <a:srgbClr val="FF0000"/>
                </a:solidFill>
              </a:rPr>
              <a:t>…</a:t>
            </a:r>
          </a:p>
          <a:p>
            <a:pPr algn="ctr"/>
            <a:r>
              <a:rPr lang="fr-FR" sz="2400" b="1" dirty="0" smtClean="0">
                <a:solidFill>
                  <a:srgbClr val="FF0000"/>
                </a:solidFill>
              </a:rPr>
              <a:t>Il est trop bête!</a:t>
            </a:r>
            <a:endParaRPr lang="fr-FR" sz="24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1720" y="188640"/>
            <a:ext cx="5904656" cy="1224136"/>
          </a:xfrm>
          <a:solidFill>
            <a:srgbClr val="FFFF00"/>
          </a:solidFill>
          <a:ln w="28575">
            <a:solidFill>
              <a:srgbClr val="FF0000"/>
            </a:solidFill>
          </a:ln>
        </p:spPr>
        <p:txBody>
          <a:bodyPr>
            <a:noAutofit/>
          </a:bodyPr>
          <a:lstStyle/>
          <a:p>
            <a:r>
              <a:rPr lang="fr-FR" sz="2800" dirty="0" smtClean="0">
                <a:solidFill>
                  <a:srgbClr val="FF0000"/>
                </a:solidFill>
                <a:latin typeface="Arial Black" pitchFamily="34" charset="0"/>
              </a:rPr>
              <a:t>Les gens s’habillent pour un certain nombre de </a:t>
            </a:r>
            <a:r>
              <a:rPr lang="fr-FR" sz="2800" dirty="0" smtClean="0">
                <a:solidFill>
                  <a:srgbClr val="FF0000"/>
                </a:solidFill>
                <a:latin typeface="Arial Black" pitchFamily="34" charset="0"/>
              </a:rPr>
              <a:t>raisons :</a:t>
            </a:r>
            <a:r>
              <a:rPr lang="fr-FR" sz="2800" dirty="0" smtClean="0">
                <a:solidFill>
                  <a:srgbClr val="FF0000"/>
                </a:solidFill>
                <a:latin typeface="Arial Black" pitchFamily="34" charset="0"/>
              </a:rPr>
              <a:t/>
            </a:r>
            <a:br>
              <a:rPr lang="fr-FR" sz="2800" dirty="0" smtClean="0">
                <a:solidFill>
                  <a:srgbClr val="FF0000"/>
                </a:solidFill>
                <a:latin typeface="Arial Black" pitchFamily="34" charset="0"/>
              </a:rPr>
            </a:br>
            <a:endParaRPr lang="fr-FR" sz="2800" dirty="0">
              <a:solidFill>
                <a:srgbClr val="FF00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1115616" y="1770212"/>
            <a:ext cx="3528392" cy="4896544"/>
          </a:xfrm>
          <a:prstGeom prst="rect">
            <a:avLst/>
          </a:prstGeom>
          <a:noFill/>
          <a:ln w="9525">
            <a:noFill/>
            <a:miter lim="800000"/>
            <a:headEnd/>
            <a:tailEnd/>
          </a:ln>
        </p:spPr>
      </p:pic>
      <p:sp>
        <p:nvSpPr>
          <p:cNvPr id="7" name="Rectangle 6"/>
          <p:cNvSpPr/>
          <p:nvPr/>
        </p:nvSpPr>
        <p:spPr>
          <a:xfrm>
            <a:off x="5076056" y="3645024"/>
            <a:ext cx="3611886" cy="523220"/>
          </a:xfrm>
          <a:prstGeom prst="rect">
            <a:avLst/>
          </a:prstGeom>
        </p:spPr>
        <p:txBody>
          <a:bodyPr wrap="none">
            <a:spAutoFit/>
          </a:bodyPr>
          <a:lstStyle/>
          <a:p>
            <a:r>
              <a:rPr lang="fr-FR" sz="2800" dirty="0" smtClean="0">
                <a:solidFill>
                  <a:srgbClr val="FFFF00"/>
                </a:solidFill>
                <a:latin typeface="Arial Black" pitchFamily="34" charset="0"/>
              </a:rPr>
              <a:t>1. pour se couvrir</a:t>
            </a:r>
            <a:endParaRPr lang="fr-FR"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6021288"/>
            <a:ext cx="7772400" cy="1080120"/>
          </a:xfrm>
        </p:spPr>
        <p:txBody>
          <a:bodyPr>
            <a:normAutofit/>
          </a:bodyPr>
          <a:lstStyle/>
          <a:p>
            <a:r>
              <a:rPr lang="fr-FR" sz="2800" dirty="0" smtClean="0">
                <a:solidFill>
                  <a:srgbClr val="FFFF00"/>
                </a:solidFill>
                <a:latin typeface="Arial Black" pitchFamily="34" charset="0"/>
              </a:rPr>
              <a:t>2. pour se mettre au chaud</a:t>
            </a:r>
            <a:br>
              <a:rPr lang="fr-FR" sz="2800" dirty="0" smtClean="0">
                <a:solidFill>
                  <a:srgbClr val="FFFF00"/>
                </a:solidFill>
                <a:latin typeface="Arial Black" pitchFamily="34" charset="0"/>
              </a:rPr>
            </a:b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2771800" y="260648"/>
            <a:ext cx="3744416" cy="5571329"/>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0"/>
            <a:ext cx="7772400" cy="1470025"/>
          </a:xfrm>
        </p:spPr>
        <p:txBody>
          <a:bodyPr>
            <a:normAutofit/>
          </a:bodyPr>
          <a:lstStyle/>
          <a:p>
            <a:r>
              <a:rPr lang="fr-FR" sz="2800" dirty="0" smtClean="0">
                <a:solidFill>
                  <a:srgbClr val="FFFF00"/>
                </a:solidFill>
                <a:latin typeface="Arial Black" pitchFamily="34" charset="0"/>
              </a:rPr>
              <a:t>3. pour être beau et élégant</a:t>
            </a:r>
            <a:br>
              <a:rPr lang="fr-FR" sz="2800" dirty="0" smtClean="0">
                <a:solidFill>
                  <a:srgbClr val="FFFF00"/>
                </a:solidFill>
                <a:latin typeface="Arial Black" pitchFamily="34" charset="0"/>
              </a:rPr>
            </a:b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2987824" y="1340768"/>
            <a:ext cx="3456384" cy="51549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11960" y="3573016"/>
            <a:ext cx="4932040" cy="1470025"/>
          </a:xfrm>
        </p:spPr>
        <p:txBody>
          <a:bodyPr>
            <a:noAutofit/>
          </a:bodyPr>
          <a:lstStyle/>
          <a:p>
            <a:r>
              <a:rPr lang="en-GB" sz="2800" dirty="0" err="1" smtClean="0">
                <a:solidFill>
                  <a:srgbClr val="FFFF00"/>
                </a:solidFill>
                <a:latin typeface="Arial Black" pitchFamily="34" charset="0"/>
              </a:rPr>
              <a:t>Toutes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ces</a:t>
            </a:r>
            <a:r>
              <a:rPr lang="en-GB" sz="2800" dirty="0" smtClean="0">
                <a:solidFill>
                  <a:srgbClr val="FFFF00"/>
                </a:solidFill>
                <a:latin typeface="Arial Black" pitchFamily="34" charset="0"/>
              </a:rPr>
              <a:t> raisons </a:t>
            </a:r>
            <a:br>
              <a:rPr lang="en-GB" sz="2800" dirty="0" smtClean="0">
                <a:solidFill>
                  <a:srgbClr val="FFFF00"/>
                </a:solidFill>
                <a:latin typeface="Arial Black" pitchFamily="34" charset="0"/>
              </a:rPr>
            </a:br>
            <a:r>
              <a:rPr lang="en-GB" sz="2800" dirty="0" err="1" smtClean="0">
                <a:solidFill>
                  <a:srgbClr val="FFFF00"/>
                </a:solidFill>
                <a:latin typeface="Arial Black" pitchFamily="34" charset="0"/>
              </a:rPr>
              <a:t>sont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bonnes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mais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certaines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personnes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s’habillent</a:t>
            </a:r>
            <a:r>
              <a:rPr lang="en-GB" sz="2800" dirty="0" smtClean="0">
                <a:solidFill>
                  <a:srgbClr val="FFFF00"/>
                </a:solidFill>
                <a:latin typeface="Arial Black" pitchFamily="34" charset="0"/>
              </a:rPr>
              <a:t> pour </a:t>
            </a:r>
            <a:r>
              <a:rPr lang="en-GB" sz="2800" dirty="0" err="1" smtClean="0">
                <a:solidFill>
                  <a:srgbClr val="FFFF00"/>
                </a:solidFill>
                <a:latin typeface="Arial Black" pitchFamily="34" charset="0"/>
              </a:rPr>
              <a:t>attirer</a:t>
            </a:r>
            <a:r>
              <a:rPr lang="en-GB" sz="2800" dirty="0" smtClean="0">
                <a:solidFill>
                  <a:srgbClr val="FFFF00"/>
                </a:solidFill>
                <a:latin typeface="Arial Black" pitchFamily="34" charset="0"/>
              </a:rPr>
              <a:t> le regard des </a:t>
            </a:r>
            <a:r>
              <a:rPr lang="en-GB" sz="2800" dirty="0" err="1" smtClean="0">
                <a:solidFill>
                  <a:srgbClr val="FFFF00"/>
                </a:solidFill>
                <a:latin typeface="Arial Black" pitchFamily="34" charset="0"/>
              </a:rPr>
              <a:t>autres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afin</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qu’ils</a:t>
            </a:r>
            <a:r>
              <a:rPr lang="en-GB" sz="2800" dirty="0" smtClean="0">
                <a:solidFill>
                  <a:srgbClr val="FFFF00"/>
                </a:solidFill>
                <a:latin typeface="Arial Black" pitchFamily="34" charset="0"/>
              </a:rPr>
              <a:t> les </a:t>
            </a:r>
            <a:r>
              <a:rPr lang="en-GB" sz="2800" dirty="0" err="1" smtClean="0">
                <a:solidFill>
                  <a:srgbClr val="FFFF00"/>
                </a:solidFill>
                <a:latin typeface="Arial Black" pitchFamily="34" charset="0"/>
              </a:rPr>
              <a:t>admirent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Ceci</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n’est</a:t>
            </a:r>
            <a:r>
              <a:rPr lang="en-GB" sz="2800" dirty="0" smtClean="0">
                <a:solidFill>
                  <a:srgbClr val="FFFF00"/>
                </a:solidFill>
                <a:latin typeface="Arial Black" pitchFamily="34" charset="0"/>
              </a:rPr>
              <a:t> pas </a:t>
            </a:r>
            <a:r>
              <a:rPr lang="en-GB" sz="2800" dirty="0" err="1" smtClean="0">
                <a:solidFill>
                  <a:srgbClr val="FFFF00"/>
                </a:solidFill>
                <a:latin typeface="Arial Black" pitchFamily="34" charset="0"/>
              </a:rPr>
              <a:t>bien</a:t>
            </a:r>
            <a:r>
              <a:rPr lang="en-GB" sz="2800" dirty="0" smtClean="0">
                <a:solidFill>
                  <a:srgbClr val="FFFF00"/>
                </a:solidFill>
                <a:latin typeface="Arial Black" pitchFamily="34" charset="0"/>
              </a:rPr>
              <a:t>, car </a:t>
            </a:r>
            <a:r>
              <a:rPr lang="en-GB" sz="2800" dirty="0" err="1" smtClean="0">
                <a:solidFill>
                  <a:srgbClr val="FFFF00"/>
                </a:solidFill>
                <a:latin typeface="Arial Black" pitchFamily="34" charset="0"/>
              </a:rPr>
              <a:t>dans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ce</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cas</a:t>
            </a:r>
            <a:r>
              <a:rPr lang="en-GB" sz="2800" dirty="0" smtClean="0">
                <a:solidFill>
                  <a:srgbClr val="FFFF00"/>
                </a:solidFill>
                <a:latin typeface="Arial Black" pitchFamily="34" charset="0"/>
              </a:rPr>
              <a:t> nous </a:t>
            </a:r>
            <a:r>
              <a:rPr lang="en-GB" sz="2800" dirty="0" err="1" smtClean="0">
                <a:solidFill>
                  <a:srgbClr val="FFFF00"/>
                </a:solidFill>
                <a:latin typeface="Arial Black" pitchFamily="34" charset="0"/>
              </a:rPr>
              <a:t>utilisons</a:t>
            </a:r>
            <a:r>
              <a:rPr lang="en-GB" sz="2800" dirty="0" smtClean="0">
                <a:solidFill>
                  <a:srgbClr val="FFFF00"/>
                </a:solidFill>
                <a:latin typeface="Arial Black" pitchFamily="34" charset="0"/>
              </a:rPr>
              <a:t> les </a:t>
            </a:r>
            <a:r>
              <a:rPr lang="en-GB" sz="2800" dirty="0" err="1" smtClean="0">
                <a:solidFill>
                  <a:srgbClr val="FFFF00"/>
                </a:solidFill>
                <a:latin typeface="Arial Black" pitchFamily="34" charset="0"/>
              </a:rPr>
              <a:t>vêtements</a:t>
            </a:r>
            <a:r>
              <a:rPr lang="en-GB" sz="2800" dirty="0" smtClean="0">
                <a:solidFill>
                  <a:srgbClr val="FFFF00"/>
                </a:solidFill>
                <a:latin typeface="Arial Black" pitchFamily="34" charset="0"/>
              </a:rPr>
              <a:t> pour </a:t>
            </a:r>
            <a:r>
              <a:rPr lang="en-GB" sz="2800" dirty="0" err="1" smtClean="0">
                <a:solidFill>
                  <a:srgbClr val="FFFF00"/>
                </a:solidFill>
                <a:latin typeface="Arial Black" pitchFamily="34" charset="0"/>
              </a:rPr>
              <a:t>que</a:t>
            </a:r>
            <a:r>
              <a:rPr lang="en-GB" sz="2800" dirty="0" smtClean="0">
                <a:solidFill>
                  <a:srgbClr val="FFFF00"/>
                </a:solidFill>
                <a:latin typeface="Arial Black" pitchFamily="34" charset="0"/>
              </a:rPr>
              <a:t> les gens </a:t>
            </a:r>
            <a:r>
              <a:rPr lang="en-GB" sz="2800" dirty="0" err="1" smtClean="0">
                <a:solidFill>
                  <a:srgbClr val="FFFF00"/>
                </a:solidFill>
                <a:latin typeface="Arial Black" pitchFamily="34" charset="0"/>
              </a:rPr>
              <a:t>regardent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notre</a:t>
            </a:r>
            <a:r>
              <a:rPr lang="en-GB" sz="2800" dirty="0" smtClean="0">
                <a:solidFill>
                  <a:srgbClr val="FFFF00"/>
                </a:solidFill>
                <a:latin typeface="Arial Black" pitchFamily="34" charset="0"/>
              </a:rPr>
              <a:t> corps.</a:t>
            </a: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2290" name="Picture 2"/>
          <p:cNvPicPr>
            <a:picLocks noChangeAspect="1" noChangeArrowheads="1"/>
          </p:cNvPicPr>
          <p:nvPr/>
        </p:nvPicPr>
        <p:blipFill>
          <a:blip r:embed="rId3" cstate="print"/>
          <a:srcRect/>
          <a:stretch>
            <a:fillRect/>
          </a:stretch>
        </p:blipFill>
        <p:spPr bwMode="auto">
          <a:xfrm>
            <a:off x="179512" y="2420888"/>
            <a:ext cx="3024336" cy="4229841"/>
          </a:xfrm>
          <a:prstGeom prst="rect">
            <a:avLst/>
          </a:prstGeom>
          <a:noFill/>
          <a:ln w="9525">
            <a:noFill/>
            <a:miter lim="800000"/>
            <a:headEnd/>
            <a:tailEnd/>
          </a:ln>
        </p:spPr>
      </p:pic>
      <p:sp>
        <p:nvSpPr>
          <p:cNvPr id="5" name="Pensées 4"/>
          <p:cNvSpPr/>
          <p:nvPr/>
        </p:nvSpPr>
        <p:spPr>
          <a:xfrm>
            <a:off x="1835696" y="0"/>
            <a:ext cx="3600400" cy="2564904"/>
          </a:xfrm>
          <a:prstGeom prst="cloudCallout">
            <a:avLst>
              <a:gd name="adj1" fmla="val -16356"/>
              <a:gd name="adj2" fmla="val 57783"/>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Avec ces vêtements, je peux être sûr que les gens vont m’admirer! Tous les regards seront tournés vers moi…Je serai la star de la soirée!</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5013176"/>
            <a:ext cx="8712968" cy="1470025"/>
          </a:xfrm>
        </p:spPr>
        <p:txBody>
          <a:bodyPr>
            <a:noAutofit/>
          </a:bodyPr>
          <a:lstStyle/>
          <a:p>
            <a:r>
              <a:rPr lang="fr-FR" sz="2800" dirty="0" smtClean="0">
                <a:solidFill>
                  <a:srgbClr val="FFFF00"/>
                </a:solidFill>
                <a:latin typeface="Arial Black" pitchFamily="34" charset="0"/>
              </a:rPr>
              <a:t>« Si une personne s’habille bien et se vante pour montrer aux autres, une flamme de l’enfer prend possession d’elle, et elle oscillera sur cette flamme jusqu’au jour du Jugement Dernier. »</a:t>
            </a:r>
            <a:br>
              <a:rPr lang="fr-FR" sz="2800" dirty="0" smtClean="0">
                <a:solidFill>
                  <a:srgbClr val="FFFF00"/>
                </a:solidFill>
                <a:latin typeface="Arial Black" pitchFamily="34" charset="0"/>
              </a:rPr>
            </a:b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lumiere-feu-00002.gif"/>
          <p:cNvPicPr>
            <a:picLocks noChangeAspect="1"/>
          </p:cNvPicPr>
          <p:nvPr/>
        </p:nvPicPr>
        <p:blipFill>
          <a:blip r:embed="rId3" cstate="print"/>
          <a:stretch>
            <a:fillRect/>
          </a:stretch>
        </p:blipFill>
        <p:spPr>
          <a:xfrm>
            <a:off x="3419872" y="260648"/>
            <a:ext cx="2520280" cy="398711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5157192"/>
            <a:ext cx="8712968" cy="1470025"/>
          </a:xfrm>
        </p:spPr>
        <p:txBody>
          <a:bodyPr>
            <a:noAutofit/>
          </a:bodyPr>
          <a:lstStyle/>
          <a:p>
            <a:r>
              <a:rPr lang="fr-FR" sz="2800" dirty="0" smtClean="0">
                <a:solidFill>
                  <a:srgbClr val="FFFF00"/>
                </a:solidFill>
                <a:latin typeface="Arial Black" pitchFamily="34" charset="0"/>
              </a:rPr>
              <a:t>Cela signifie </a:t>
            </a:r>
            <a:r>
              <a:rPr lang="fr-FR" sz="2800" dirty="0" smtClean="0">
                <a:solidFill>
                  <a:srgbClr val="FFFF00"/>
                </a:solidFill>
                <a:latin typeface="Arial Black" pitchFamily="34" charset="0"/>
              </a:rPr>
              <a:t>qu’elle </a:t>
            </a:r>
            <a:r>
              <a:rPr lang="fr-FR" sz="2800" dirty="0" smtClean="0">
                <a:solidFill>
                  <a:srgbClr val="FFFF00"/>
                </a:solidFill>
                <a:latin typeface="Arial Black" pitchFamily="34" charset="0"/>
              </a:rPr>
              <a:t>sera partiellement </a:t>
            </a:r>
            <a:r>
              <a:rPr lang="fr-FR" sz="2800" dirty="0" smtClean="0">
                <a:solidFill>
                  <a:srgbClr val="FFFF00"/>
                </a:solidFill>
                <a:latin typeface="Arial Black" pitchFamily="34" charset="0"/>
              </a:rPr>
              <a:t>punie </a:t>
            </a:r>
            <a:r>
              <a:rPr lang="fr-FR" sz="2800" dirty="0" smtClean="0">
                <a:solidFill>
                  <a:srgbClr val="FFFF00"/>
                </a:solidFill>
                <a:latin typeface="Arial Black" pitchFamily="34" charset="0"/>
              </a:rPr>
              <a:t>dans cette vie </a:t>
            </a:r>
            <a:r>
              <a:rPr lang="fr-FR" sz="2800" dirty="0" smtClean="0">
                <a:solidFill>
                  <a:srgbClr val="FFFF00"/>
                </a:solidFill>
                <a:latin typeface="Arial Black" pitchFamily="34" charset="0"/>
              </a:rPr>
              <a:t>(</a:t>
            </a:r>
            <a:r>
              <a:rPr lang="fr-FR" sz="2800" dirty="0" err="1" smtClean="0">
                <a:solidFill>
                  <a:srgbClr val="FFFF00"/>
                </a:solidFill>
                <a:latin typeface="Arial Black" pitchFamily="34" charset="0"/>
              </a:rPr>
              <a:t>c-à-d</a:t>
            </a:r>
            <a:r>
              <a:rPr lang="fr-FR" sz="2800" dirty="0" smtClean="0">
                <a:solidFill>
                  <a:srgbClr val="FFFF00"/>
                </a:solidFill>
                <a:latin typeface="Arial Black" pitchFamily="34" charset="0"/>
              </a:rPr>
              <a:t> </a:t>
            </a:r>
            <a:r>
              <a:rPr lang="fr-FR" sz="2800" dirty="0" smtClean="0">
                <a:solidFill>
                  <a:srgbClr val="FFFF00"/>
                </a:solidFill>
                <a:latin typeface="Arial Black" pitchFamily="34" charset="0"/>
              </a:rPr>
              <a:t>la part de l’enfer dans cette vie). La punition peut consister </a:t>
            </a:r>
            <a:r>
              <a:rPr lang="fr-FR" sz="2800" dirty="0" smtClean="0">
                <a:solidFill>
                  <a:srgbClr val="FFFF00"/>
                </a:solidFill>
                <a:latin typeface="Arial Black" pitchFamily="34" charset="0"/>
              </a:rPr>
              <a:t>en </a:t>
            </a:r>
            <a:r>
              <a:rPr lang="fr-FR" sz="2800" dirty="0" smtClean="0">
                <a:solidFill>
                  <a:srgbClr val="FFFF00"/>
                </a:solidFill>
                <a:latin typeface="Arial Black" pitchFamily="34" charset="0"/>
              </a:rPr>
              <a:t>une vie sans amis, sans bonheur, ou sans satisfaction.</a:t>
            </a:r>
            <a:br>
              <a:rPr lang="fr-FR" sz="2800" dirty="0" smtClean="0">
                <a:solidFill>
                  <a:srgbClr val="FFFF00"/>
                </a:solidFill>
                <a:latin typeface="Arial Black" pitchFamily="34" charset="0"/>
              </a:rPr>
            </a:b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1907704" y="476672"/>
            <a:ext cx="5610008"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19672" y="692696"/>
            <a:ext cx="7056784" cy="1470025"/>
          </a:xfrm>
        </p:spPr>
        <p:txBody>
          <a:bodyPr>
            <a:noAutofit/>
          </a:bodyPr>
          <a:lstStyle/>
          <a:p>
            <a:r>
              <a:rPr lang="en-GB" sz="2800" dirty="0" smtClean="0">
                <a:solidFill>
                  <a:srgbClr val="FFFF00"/>
                </a:solidFill>
                <a:latin typeface="Arial Black" pitchFamily="34" charset="0"/>
              </a:rPr>
              <a:t>Notre corps </a:t>
            </a:r>
            <a:r>
              <a:rPr lang="en-GB" sz="2800" dirty="0" err="1" smtClean="0">
                <a:solidFill>
                  <a:srgbClr val="FFFF00"/>
                </a:solidFill>
                <a:latin typeface="Arial Black" pitchFamily="34" charset="0"/>
              </a:rPr>
              <a:t>est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précieux</a:t>
            </a:r>
            <a:r>
              <a:rPr lang="en-GB" sz="2800" dirty="0" smtClean="0">
                <a:solidFill>
                  <a:srgbClr val="FFFF00"/>
                </a:solidFill>
                <a:latin typeface="Arial Black" pitchFamily="34" charset="0"/>
              </a:rPr>
              <a:t> et </a:t>
            </a:r>
            <a:r>
              <a:rPr lang="en-GB" sz="2800" dirty="0" err="1" smtClean="0">
                <a:solidFill>
                  <a:srgbClr val="FFFF00"/>
                </a:solidFill>
                <a:latin typeface="Arial Black" pitchFamily="34" charset="0"/>
              </a:rPr>
              <a:t>privé</a:t>
            </a:r>
            <a:r>
              <a:rPr lang="en-GB" sz="2800" dirty="0" smtClean="0">
                <a:solidFill>
                  <a:srgbClr val="FFFF00"/>
                </a:solidFill>
                <a:latin typeface="Arial Black" pitchFamily="34" charset="0"/>
              </a:rPr>
              <a:t>. Il nous a </a:t>
            </a:r>
            <a:r>
              <a:rPr lang="en-GB" sz="2800" dirty="0" err="1" smtClean="0">
                <a:solidFill>
                  <a:srgbClr val="FFFF00"/>
                </a:solidFill>
                <a:latin typeface="Arial Black" pitchFamily="34" charset="0"/>
              </a:rPr>
              <a:t>été</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confié</a:t>
            </a:r>
            <a:r>
              <a:rPr lang="en-GB" sz="2800" dirty="0" smtClean="0">
                <a:solidFill>
                  <a:srgbClr val="FFFF00"/>
                </a:solidFill>
                <a:latin typeface="Arial Black" pitchFamily="34" charset="0"/>
              </a:rPr>
              <a:t> par </a:t>
            </a:r>
            <a:r>
              <a:rPr lang="en-GB" sz="2800" dirty="0" smtClean="0">
                <a:solidFill>
                  <a:srgbClr val="FFFF00"/>
                </a:solidFill>
                <a:latin typeface="Arial Black" pitchFamily="34" charset="0"/>
              </a:rPr>
              <a:t>Allah </a:t>
            </a:r>
            <a:r>
              <a:rPr lang="en-GB" sz="2800" dirty="0" err="1" smtClean="0">
                <a:solidFill>
                  <a:srgbClr val="FFFF00"/>
                </a:solidFill>
                <a:latin typeface="Arial Black" pitchFamily="34" charset="0"/>
              </a:rPr>
              <a:t>swt</a:t>
            </a:r>
            <a:r>
              <a:rPr lang="en-GB" sz="2800" dirty="0" smtClean="0">
                <a:solidFill>
                  <a:srgbClr val="FFFF00"/>
                </a:solidFill>
                <a:latin typeface="Arial Black" pitchFamily="34" charset="0"/>
              </a:rPr>
              <a:t>, </a:t>
            </a:r>
            <a:r>
              <a:rPr lang="en-GB" sz="2800" dirty="0" smtClean="0">
                <a:solidFill>
                  <a:srgbClr val="FFFF00"/>
                </a:solidFill>
                <a:latin typeface="Arial Black" pitchFamily="34" charset="0"/>
              </a:rPr>
              <a:t>pour </a:t>
            </a:r>
            <a:r>
              <a:rPr lang="en-GB" sz="2800" dirty="0" err="1" smtClean="0">
                <a:solidFill>
                  <a:srgbClr val="FFFF00"/>
                </a:solidFill>
                <a:latin typeface="Arial Black" pitchFamily="34" charset="0"/>
              </a:rPr>
              <a:t>que</a:t>
            </a:r>
            <a:r>
              <a:rPr lang="en-GB" sz="2800" dirty="0" smtClean="0">
                <a:solidFill>
                  <a:srgbClr val="FFFF00"/>
                </a:solidFill>
                <a:latin typeface="Arial Black" pitchFamily="34" charset="0"/>
              </a:rPr>
              <a:t> nous en </a:t>
            </a:r>
            <a:r>
              <a:rPr lang="en-GB" sz="2800" dirty="0" err="1" smtClean="0">
                <a:solidFill>
                  <a:srgbClr val="FFFF00"/>
                </a:solidFill>
                <a:latin typeface="Arial Black" pitchFamily="34" charset="0"/>
              </a:rPr>
              <a:t>prenions</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soin</a:t>
            </a:r>
            <a:r>
              <a:rPr lang="en-GB" sz="2800" dirty="0" smtClean="0">
                <a:solidFill>
                  <a:srgbClr val="FFFF00"/>
                </a:solidFill>
                <a:latin typeface="Arial Black" pitchFamily="34" charset="0"/>
              </a:rPr>
              <a:t>. Nous ne </a:t>
            </a:r>
            <a:r>
              <a:rPr lang="en-GB" sz="2800" dirty="0" err="1" smtClean="0">
                <a:solidFill>
                  <a:srgbClr val="FFFF00"/>
                </a:solidFill>
                <a:latin typeface="Arial Black" pitchFamily="34" charset="0"/>
              </a:rPr>
              <a:t>devons</a:t>
            </a:r>
            <a:r>
              <a:rPr lang="en-GB" sz="2800" dirty="0" smtClean="0">
                <a:solidFill>
                  <a:srgbClr val="FFFF00"/>
                </a:solidFill>
                <a:latin typeface="Arial Black" pitchFamily="34" charset="0"/>
              </a:rPr>
              <a:t> pas en abuser, et nous ne </a:t>
            </a:r>
            <a:r>
              <a:rPr lang="en-GB" sz="2800" dirty="0" err="1" smtClean="0">
                <a:solidFill>
                  <a:srgbClr val="FFFF00"/>
                </a:solidFill>
                <a:latin typeface="Arial Black" pitchFamily="34" charset="0"/>
              </a:rPr>
              <a:t>devons</a:t>
            </a:r>
            <a:r>
              <a:rPr lang="en-GB" sz="2800" dirty="0" smtClean="0">
                <a:solidFill>
                  <a:srgbClr val="FFFF00"/>
                </a:solidFill>
                <a:latin typeface="Arial Black" pitchFamily="34" charset="0"/>
              </a:rPr>
              <a:t> pas </a:t>
            </a:r>
            <a:r>
              <a:rPr lang="en-GB" sz="2800" dirty="0" err="1" smtClean="0">
                <a:solidFill>
                  <a:srgbClr val="FFFF00"/>
                </a:solidFill>
                <a:latin typeface="Arial Black" pitchFamily="34" charset="0"/>
              </a:rPr>
              <a:t>l’utiliser</a:t>
            </a:r>
            <a:r>
              <a:rPr lang="en-GB" sz="2800" dirty="0" smtClean="0">
                <a:solidFill>
                  <a:srgbClr val="FFFF00"/>
                </a:solidFill>
                <a:latin typeface="Arial Black" pitchFamily="34" charset="0"/>
              </a:rPr>
              <a:t> pour le </a:t>
            </a:r>
            <a:r>
              <a:rPr lang="en-GB" sz="2800" dirty="0" err="1" smtClean="0">
                <a:solidFill>
                  <a:srgbClr val="FFFF00"/>
                </a:solidFill>
                <a:latin typeface="Arial Black" pitchFamily="34" charset="0"/>
              </a:rPr>
              <a:t>montrer</a:t>
            </a:r>
            <a:r>
              <a:rPr lang="en-GB" sz="2800" dirty="0" smtClean="0">
                <a:solidFill>
                  <a:srgbClr val="FFFF00"/>
                </a:solidFill>
                <a:latin typeface="Arial Black" pitchFamily="34" charset="0"/>
              </a:rPr>
              <a:t> aux </a:t>
            </a:r>
            <a:r>
              <a:rPr lang="en-GB" sz="2800" dirty="0" err="1" smtClean="0">
                <a:solidFill>
                  <a:srgbClr val="FFFF00"/>
                </a:solidFill>
                <a:latin typeface="Arial Black" pitchFamily="34" charset="0"/>
              </a:rPr>
              <a:t>autres</a:t>
            </a:r>
            <a:r>
              <a:rPr lang="en-GB" sz="2800" dirty="0" smtClean="0">
                <a:solidFill>
                  <a:srgbClr val="FFFF00"/>
                </a:solidFill>
                <a:latin typeface="Arial Black" pitchFamily="34" charset="0"/>
              </a:rPr>
              <a:t>.</a:t>
            </a: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beachbaby.jpg"/>
          <p:cNvPicPr>
            <a:picLocks noChangeAspect="1"/>
          </p:cNvPicPr>
          <p:nvPr/>
        </p:nvPicPr>
        <p:blipFill>
          <a:blip r:embed="rId3" cstate="print"/>
          <a:stretch>
            <a:fillRect/>
          </a:stretch>
        </p:blipFill>
        <p:spPr>
          <a:xfrm>
            <a:off x="1979712" y="2996952"/>
            <a:ext cx="5472608" cy="36484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924944"/>
            <a:ext cx="4680520" cy="1470025"/>
          </a:xfrm>
        </p:spPr>
        <p:txBody>
          <a:bodyPr>
            <a:noAutofit/>
          </a:bodyPr>
          <a:lstStyle/>
          <a:p>
            <a:r>
              <a:rPr lang="en-GB" sz="2800" dirty="0" smtClean="0">
                <a:solidFill>
                  <a:srgbClr val="FFFF00"/>
                </a:solidFill>
                <a:latin typeface="Arial Black" pitchFamily="34" charset="0"/>
              </a:rPr>
              <a:t>En </a:t>
            </a:r>
            <a:r>
              <a:rPr lang="en-GB" sz="2800" dirty="0" err="1" smtClean="0">
                <a:solidFill>
                  <a:srgbClr val="FFFF00"/>
                </a:solidFill>
                <a:latin typeface="Arial Black" pitchFamily="34" charset="0"/>
              </a:rPr>
              <a:t>effet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lorsqu’une</a:t>
            </a:r>
            <a:r>
              <a:rPr lang="en-GB" sz="2800" dirty="0" smtClean="0">
                <a:solidFill>
                  <a:srgbClr val="FFFF00"/>
                </a:solidFill>
                <a:latin typeface="Arial Black" pitchFamily="34" charset="0"/>
              </a:rPr>
              <a:t> </a:t>
            </a:r>
            <a:r>
              <a:rPr lang="en-GB" sz="2800" dirty="0" smtClean="0">
                <a:solidFill>
                  <a:srgbClr val="FFFF00"/>
                </a:solidFill>
                <a:latin typeface="Arial Black" pitchFamily="34" charset="0"/>
              </a:rPr>
              <a:t>chose </a:t>
            </a:r>
            <a:r>
              <a:rPr lang="en-GB" sz="2800" dirty="0" err="1" smtClean="0">
                <a:solidFill>
                  <a:srgbClr val="FFFF00"/>
                </a:solidFill>
                <a:latin typeface="Arial Black" pitchFamily="34" charset="0"/>
              </a:rPr>
              <a:t>est</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précieuse</a:t>
            </a:r>
            <a:r>
              <a:rPr lang="en-GB" sz="2800" dirty="0" smtClean="0">
                <a:solidFill>
                  <a:srgbClr val="FFFF00"/>
                </a:solidFill>
                <a:latin typeface="Arial Black" pitchFamily="34" charset="0"/>
              </a:rPr>
              <a:t> et </a:t>
            </a:r>
            <a:r>
              <a:rPr lang="en-GB" sz="2800" dirty="0" err="1" smtClean="0">
                <a:solidFill>
                  <a:srgbClr val="FFFF00"/>
                </a:solidFill>
                <a:latin typeface="Arial Black" pitchFamily="34" charset="0"/>
              </a:rPr>
              <a:t>valeureuse</a:t>
            </a:r>
            <a:r>
              <a:rPr lang="en-GB" sz="2800" dirty="0" smtClean="0">
                <a:solidFill>
                  <a:srgbClr val="FFFF00"/>
                </a:solidFill>
                <a:latin typeface="Arial Black" pitchFamily="34" charset="0"/>
              </a:rPr>
              <a:t>, nous </a:t>
            </a:r>
            <a:r>
              <a:rPr lang="en-GB" sz="2800" dirty="0" err="1" smtClean="0">
                <a:solidFill>
                  <a:srgbClr val="FFFF00"/>
                </a:solidFill>
                <a:latin typeface="Arial Black" pitchFamily="34" charset="0"/>
              </a:rPr>
              <a:t>devrions</a:t>
            </a:r>
            <a:r>
              <a:rPr lang="en-GB" sz="2800" dirty="0" smtClean="0">
                <a:solidFill>
                  <a:srgbClr val="FFFF00"/>
                </a:solidFill>
                <a:latin typeface="Arial Black" pitchFamily="34" charset="0"/>
              </a:rPr>
              <a:t> la </a:t>
            </a:r>
            <a:r>
              <a:rPr lang="en-GB" sz="2800" dirty="0" err="1" smtClean="0">
                <a:solidFill>
                  <a:srgbClr val="FFFF00"/>
                </a:solidFill>
                <a:latin typeface="Arial Black" pitchFamily="34" charset="0"/>
              </a:rPr>
              <a:t>garder</a:t>
            </a:r>
            <a:r>
              <a:rPr lang="en-GB" sz="2800" dirty="0" smtClean="0">
                <a:solidFill>
                  <a:srgbClr val="FFFF00"/>
                </a:solidFill>
                <a:latin typeface="Arial Black" pitchFamily="34" charset="0"/>
              </a:rPr>
              <a:t> à </a:t>
            </a:r>
            <a:r>
              <a:rPr lang="en-GB" sz="2800" dirty="0" err="1" smtClean="0">
                <a:solidFill>
                  <a:srgbClr val="FFFF00"/>
                </a:solidFill>
                <a:latin typeface="Arial Black" pitchFamily="34" charset="0"/>
              </a:rPr>
              <a:t>l’abri</a:t>
            </a:r>
            <a:r>
              <a:rPr lang="en-GB" sz="2800" dirty="0" smtClean="0">
                <a:solidFill>
                  <a:srgbClr val="FFFF00"/>
                </a:solidFill>
                <a:latin typeface="Arial Black" pitchFamily="34" charset="0"/>
              </a:rPr>
              <a:t> du regard des </a:t>
            </a:r>
            <a:r>
              <a:rPr lang="en-GB" sz="2800" dirty="0" err="1" smtClean="0">
                <a:solidFill>
                  <a:srgbClr val="FFFF00"/>
                </a:solidFill>
                <a:latin typeface="Arial Black" pitchFamily="34" charset="0"/>
              </a:rPr>
              <a:t>autres</a:t>
            </a:r>
            <a:r>
              <a:rPr lang="en-GB" sz="2800" dirty="0" smtClean="0">
                <a:solidFill>
                  <a:srgbClr val="FFFF00"/>
                </a:solidFill>
                <a:latin typeface="Arial Black" pitchFamily="34" charset="0"/>
              </a:rPr>
              <a:t>, pour </a:t>
            </a:r>
            <a:r>
              <a:rPr lang="en-GB" sz="2800" dirty="0" err="1" smtClean="0">
                <a:solidFill>
                  <a:srgbClr val="FFFF00"/>
                </a:solidFill>
                <a:latin typeface="Arial Black" pitchFamily="34" charset="0"/>
              </a:rPr>
              <a:t>qu’ils</a:t>
            </a:r>
            <a:r>
              <a:rPr lang="en-GB" sz="2800" dirty="0" smtClean="0">
                <a:solidFill>
                  <a:srgbClr val="FFFF00"/>
                </a:solidFill>
                <a:latin typeface="Arial Black" pitchFamily="34" charset="0"/>
              </a:rPr>
              <a:t> ne </a:t>
            </a:r>
            <a:r>
              <a:rPr lang="en-GB" sz="2800" dirty="0" err="1" smtClean="0">
                <a:solidFill>
                  <a:srgbClr val="FFFF00"/>
                </a:solidFill>
                <a:latin typeface="Arial Black" pitchFamily="34" charset="0"/>
              </a:rPr>
              <a:t>puissent</a:t>
            </a:r>
            <a:r>
              <a:rPr lang="en-GB" sz="2800" dirty="0" smtClean="0">
                <a:solidFill>
                  <a:srgbClr val="FFFF00"/>
                </a:solidFill>
                <a:latin typeface="Arial Black" pitchFamily="34" charset="0"/>
              </a:rPr>
              <a:t> </a:t>
            </a:r>
            <a:r>
              <a:rPr lang="en-GB" sz="2800" dirty="0" smtClean="0">
                <a:solidFill>
                  <a:srgbClr val="FFFF00"/>
                </a:solidFill>
                <a:latin typeface="Arial Black" pitchFamily="34" charset="0"/>
              </a:rPr>
              <a:t>pas </a:t>
            </a:r>
            <a:r>
              <a:rPr lang="en-GB" sz="2800" dirty="0" err="1" smtClean="0">
                <a:solidFill>
                  <a:srgbClr val="FFFF00"/>
                </a:solidFill>
                <a:latin typeface="Arial Black" pitchFamily="34" charset="0"/>
              </a:rPr>
              <a:t>s’en</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servir</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ou</a:t>
            </a:r>
            <a:r>
              <a:rPr lang="en-GB" sz="2800" dirty="0" smtClean="0">
                <a:solidFill>
                  <a:srgbClr val="FFFF00"/>
                </a:solidFill>
                <a:latin typeface="Arial Black" pitchFamily="34" charset="0"/>
              </a:rPr>
              <a:t> </a:t>
            </a:r>
            <a:r>
              <a:rPr lang="en-GB" sz="2800" dirty="0" err="1" smtClean="0">
                <a:solidFill>
                  <a:srgbClr val="FFFF00"/>
                </a:solidFill>
                <a:latin typeface="Arial Black" pitchFamily="34" charset="0"/>
              </a:rPr>
              <a:t>l’abîmer</a:t>
            </a:r>
            <a:r>
              <a:rPr lang="en-GB" sz="2800" dirty="0" smtClean="0">
                <a:solidFill>
                  <a:srgbClr val="FFFF00"/>
                </a:solidFill>
                <a:latin typeface="Arial Black" pitchFamily="34" charset="0"/>
              </a:rPr>
              <a:t>.</a:t>
            </a:r>
            <a:endParaRPr lang="fr-FR" sz="2800" dirty="0">
              <a:solidFill>
                <a:srgbClr val="FFFF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diamant.gif"/>
          <p:cNvPicPr>
            <a:picLocks noChangeAspect="1"/>
          </p:cNvPicPr>
          <p:nvPr/>
        </p:nvPicPr>
        <p:blipFill>
          <a:blip r:embed="rId3" cstate="print"/>
          <a:stretch>
            <a:fillRect/>
          </a:stretch>
        </p:blipFill>
        <p:spPr>
          <a:xfrm>
            <a:off x="4860032" y="3933056"/>
            <a:ext cx="3216993" cy="2734444"/>
          </a:xfrm>
          <a:prstGeom prst="rect">
            <a:avLst/>
          </a:prstGeom>
        </p:spPr>
      </p:pic>
      <p:pic>
        <p:nvPicPr>
          <p:cNvPr id="6148" name="Picture 4"/>
          <p:cNvPicPr>
            <a:picLocks noChangeAspect="1" noChangeArrowheads="1"/>
          </p:cNvPicPr>
          <p:nvPr/>
        </p:nvPicPr>
        <p:blipFill>
          <a:blip r:embed="rId4" cstate="print"/>
          <a:srcRect/>
          <a:stretch>
            <a:fillRect/>
          </a:stretch>
        </p:blipFill>
        <p:spPr bwMode="auto">
          <a:xfrm>
            <a:off x="5364088" y="404664"/>
            <a:ext cx="3532961" cy="2566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507</Words>
  <Application>Microsoft Office PowerPoint</Application>
  <PresentationFormat>Affichage à l'écran (4:3)</PresentationFormat>
  <Paragraphs>26</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Les gens s’habillent pour un certain nombre de raisons : </vt:lpstr>
      <vt:lpstr>2. pour se mettre au chaud </vt:lpstr>
      <vt:lpstr>3. pour être beau et élégant </vt:lpstr>
      <vt:lpstr>Toutes ces raisons  sont bonnes, mais certaines personnes s’habillent pour attirer le regard des autres, afin qu’ils les admirent. Ceci n’est pas bien, car dans ce cas nous utilisons les vêtements pour que les gens regardent notre corps.</vt:lpstr>
      <vt:lpstr>« Si une personne s’habille bien et se vante pour montrer aux autres, une flamme de l’enfer prend possession d’elle, et elle oscillera sur cette flamme jusqu’au jour du Jugement Dernier. » </vt:lpstr>
      <vt:lpstr>Cela signifie qu’elle sera partiellement punie dans cette vie (c-à-d la part de l’enfer dans cette vie). La punition peut consister en une vie sans amis, sans bonheur, ou sans satisfaction. </vt:lpstr>
      <vt:lpstr>Notre corps est précieux et privé. Il nous a été confié par Allah swt, pour que nous en prenions soin. Nous ne devons pas en abuser, et nous ne devons pas l’utiliser pour le montrer aux autres.</vt:lpstr>
      <vt:lpstr>En effet, lorsqu’une chose est précieuse et valeureuse, nous devrions la garder à l’abri du regard des autres, pour qu’ils ne puissent pas s’en servir ou l’abîmer.</vt:lpstr>
      <vt:lpstr>Mais lorsqu’il s’agit d’une chose inutile et sans valeur, personne ne s’en soucie.</vt:lpstr>
      <vt:lpstr>Qu’est-ce qui est donc aussi précieux que notre corps ? Pour s’assurer le respect de notre corps, nous devons nous habiller de façon à ne pas exposer notre corps plus que nécessaire.</vt:lpstr>
      <vt:lpstr>Lorsque nous nous habillons, nous devons faire en sorte de ne pas porter des vêtements serrés, pour ne pas que l’on voie la forme de notre corps.</vt:lpstr>
      <vt:lpstr>De plus, nous devons faire attention à ne pas porter certains types de vêtements dans certains endroits.</vt:lpstr>
      <vt:lpstr>En effet, nous ne porterions pas de jeans si nous étions invités à aller voir la Reine ou le Président de la République, alors pourquoi porter des jeans à la mosquée, l’endroit ou nous devons nous rapprocher d’Allah (swt) ? </vt:lpstr>
      <vt:lpstr>Nous pouvons porter des jeans à la maison ou lorsque nous allons dehors, nous devons éviter d’en porter lorsque nous allons dans les endroits sacrés comme la Mosquée. Tout simplement parce qu’il y a un certain respect rattaché à certains types de vêtements. </vt:lpstr>
      <vt:lpstr>Même à la maison, nous devons faire en sorte de nous habiller correctement.</vt:lpstr>
      <vt:lpstr>C’est faire preuve de mauvaises manières et d’un mauvais akhlaq que de flâner dans la maison sans même un tee-shirt, ou encore en sous vêtements ou shorts. Ceci pourrait paraître amusant, mais beaucoup de personnes se comportent ainsi.</vt:lpstr>
      <vt:lpstr>Si vous commencez à considérer votre corps comme étant un objet sans valeur, dans ce cas ne vous plaignez pas si les autres vous traitent également comme un moins que rien.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48</cp:revision>
  <dcterms:created xsi:type="dcterms:W3CDTF">2010-08-23T14:49:22Z</dcterms:created>
  <dcterms:modified xsi:type="dcterms:W3CDTF">2010-08-23T22:42:13Z</dcterms:modified>
</cp:coreProperties>
</file>