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29000">
              <a:srgbClr val="CCCCFF"/>
            </a:gs>
            <a:gs pos="59000">
              <a:srgbClr val="CCCCFF"/>
            </a:gs>
            <a:gs pos="87000">
              <a:srgbClr val="CCCCFF"/>
            </a:gs>
            <a:gs pos="8700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771800"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AKHLAQ  </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p>
          <a:p>
            <a:pPr algn="ctr">
              <a:spcBef>
                <a:spcPct val="50000"/>
              </a:spcBef>
            </a:pP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ÇON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18B</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3851920" y="2564904"/>
            <a:ext cx="5292080" cy="1938992"/>
          </a:xfrm>
          <a:prstGeom prst="rect">
            <a:avLst/>
          </a:prstGeom>
          <a:noFill/>
          <a:ln w="38100">
            <a:noFill/>
          </a:ln>
        </p:spPr>
        <p:txBody>
          <a:bodyPr wrap="square" rtlCol="0">
            <a:spAutoFit/>
          </a:bodyPr>
          <a:lstStyle/>
          <a:p>
            <a:pPr algn="ctr"/>
            <a:r>
              <a:rPr lang="fr-F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L’USURE (INTERÊT MONETAIRE)</a:t>
            </a:r>
            <a:endParaRPr lang="fr-F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323528" y="1484784"/>
            <a:ext cx="3384376" cy="5189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24744"/>
            <a:ext cx="4139952" cy="5184575"/>
          </a:xfrm>
        </p:spPr>
        <p:txBody>
          <a:bodyPr>
            <a:normAutofit/>
          </a:bodyPr>
          <a:lstStyle/>
          <a:p>
            <a:r>
              <a:rPr lang="fr-FR" sz="2800" dirty="0" smtClean="0">
                <a:latin typeface="Arial Black" pitchFamily="34" charset="0"/>
              </a:rPr>
              <a:t>L’usure veut dire imposer de forts intérêts.</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	Nous savons tous que toucher les intérêts est </a:t>
            </a:r>
            <a:r>
              <a:rPr lang="fr-FR" sz="2800" dirty="0" err="1" smtClean="0">
                <a:latin typeface="Arial Black" pitchFamily="34" charset="0"/>
              </a:rPr>
              <a:t>Haràm</a:t>
            </a:r>
            <a:r>
              <a:rPr lang="fr-FR" sz="2800" dirty="0" smtClean="0">
                <a:latin typeface="Arial Black" pitchFamily="34" charset="0"/>
              </a:rPr>
              <a:t> dans tous les cas.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4139952" y="1736812"/>
            <a:ext cx="4818112" cy="3613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148064" y="1484784"/>
            <a:ext cx="2880320" cy="1531785"/>
          </a:xfrm>
          <a:prstGeom prst="rect">
            <a:avLst/>
          </a:prstGeom>
          <a:noFill/>
          <a:ln w="9525">
            <a:noFill/>
            <a:miter lim="800000"/>
            <a:headEnd/>
            <a:tailEnd/>
          </a:ln>
        </p:spPr>
      </p:pic>
      <p:sp>
        <p:nvSpPr>
          <p:cNvPr id="2" name="Titre 1"/>
          <p:cNvSpPr>
            <a:spLocks noGrp="1"/>
          </p:cNvSpPr>
          <p:nvPr>
            <p:ph type="ctrTitle"/>
          </p:nvPr>
        </p:nvSpPr>
        <p:spPr>
          <a:xfrm>
            <a:off x="0" y="3429000"/>
            <a:ext cx="9144000" cy="3602831"/>
          </a:xfrm>
        </p:spPr>
        <p:txBody>
          <a:bodyPr>
            <a:noAutofit/>
          </a:bodyPr>
          <a:lstStyle/>
          <a:p>
            <a:r>
              <a:rPr lang="fr-FR" sz="2800" dirty="0" smtClean="0">
                <a:latin typeface="Arial Black" pitchFamily="34" charset="0"/>
              </a:rPr>
              <a:t>L’intérêt veut dire que quand vous prêtez l’argent à quelqu’un, vous lui </a:t>
            </a:r>
            <a:r>
              <a:rPr lang="fr-FR" sz="2800" dirty="0" smtClean="0">
                <a:latin typeface="Arial Black" pitchFamily="34" charset="0"/>
              </a:rPr>
              <a:t>imposez </a:t>
            </a:r>
            <a:r>
              <a:rPr lang="fr-FR" sz="2800" dirty="0" smtClean="0">
                <a:latin typeface="Arial Black" pitchFamily="34" charset="0"/>
              </a:rPr>
              <a:t>un surplus quand il viendra vous le rendre.</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Par exemple : vous me </a:t>
            </a:r>
            <a:r>
              <a:rPr lang="fr-FR" sz="2800" dirty="0" smtClean="0">
                <a:latin typeface="Arial Black" pitchFamily="34" charset="0"/>
              </a:rPr>
              <a:t>prêtez 10euros </a:t>
            </a:r>
            <a:r>
              <a:rPr lang="fr-FR" sz="2800" dirty="0" smtClean="0">
                <a:latin typeface="Arial Black" pitchFamily="34" charset="0"/>
              </a:rPr>
              <a:t>et quand je viens vous les rendre, vous m’en demandez 11, ce qui correspond à 10%. Ceci est </a:t>
            </a:r>
            <a:r>
              <a:rPr lang="fr-FR" sz="2800" dirty="0" err="1" smtClean="0">
                <a:latin typeface="Arial Black" pitchFamily="34" charset="0"/>
              </a:rPr>
              <a:t>Haràm</a:t>
            </a:r>
            <a:r>
              <a:rPr lang="fr-FR" sz="2800" dirty="0" smtClean="0">
                <a:latin typeface="Arial Black" pitchFamily="34" charset="0"/>
              </a:rPr>
              <a:t>.</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2" cstate="print"/>
          <a:srcRect/>
          <a:stretch>
            <a:fillRect/>
          </a:stretch>
        </p:blipFill>
        <p:spPr bwMode="auto">
          <a:xfrm>
            <a:off x="179512" y="1484784"/>
            <a:ext cx="2880320" cy="153178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8100392" y="1844824"/>
            <a:ext cx="864096" cy="872513"/>
          </a:xfrm>
          <a:prstGeom prst="rect">
            <a:avLst/>
          </a:prstGeom>
          <a:noFill/>
          <a:ln w="9525">
            <a:noFill/>
            <a:miter lim="800000"/>
            <a:headEnd/>
            <a:tailEnd/>
          </a:ln>
        </p:spPr>
      </p:pic>
      <p:sp>
        <p:nvSpPr>
          <p:cNvPr id="6" name="Flèche droite rayée 5"/>
          <p:cNvSpPr/>
          <p:nvPr/>
        </p:nvSpPr>
        <p:spPr>
          <a:xfrm>
            <a:off x="3275856" y="1916832"/>
            <a:ext cx="1728192" cy="936104"/>
          </a:xfrm>
          <a:prstGeom prst="stripedRightArrow">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645024"/>
            <a:ext cx="9144000" cy="4176464"/>
          </a:xfrm>
        </p:spPr>
        <p:txBody>
          <a:bodyPr>
            <a:normAutofit/>
          </a:bodyPr>
          <a:lstStyle/>
          <a:p>
            <a:r>
              <a:rPr lang="fr-FR" sz="2800" dirty="0" smtClean="0">
                <a:latin typeface="Arial Black" pitchFamily="34" charset="0"/>
              </a:rPr>
              <a:t>L’usure est l’application de très forts taux d’intérêts</a:t>
            </a:r>
            <a:r>
              <a:rPr lang="fr-FR" sz="2800" dirty="0" smtClean="0">
                <a:latin typeface="Arial Black" pitchFamily="34" charset="0"/>
              </a:rPr>
              <a:t>.</a:t>
            </a: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Par exemple : Vous me prêtez </a:t>
            </a:r>
            <a:r>
              <a:rPr lang="fr-FR" sz="2800" dirty="0" smtClean="0">
                <a:latin typeface="Arial Black" pitchFamily="34" charset="0"/>
              </a:rPr>
              <a:t>10 euros, </a:t>
            </a:r>
            <a:r>
              <a:rPr lang="fr-FR" sz="2800" dirty="0" smtClean="0">
                <a:latin typeface="Arial Black" pitchFamily="34" charset="0"/>
              </a:rPr>
              <a:t>et quand je viens </a:t>
            </a:r>
            <a:r>
              <a:rPr lang="fr-FR" sz="2800" dirty="0" smtClean="0">
                <a:latin typeface="Arial Black" pitchFamily="34" charset="0"/>
              </a:rPr>
              <a:t>vous les </a:t>
            </a:r>
            <a:r>
              <a:rPr lang="fr-FR" sz="2800" dirty="0" smtClean="0">
                <a:latin typeface="Arial Black" pitchFamily="34" charset="0"/>
              </a:rPr>
              <a:t>rendre, vous m’en demandez 16. Cela s’appelle de l’usure, car le taux d’intérêt est maintenant exorbitant 60%.</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1484784"/>
            <a:ext cx="3267745" cy="1737822"/>
          </a:xfrm>
          <a:prstGeom prst="rect">
            <a:avLst/>
          </a:prstGeom>
          <a:noFill/>
          <a:ln w="9525">
            <a:noFill/>
            <a:miter lim="800000"/>
            <a:headEnd/>
            <a:tailEnd/>
          </a:ln>
        </p:spPr>
      </p:pic>
      <p:sp>
        <p:nvSpPr>
          <p:cNvPr id="7" name="Flèche droite rayée 6"/>
          <p:cNvSpPr/>
          <p:nvPr/>
        </p:nvSpPr>
        <p:spPr>
          <a:xfrm>
            <a:off x="3635896" y="1916832"/>
            <a:ext cx="1728192" cy="936104"/>
          </a:xfrm>
          <a:prstGeom prst="stripedRightArrow">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p:cNvPicPr>
            <a:picLocks noChangeAspect="1" noChangeArrowheads="1"/>
          </p:cNvPicPr>
          <p:nvPr/>
        </p:nvPicPr>
        <p:blipFill>
          <a:blip r:embed="rId3" cstate="print"/>
          <a:srcRect/>
          <a:stretch>
            <a:fillRect/>
          </a:stretch>
        </p:blipFill>
        <p:spPr bwMode="auto">
          <a:xfrm>
            <a:off x="5652120" y="1484784"/>
            <a:ext cx="3267745" cy="173782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91672" y="2204864"/>
            <a:ext cx="2952328" cy="1493648"/>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7092280" y="3212976"/>
            <a:ext cx="1034802" cy="1044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y_Book_of_Deeds.jpg"/>
          <p:cNvPicPr>
            <a:picLocks noChangeAspect="1"/>
          </p:cNvPicPr>
          <p:nvPr/>
        </p:nvPicPr>
        <p:blipFill>
          <a:blip r:embed="rId2" cstate="print"/>
          <a:stretch>
            <a:fillRect/>
          </a:stretch>
        </p:blipFill>
        <p:spPr>
          <a:xfrm>
            <a:off x="0" y="0"/>
            <a:ext cx="9144000" cy="7046641"/>
          </a:xfrm>
          <a:prstGeom prst="rect">
            <a:avLst/>
          </a:prstGeom>
          <a:noFill/>
          <a:ln>
            <a:noFill/>
          </a:ln>
        </p:spPr>
      </p:pic>
      <p:sp>
        <p:nvSpPr>
          <p:cNvPr id="2" name="Titre 1"/>
          <p:cNvSpPr>
            <a:spLocks noGrp="1"/>
          </p:cNvSpPr>
          <p:nvPr>
            <p:ph type="ctrTitle"/>
          </p:nvPr>
        </p:nvSpPr>
        <p:spPr>
          <a:xfrm>
            <a:off x="0" y="548681"/>
            <a:ext cx="9144000" cy="6309320"/>
          </a:xfrm>
        </p:spPr>
        <p:txBody>
          <a:bodyPr>
            <a:normAutofit fontScale="90000"/>
          </a:bodyPr>
          <a:lstStyle/>
          <a:p>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Allah </a:t>
            </a:r>
            <a:r>
              <a:rPr lang="fr-FR" sz="2800" dirty="0" err="1" smtClean="0">
                <a:latin typeface="Arial Black" pitchFamily="34" charset="0"/>
              </a:rPr>
              <a:t>swt</a:t>
            </a:r>
            <a:r>
              <a:rPr lang="fr-FR" sz="2800" dirty="0" smtClean="0">
                <a:latin typeface="Arial Black" pitchFamily="34" charset="0"/>
              </a:rPr>
              <a:t> dit </a:t>
            </a:r>
            <a:r>
              <a:rPr lang="fr-FR" sz="2800" dirty="0" smtClean="0">
                <a:latin typeface="Arial Black" pitchFamily="34" charset="0"/>
              </a:rPr>
              <a:t>dans le Saint-Coran </a:t>
            </a:r>
            <a:r>
              <a:rPr lang="fr-FR" sz="2800" dirty="0" smtClean="0">
                <a:latin typeface="Arial Black" pitchFamily="34" charset="0"/>
              </a:rPr>
              <a:t>2 </a:t>
            </a:r>
            <a:r>
              <a:rPr lang="fr-FR" sz="2800" dirty="0" smtClean="0">
                <a:latin typeface="Arial Black" pitchFamily="34" charset="0"/>
              </a:rPr>
              <a:t>: 275</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ar-SA" sz="2800" dirty="0" smtClean="0">
                <a:latin typeface="Arial Black" pitchFamily="34" charset="0"/>
              </a:rPr>
              <a:t>الَّذِينَ يَأْكُلُونَ الرِّبَا لاَ يَقُومُونَ إِلاَّ كَمَا يَقُومُ الَّذِي يَتَخَبَّطُهُ الشَّيْطَانُ مِنَ الْمَسِّ ذَلِكَ بِأَنَّهُمْ قَالُواْ إِنَّمَا الْبَيْعُ مِثْلُ الرِّبَا وَأَحَلَّ اللّهُ الْبَيْعَ وَحَرَّمَ الرِّبَا</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i="1" dirty="0" smtClean="0">
                <a:latin typeface="Arial Black" pitchFamily="34" charset="0"/>
              </a:rPr>
              <a:t>	« Ceux qui mangent [pratiquent] de l'intérêt usuraire ne se tiennent (au jour du Jugement </a:t>
            </a:r>
            <a:r>
              <a:rPr lang="fr-FR" sz="2800" i="1" dirty="0" smtClean="0">
                <a:latin typeface="Arial Black" pitchFamily="34" charset="0"/>
              </a:rPr>
              <a:t>Dernier</a:t>
            </a:r>
            <a:r>
              <a:rPr lang="fr-FR" sz="2800" i="1" dirty="0" smtClean="0">
                <a:latin typeface="Arial Black" pitchFamily="34" charset="0"/>
              </a:rPr>
              <a:t>) que comme se tient celui que le toucher de Satan a bouleversé. Cela, parce qu'ils disent : “Le commerce est tout à fait comme l'intérêt” Alors qu'Allah a rendu licite le commerce, et illicite l'intérêt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908720"/>
            <a:ext cx="9144000" cy="5373216"/>
          </a:xfrm>
        </p:spPr>
        <p:txBody>
          <a:bodyPr>
            <a:noAutofit/>
          </a:bodyPr>
          <a:lstStyle/>
          <a:p>
            <a:r>
              <a:rPr lang="en-GB" sz="2600" dirty="0" err="1" smtClean="0">
                <a:latin typeface="Arial Black" pitchFamily="34" charset="0"/>
              </a:rPr>
              <a:t>Coran</a:t>
            </a:r>
            <a:r>
              <a:rPr lang="en-GB" sz="2600" dirty="0" smtClean="0">
                <a:latin typeface="Arial Black" pitchFamily="34" charset="0"/>
              </a:rPr>
              <a:t> </a:t>
            </a:r>
            <a:r>
              <a:rPr lang="en-GB" sz="2600" dirty="0" err="1" smtClean="0">
                <a:latin typeface="Arial Black" pitchFamily="34" charset="0"/>
              </a:rPr>
              <a:t>Sourate</a:t>
            </a:r>
            <a:r>
              <a:rPr lang="en-GB" sz="2600" dirty="0" smtClean="0">
                <a:latin typeface="Arial Black" pitchFamily="34" charset="0"/>
              </a:rPr>
              <a:t> 2, </a:t>
            </a:r>
            <a:r>
              <a:rPr lang="en-GB" sz="2600" dirty="0" err="1" smtClean="0">
                <a:latin typeface="Arial Black" pitchFamily="34" charset="0"/>
              </a:rPr>
              <a:t>versets</a:t>
            </a:r>
            <a:r>
              <a:rPr lang="en-GB" sz="2600" dirty="0" smtClean="0">
                <a:latin typeface="Arial Black" pitchFamily="34" charset="0"/>
              </a:rPr>
              <a:t> 278-279</a:t>
            </a:r>
            <a:r>
              <a:rPr lang="fr-FR" sz="2600" dirty="0" smtClean="0">
                <a:latin typeface="Arial Black" pitchFamily="34" charset="0"/>
              </a:rPr>
              <a:t/>
            </a:r>
            <a:br>
              <a:rPr lang="fr-FR" sz="2600" dirty="0" smtClean="0">
                <a:latin typeface="Arial Black" pitchFamily="34" charset="0"/>
              </a:rPr>
            </a:br>
            <a:r>
              <a:rPr lang="en-GB" sz="2600" dirty="0" smtClean="0">
                <a:latin typeface="Arial Black" pitchFamily="34" charset="0"/>
              </a:rPr>
              <a:t> </a:t>
            </a:r>
            <a:r>
              <a:rPr lang="fr-FR" sz="2600" dirty="0" smtClean="0">
                <a:latin typeface="Arial Black" pitchFamily="34" charset="0"/>
              </a:rPr>
              <a:t/>
            </a:r>
            <a:br>
              <a:rPr lang="fr-FR" sz="2600" dirty="0" smtClean="0">
                <a:latin typeface="Arial Black" pitchFamily="34" charset="0"/>
              </a:rPr>
            </a:br>
            <a:r>
              <a:rPr lang="fr-FR" sz="2600" dirty="0" smtClean="0">
                <a:latin typeface="Arial Black" pitchFamily="34" charset="0"/>
              </a:rPr>
              <a:t/>
            </a:r>
            <a:br>
              <a:rPr lang="fr-FR" sz="2600" dirty="0" smtClean="0">
                <a:latin typeface="Arial Black" pitchFamily="34" charset="0"/>
              </a:rPr>
            </a:br>
            <a:r>
              <a:rPr lang="fr-FR" sz="2600" dirty="0" smtClean="0">
                <a:latin typeface="Arial Black" pitchFamily="34" charset="0"/>
              </a:rPr>
              <a:t/>
            </a:r>
            <a:br>
              <a:rPr lang="fr-FR" sz="2600" dirty="0" smtClean="0">
                <a:latin typeface="Arial Black" pitchFamily="34" charset="0"/>
              </a:rPr>
            </a:br>
            <a:r>
              <a:rPr lang="fr-FR" sz="2600" dirty="0" smtClean="0">
                <a:latin typeface="Arial Black" pitchFamily="34" charset="0"/>
              </a:rPr>
              <a:t/>
            </a:r>
            <a:br>
              <a:rPr lang="fr-FR" sz="2600" dirty="0" smtClean="0">
                <a:latin typeface="Arial Black" pitchFamily="34" charset="0"/>
              </a:rPr>
            </a:br>
            <a:r>
              <a:rPr lang="fr-FR" sz="2600" dirty="0" smtClean="0">
                <a:latin typeface="Arial Black" pitchFamily="34" charset="0"/>
              </a:rPr>
              <a:t/>
            </a:r>
            <a:br>
              <a:rPr lang="fr-FR" sz="2600" dirty="0" smtClean="0">
                <a:latin typeface="Arial Black" pitchFamily="34" charset="0"/>
              </a:rPr>
            </a:br>
            <a:r>
              <a:rPr lang="en-GB" sz="2600" dirty="0" smtClean="0">
                <a:latin typeface="Arial Black" pitchFamily="34" charset="0"/>
              </a:rPr>
              <a:t> </a:t>
            </a:r>
            <a:r>
              <a:rPr lang="fr-FR" sz="2600" dirty="0" smtClean="0">
                <a:latin typeface="Arial Black" pitchFamily="34" charset="0"/>
              </a:rPr>
              <a:t/>
            </a:r>
            <a:br>
              <a:rPr lang="fr-FR" sz="2600" dirty="0" smtClean="0">
                <a:latin typeface="Arial Black" pitchFamily="34" charset="0"/>
              </a:rPr>
            </a:br>
            <a:r>
              <a:rPr lang="ar-SA" sz="2600" dirty="0" smtClean="0">
                <a:latin typeface="Arial Black" pitchFamily="34" charset="0"/>
              </a:rPr>
              <a:t>يَا أَيُّهَا الَّذِينَ آمَنُواْ اتَّقُواْ اللّهَ وَذَرُواْ مَا بَقِيَ مِنَ الرِّبَا إِن كُنتُم مُّؤْمِنِينَ</a:t>
            </a:r>
            <a:r>
              <a:rPr lang="fr-FR" sz="2600" dirty="0" smtClean="0">
                <a:latin typeface="Arial Black" pitchFamily="34" charset="0"/>
              </a:rPr>
              <a:t/>
            </a:r>
            <a:br>
              <a:rPr lang="fr-FR" sz="2600" dirty="0" smtClean="0">
                <a:latin typeface="Arial Black" pitchFamily="34" charset="0"/>
              </a:rPr>
            </a:br>
            <a:r>
              <a:rPr lang="ar-SA" sz="2600" dirty="0" smtClean="0">
                <a:latin typeface="Arial Black" pitchFamily="34" charset="0"/>
              </a:rPr>
              <a:t>فَإِن لَّمْ تَفْعَلُواْ فَأْذَنُواْ بِحَرْبٍ مِّنَ اللّهِ وَرَسُولِهِ وَإِن تُبْتُمْ فَلَكُمْ رُؤُوسُ أَمْوَالِكُمْ لاَ تَظْلِمُونَ وَلاَ </a:t>
            </a:r>
            <a:r>
              <a:rPr lang="ar-SA" sz="2600" dirty="0" smtClean="0">
                <a:latin typeface="Arial Black" pitchFamily="34" charset="0"/>
              </a:rPr>
              <a:t>تُظْلَمُونَ</a:t>
            </a:r>
            <a:r>
              <a:rPr lang="fr-FR" sz="2600" dirty="0" smtClean="0">
                <a:latin typeface="Arial Black" pitchFamily="34" charset="0"/>
              </a:rPr>
              <a:t/>
            </a:r>
            <a:br>
              <a:rPr lang="fr-FR" sz="2600" dirty="0" smtClean="0">
                <a:latin typeface="Arial Black" pitchFamily="34" charset="0"/>
              </a:rPr>
            </a:br>
            <a:r>
              <a:rPr lang="fr-FR" sz="2600" i="1" dirty="0" smtClean="0">
                <a:latin typeface="Arial Black" pitchFamily="34" charset="0"/>
              </a:rPr>
              <a:t>« ô les croyants ! Craignez </a:t>
            </a:r>
            <a:r>
              <a:rPr lang="fr-FR" sz="2600" i="1" dirty="0" smtClean="0">
                <a:latin typeface="Arial Black" pitchFamily="34" charset="0"/>
              </a:rPr>
              <a:t>Allah ; </a:t>
            </a:r>
            <a:r>
              <a:rPr lang="fr-FR" sz="2600" i="1" dirty="0" smtClean="0">
                <a:latin typeface="Arial Black" pitchFamily="34" charset="0"/>
              </a:rPr>
              <a:t>et renoncez au reliquat de l'intérêt usuraire, si vous êtes croyants. </a:t>
            </a:r>
            <a:r>
              <a:rPr lang="fr-FR" sz="2600" i="1" dirty="0" smtClean="0">
                <a:latin typeface="Arial Black" pitchFamily="34" charset="0"/>
              </a:rPr>
              <a:t>Et </a:t>
            </a:r>
            <a:r>
              <a:rPr lang="fr-FR" sz="2600" i="1" dirty="0" smtClean="0">
                <a:latin typeface="Arial Black" pitchFamily="34" charset="0"/>
              </a:rPr>
              <a:t>si vous ne le faites pas, alors recevez l'annonce d'une guerre de la part d'Allah et de Son messager. Et si vous vous repentez, vous aurez vos capitaux. Vous ne léserez personne, et vous ne serez point lésés. »</a:t>
            </a:r>
            <a:r>
              <a:rPr lang="fr-FR" sz="2600" dirty="0" smtClean="0">
                <a:latin typeface="Arial Black" pitchFamily="34" charset="0"/>
              </a:rPr>
              <a:t/>
            </a:r>
            <a:br>
              <a:rPr lang="fr-FR" sz="2600" dirty="0" smtClean="0">
                <a:latin typeface="Arial Black" pitchFamily="34" charset="0"/>
              </a:rPr>
            </a:br>
            <a:endParaRPr lang="fr-FR" sz="26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 name="Image 5" descr="quran gif.gif"/>
          <p:cNvPicPr>
            <a:picLocks noChangeAspect="1"/>
          </p:cNvPicPr>
          <p:nvPr/>
        </p:nvPicPr>
        <p:blipFill>
          <a:blip r:embed="rId3" cstate="print"/>
          <a:stretch>
            <a:fillRect/>
          </a:stretch>
        </p:blipFill>
        <p:spPr>
          <a:xfrm>
            <a:off x="3203848" y="764704"/>
            <a:ext cx="2486025" cy="1885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858000"/>
          </a:xfrm>
        </p:spPr>
        <p:txBody>
          <a:bodyPr>
            <a:noAutofit/>
          </a:bodyPr>
          <a:lstStyle/>
          <a:p>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Pourquoi </a:t>
            </a:r>
            <a:r>
              <a:rPr lang="fr-FR" sz="2800" dirty="0" smtClean="0">
                <a:latin typeface="Arial Black" pitchFamily="34" charset="0"/>
              </a:rPr>
              <a:t>l’usure est </a:t>
            </a:r>
            <a:r>
              <a:rPr lang="fr-FR" sz="2800" dirty="0" err="1" smtClean="0">
                <a:latin typeface="Arial Black" pitchFamily="34" charset="0"/>
              </a:rPr>
              <a:t>Haràm</a:t>
            </a: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Une des raisons pour laquelle c’est </a:t>
            </a:r>
            <a:r>
              <a:rPr lang="fr-FR" sz="2800" dirty="0" err="1" smtClean="0">
                <a:latin typeface="Arial Black" pitchFamily="34" charset="0"/>
              </a:rPr>
              <a:t>Haràm</a:t>
            </a:r>
            <a:r>
              <a:rPr lang="fr-FR" sz="2800" dirty="0" smtClean="0">
                <a:latin typeface="Arial Black" pitchFamily="34" charset="0"/>
              </a:rPr>
              <a:t>, c’est parce que vous tirez avantage des gens plus défavorisés que vous.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1907704" y="1412776"/>
            <a:ext cx="5256584" cy="3484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564904"/>
            <a:ext cx="9144000" cy="5040560"/>
          </a:xfrm>
        </p:spPr>
        <p:txBody>
          <a:bodyPr>
            <a:normAutofit/>
          </a:bodyPr>
          <a:lstStyle/>
          <a:p>
            <a:r>
              <a:rPr lang="fr-FR" sz="2800" dirty="0" smtClean="0">
                <a:latin typeface="Arial Black" pitchFamily="34" charset="0"/>
              </a:rPr>
              <a:t>Tout ce que vous </a:t>
            </a:r>
            <a:r>
              <a:rPr lang="fr-FR" sz="2800" dirty="0" smtClean="0">
                <a:latin typeface="Arial Black" pitchFamily="34" charset="0"/>
              </a:rPr>
              <a:t>possédez (argent, </a:t>
            </a:r>
            <a:r>
              <a:rPr lang="fr-FR" sz="2800" dirty="0" smtClean="0">
                <a:latin typeface="Arial Black" pitchFamily="34" charset="0"/>
              </a:rPr>
              <a:t>vêtements ou autre </a:t>
            </a:r>
            <a:r>
              <a:rPr lang="fr-FR" sz="2800" dirty="0" smtClean="0">
                <a:latin typeface="Arial Black" pitchFamily="34" charset="0"/>
              </a:rPr>
              <a:t>richesse) </a:t>
            </a:r>
            <a:r>
              <a:rPr lang="fr-FR" sz="2800" dirty="0" smtClean="0">
                <a:latin typeface="Arial Black" pitchFamily="34" charset="0"/>
              </a:rPr>
              <a:t>vous vient d’Allah </a:t>
            </a:r>
            <a:r>
              <a:rPr lang="fr-FR" sz="2800" dirty="0" err="1" smtClean="0">
                <a:latin typeface="Arial Black" pitchFamily="34" charset="0"/>
              </a:rPr>
              <a:t>swt</a:t>
            </a:r>
            <a:r>
              <a:rPr lang="fr-FR" sz="2800" dirty="0" smtClean="0">
                <a:latin typeface="Arial Black" pitchFamily="34" charset="0"/>
              </a:rPr>
              <a:t> que vous devez remercier. Vous a-t-IL imposé des intérêts quand Il vous les a attribués </a:t>
            </a:r>
            <a:r>
              <a:rPr lang="fr-FR" sz="2800" dirty="0" smtClean="0">
                <a:latin typeface="Arial Black" pitchFamily="34" charset="0"/>
              </a:rPr>
              <a:t>?</a:t>
            </a: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	Puisque cette richesse vous a été attribuée (par Allah), vous n’avez pas le droit de pratiquer le prêt à intérêts, car c’est de la gourmandise.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Money_hand.gif"/>
          <p:cNvPicPr>
            <a:picLocks noChangeAspect="1"/>
          </p:cNvPicPr>
          <p:nvPr/>
        </p:nvPicPr>
        <p:blipFill>
          <a:blip r:embed="rId3" cstate="print"/>
          <a:stretch>
            <a:fillRect/>
          </a:stretch>
        </p:blipFill>
        <p:spPr>
          <a:xfrm>
            <a:off x="4067944" y="620688"/>
            <a:ext cx="2124075" cy="1933575"/>
          </a:xfrm>
          <a:prstGeom prst="rect">
            <a:avLst/>
          </a:prstGeom>
        </p:spPr>
      </p:pic>
      <p:pic>
        <p:nvPicPr>
          <p:cNvPr id="6" name="Image 5" descr="tenues094.gif"/>
          <p:cNvPicPr>
            <a:picLocks noChangeAspect="1"/>
          </p:cNvPicPr>
          <p:nvPr/>
        </p:nvPicPr>
        <p:blipFill>
          <a:blip r:embed="rId4" cstate="print"/>
          <a:stretch>
            <a:fillRect/>
          </a:stretch>
        </p:blipFill>
        <p:spPr>
          <a:xfrm>
            <a:off x="7092281" y="1025704"/>
            <a:ext cx="2051720" cy="1843256"/>
          </a:xfrm>
          <a:prstGeom prst="rect">
            <a:avLst/>
          </a:prstGeom>
        </p:spPr>
      </p:pic>
      <p:pic>
        <p:nvPicPr>
          <p:cNvPr id="7" name="Image 6" descr="tenues035.gif"/>
          <p:cNvPicPr>
            <a:picLocks noChangeAspect="1"/>
          </p:cNvPicPr>
          <p:nvPr/>
        </p:nvPicPr>
        <p:blipFill>
          <a:blip r:embed="rId5" cstate="print"/>
          <a:stretch>
            <a:fillRect/>
          </a:stretch>
        </p:blipFill>
        <p:spPr>
          <a:xfrm>
            <a:off x="1475656" y="188640"/>
            <a:ext cx="1912713" cy="18002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97</Words>
  <Application>Microsoft Office PowerPoint</Application>
  <PresentationFormat>Affichage à l'écran (4:3)</PresentationFormat>
  <Paragraphs>12</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Diapositive 1</vt:lpstr>
      <vt:lpstr>L’usure veut dire imposer de forts intérêts.    Nous savons tous que toucher les intérêts est Haràm dans tous les cas. </vt:lpstr>
      <vt:lpstr>L’intérêt veut dire que quand vous prêtez l’argent à quelqu’un, vous lui imposez un surplus quand il viendra vous le rendre.   Par exemple : vous me prêtez 10euros et quand je viens vous les rendre, vous m’en demandez 11, ce qui correspond à 10%. Ceci est Haràm. </vt:lpstr>
      <vt:lpstr>L’usure est l’application de très forts taux d’intérêts.  Par exemple : Vous me prêtez 10 euros, et quand je viens vous les rendre, vous m’en demandez 16. Cela s’appelle de l’usure, car le taux d’intérêt est maintenant exorbitant 60%. </vt:lpstr>
      <vt:lpstr>   Allah swt dit dans le Saint-Coran 2 : 275    الَّذِينَ يَأْكُلُونَ الرِّبَا لاَ يَقُومُونَ إِلاَّ كَمَا يَقُومُ الَّذِي يَتَخَبَّطُهُ الشَّيْطَانُ مِنَ الْمَسِّ ذَلِكَ بِأَنَّهُمْ قَالُواْ إِنَّمَا الْبَيْعُ مِثْلُ الرِّبَا وَأَحَلَّ اللّهُ الْبَيْعَ وَحَرَّمَ الرِّبَا    « Ceux qui mangent [pratiquent] de l'intérêt usuraire ne se tiennent (au jour du Jugement Dernier) que comme se tient celui que le toucher de Satan a bouleversé. Cela, parce qu'ils disent : “Le commerce est tout à fait comme l'intérêt” Alors qu'Allah a rendu licite le commerce, et illicite l'intérêt » </vt:lpstr>
      <vt:lpstr>Coran Sourate 2, versets 278-279         يَا أَيُّهَا الَّذِينَ آمَنُواْ اتَّقُواْ اللّهَ وَذَرُواْ مَا بَقِيَ مِنَ الرِّبَا إِن كُنتُم مُّؤْمِنِينَ فَإِن لَّمْ تَفْعَلُواْ فَأْذَنُواْ بِحَرْبٍ مِّنَ اللّهِ وَرَسُولِهِ وَإِن تُبْتُمْ فَلَكُمْ رُؤُوسُ أَمْوَالِكُمْ لاَ تَظْلِمُونَ وَلاَ تُظْلَمُونَ « ô les croyants ! Craignez Allah ; et renoncez au reliquat de l'intérêt usuraire, si vous êtes croyants. Et si vous ne le faites pas, alors recevez l'annonce d'une guerre de la part d'Allah et de Son messager. Et si vous vous repentez, vous aurez vos capitaux. Vous ne léserez personne, et vous ne serez point lésés. » </vt:lpstr>
      <vt:lpstr> Pourquoi l’usure est Haràm ?              Une des raisons pour laquelle c’est Haràm, c’est parce que vous tirez avantage des gens plus défavorisés que vous. </vt:lpstr>
      <vt:lpstr>Tout ce que vous possédez (argent, vêtements ou autre richesse) vous vient d’Allah swt que vous devez remercier. Vous a-t-IL imposé des intérêts quand Il vous les a attribués ?   Puisque cette richesse vous a été attribuée (par Allah), vous n’avez pas le droit de pratiquer le prêt à intérêts, car c’est de la gourmandise.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10</cp:revision>
  <dcterms:created xsi:type="dcterms:W3CDTF">2011-05-20T10:03:09Z</dcterms:created>
  <dcterms:modified xsi:type="dcterms:W3CDTF">2011-05-20T11:19:29Z</dcterms:modified>
</cp:coreProperties>
</file>