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FFFFFF"/>
            </a:gs>
            <a:gs pos="3200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28/04/2011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987824" y="0"/>
            <a:ext cx="3567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</a:rPr>
              <a:t>AKHLAQ  </a:t>
            </a:r>
            <a:r>
              <a:rPr lang="fr-FR" sz="3200" b="1" dirty="0">
                <a:solidFill>
                  <a:srgbClr val="FF0000"/>
                </a:solidFill>
              </a:rPr>
              <a:t>7</a:t>
            </a:r>
          </a:p>
          <a:p>
            <a:pPr algn="ctr">
              <a:spcBef>
                <a:spcPct val="50000"/>
              </a:spcBef>
            </a:pPr>
            <a:r>
              <a:rPr lang="fr-FR" sz="3200" b="1" dirty="0">
                <a:solidFill>
                  <a:srgbClr val="FF0000"/>
                </a:solidFill>
              </a:rPr>
              <a:t>LE</a:t>
            </a:r>
            <a:r>
              <a:rPr lang="en-US" sz="3200" b="1" dirty="0">
                <a:solidFill>
                  <a:srgbClr val="FF0000"/>
                </a:solidFill>
              </a:rPr>
              <a:t>ÇON </a:t>
            </a:r>
            <a:r>
              <a:rPr lang="en-US" sz="3200" b="1" dirty="0" smtClean="0">
                <a:solidFill>
                  <a:srgbClr val="FF0000"/>
                </a:solidFill>
              </a:rPr>
              <a:t>16B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400800" y="6234113"/>
            <a:ext cx="2743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Réalisé par une </a:t>
            </a:r>
            <a:r>
              <a:rPr lang="fr-FR" sz="1400" b="1" dirty="0" err="1">
                <a:latin typeface="Times New Roman" pitchFamily="18" charset="0"/>
                <a:cs typeface="Times New Roman" pitchFamily="18" charset="0"/>
              </a:rPr>
              <a:t>Kaniz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-e-</a:t>
            </a:r>
            <a:r>
              <a:rPr lang="fr-FR" sz="1400" b="1" dirty="0" err="1">
                <a:latin typeface="Times New Roman" pitchFamily="18" charset="0"/>
                <a:cs typeface="Times New Roman" pitchFamily="18" charset="0"/>
              </a:rPr>
              <a:t>Fatéma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Approuvé par </a:t>
            </a:r>
            <a:r>
              <a:rPr lang="fr-FR" sz="1400" b="1" dirty="0" err="1">
                <a:latin typeface="Times New Roman" pitchFamily="18" charset="0"/>
                <a:cs typeface="Times New Roman" pitchFamily="18" charset="0"/>
              </a:rPr>
              <a:t>Moulla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err="1">
                <a:latin typeface="Times New Roman" pitchFamily="18" charset="0"/>
                <a:cs typeface="Times New Roman" pitchFamily="18" charset="0"/>
              </a:rPr>
              <a:t>Nissar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652120" y="2852936"/>
            <a:ext cx="370790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VOLER</a:t>
            </a: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5712635" cy="42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00808"/>
            <a:ext cx="4716016" cy="4322911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 Black" pitchFamily="34" charset="0"/>
              </a:rPr>
              <a:t>Voler est </a:t>
            </a:r>
            <a:r>
              <a:rPr lang="fr-FR" sz="2800" dirty="0" err="1" smtClean="0">
                <a:latin typeface="Arial Black" pitchFamily="34" charset="0"/>
              </a:rPr>
              <a:t>haràm</a:t>
            </a:r>
            <a:r>
              <a:rPr lang="fr-FR" sz="2800" dirty="0" smtClean="0">
                <a:latin typeface="Arial Black" pitchFamily="34" charset="0"/>
              </a:rPr>
              <a:t>. C’est le fait de prendre quelque chose qui ne nous appartient pas, avec l’intention (le </a:t>
            </a:r>
            <a:r>
              <a:rPr lang="fr-FR" sz="2800" dirty="0" err="1" smtClean="0">
                <a:latin typeface="Arial Black" pitchFamily="34" charset="0"/>
              </a:rPr>
              <a:t>niyyat</a:t>
            </a:r>
            <a:r>
              <a:rPr lang="fr-FR" sz="2800" dirty="0" smtClean="0">
                <a:latin typeface="Arial Black" pitchFamily="34" charset="0"/>
              </a:rPr>
              <a:t>) de ne plus lui retourner.</a:t>
            </a:r>
            <a:br>
              <a:rPr lang="fr-FR" sz="2800" dirty="0" smtClean="0">
                <a:latin typeface="Arial Black" pitchFamily="34" charset="0"/>
              </a:rPr>
            </a:b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282772" cy="353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615209"/>
            <a:ext cx="9144000" cy="3242791"/>
          </a:xfrm>
        </p:spPr>
        <p:txBody>
          <a:bodyPr>
            <a:normAutofit/>
          </a:bodyPr>
          <a:lstStyle/>
          <a:p>
            <a:r>
              <a:rPr lang="fr-FR" sz="2800" smtClean="0">
                <a:latin typeface="Arial Black" pitchFamily="34" charset="0"/>
              </a:rPr>
              <a:t>Certaines personnes disent que nous pouvons voler du moment qu’il ne s’agit pas de musulmans. Cela a-t-il un sens ? Bien sûr que non! Nous ne sommes pas autorisés à voler qui que ce soit, qu’il s’agisse de Musulmans ou non.</a:t>
            </a:r>
            <a:endParaRPr lang="fr-FR" sz="280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5400600" cy="35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212976"/>
            <a:ext cx="9144000" cy="4248472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latin typeface="Arial Black" pitchFamily="34" charset="0"/>
              </a:rPr>
              <a:t>Voler ne veut pas forcément dire prendre quelque chose. Très souvent, cela arrive d’une manière subtile et indirecte. Si je prends un ticket pour me rendre de A à B, et que j’utilise ce même ticket pour aller à l’endroit C, alors même que je suis consciente que je ne suis pas autorisée, c’est du vol. Certaines personnes pensent que ce n’est pas tout à fait du vol, mais c’est du vol quand même !</a:t>
            </a:r>
            <a:br>
              <a:rPr lang="fr-FR" sz="2800" dirty="0" smtClean="0">
                <a:latin typeface="Arial Black" pitchFamily="34" charset="0"/>
              </a:rPr>
            </a:b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8640"/>
            <a:ext cx="432080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07904" y="1412776"/>
            <a:ext cx="5436096" cy="453650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 Black" pitchFamily="34" charset="0"/>
              </a:rPr>
              <a:t>Que pensez vous de quelqu’un qui utilise le ticket ou la carte d’un autre pour effectuer un trajet ? Est-ce du vol ? A vous d’y réfléchir et de donner la réponse.</a:t>
            </a:r>
            <a:br>
              <a:rPr lang="fr-FR" sz="2800" dirty="0" smtClean="0">
                <a:latin typeface="Arial Black" pitchFamily="34" charset="0"/>
              </a:rPr>
            </a:b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240360" cy="46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2856"/>
            <a:ext cx="3851920" cy="3384376"/>
          </a:xfrm>
        </p:spPr>
        <p:txBody>
          <a:bodyPr>
            <a:normAutofit/>
          </a:bodyPr>
          <a:lstStyle/>
          <a:p>
            <a:r>
              <a:rPr lang="en-GB" sz="2800" dirty="0" err="1" smtClean="0">
                <a:latin typeface="Arial Black" pitchFamily="34" charset="0"/>
              </a:rPr>
              <a:t>Quand</a:t>
            </a:r>
            <a:r>
              <a:rPr lang="en-GB" sz="2800" dirty="0" smtClean="0">
                <a:latin typeface="Arial Black" pitchFamily="34" charset="0"/>
              </a:rPr>
              <a:t> on vole </a:t>
            </a:r>
            <a:r>
              <a:rPr lang="en-GB" sz="2800" dirty="0" err="1" smtClean="0">
                <a:latin typeface="Arial Black" pitchFamily="34" charset="0"/>
              </a:rPr>
              <a:t>quelque</a:t>
            </a:r>
            <a:r>
              <a:rPr lang="en-GB" sz="2800" dirty="0" smtClean="0">
                <a:latin typeface="Arial Black" pitchFamily="34" charset="0"/>
              </a:rPr>
              <a:t> chose, </a:t>
            </a:r>
            <a:r>
              <a:rPr lang="en-GB" sz="2800" dirty="0" err="1" smtClean="0">
                <a:latin typeface="Arial Black" pitchFamily="34" charset="0"/>
              </a:rPr>
              <a:t>cette</a:t>
            </a:r>
            <a:r>
              <a:rPr lang="en-GB" sz="2800" dirty="0" smtClean="0">
                <a:latin typeface="Arial Black" pitchFamily="34" charset="0"/>
              </a:rPr>
              <a:t> chose </a:t>
            </a:r>
            <a:r>
              <a:rPr lang="en-GB" sz="2800" dirty="0" err="1" smtClean="0">
                <a:latin typeface="Arial Black" pitchFamily="34" charset="0"/>
              </a:rPr>
              <a:t>devient</a:t>
            </a:r>
            <a:r>
              <a:rPr lang="en-GB" sz="2800" dirty="0" smtClean="0">
                <a:latin typeface="Arial Black" pitchFamily="34" charset="0"/>
              </a:rPr>
              <a:t>  “</a:t>
            </a:r>
            <a:r>
              <a:rPr lang="en-GB" sz="2800" dirty="0" err="1" smtClean="0">
                <a:latin typeface="Arial Black" pitchFamily="34" charset="0"/>
              </a:rPr>
              <a:t>Ghasbi</a:t>
            </a:r>
            <a:r>
              <a:rPr lang="en-GB" sz="2800" dirty="0" smtClean="0">
                <a:latin typeface="Arial Black" pitchFamily="34" charset="0"/>
              </a:rPr>
              <a:t>” (</a:t>
            </a:r>
            <a:r>
              <a:rPr lang="en-GB" sz="2800" dirty="0" err="1" smtClean="0">
                <a:latin typeface="Arial Black" pitchFamily="34" charset="0"/>
              </a:rPr>
              <a:t>propriété</a:t>
            </a:r>
            <a:r>
              <a:rPr lang="en-GB" sz="2800" dirty="0" smtClean="0">
                <a:latin typeface="Arial Black" pitchFamily="34" charset="0"/>
              </a:rPr>
              <a:t> </a:t>
            </a:r>
            <a:r>
              <a:rPr lang="en-GB" sz="2800" dirty="0" err="1" smtClean="0">
                <a:latin typeface="Arial Black" pitchFamily="34" charset="0"/>
              </a:rPr>
              <a:t>usurpée</a:t>
            </a:r>
            <a:r>
              <a:rPr lang="en-GB" sz="2800" dirty="0" smtClean="0">
                <a:latin typeface="Arial Black" pitchFamily="34" charset="0"/>
              </a:rPr>
              <a:t>)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268760"/>
            <a:ext cx="4829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0" y="692696"/>
            <a:ext cx="4572000" cy="5544616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 Black" pitchFamily="34" charset="0"/>
              </a:rPr>
              <a:t>Si par </a:t>
            </a:r>
            <a:r>
              <a:rPr lang="fr-FR" sz="2800" dirty="0" smtClean="0">
                <a:latin typeface="Arial Black" pitchFamily="34" charset="0"/>
              </a:rPr>
              <a:t>exemple </a:t>
            </a:r>
            <a:r>
              <a:rPr lang="fr-FR" sz="2800" dirty="0" smtClean="0">
                <a:latin typeface="Arial Black" pitchFamily="34" charset="0"/>
              </a:rPr>
              <a:t>un </a:t>
            </a:r>
            <a:r>
              <a:rPr lang="fr-FR" sz="2800" dirty="0" smtClean="0">
                <a:latin typeface="Arial Black" pitchFamily="34" charset="0"/>
              </a:rPr>
              <a:t>homme vole </a:t>
            </a:r>
            <a:r>
              <a:rPr lang="fr-FR" sz="2800" dirty="0" smtClean="0">
                <a:latin typeface="Arial Black" pitchFamily="34" charset="0"/>
              </a:rPr>
              <a:t>une chemise pour la porter. Puis il fait ses prières avec cette chemise. </a:t>
            </a:r>
            <a:r>
              <a:rPr lang="fr-FR" sz="2800" dirty="0" smtClean="0">
                <a:latin typeface="Arial Black" pitchFamily="34" charset="0"/>
              </a:rPr>
              <a:t>S</a:t>
            </a:r>
            <a:r>
              <a:rPr lang="fr-FR" sz="2800" dirty="0" smtClean="0">
                <a:latin typeface="Arial Black" pitchFamily="34" charset="0"/>
              </a:rPr>
              <a:t>es prières ne </a:t>
            </a:r>
            <a:r>
              <a:rPr lang="fr-FR" sz="2800" dirty="0" smtClean="0">
                <a:latin typeface="Arial Black" pitchFamily="34" charset="0"/>
              </a:rPr>
              <a:t>peuvent </a:t>
            </a:r>
            <a:r>
              <a:rPr lang="fr-FR" sz="2800" dirty="0" smtClean="0">
                <a:latin typeface="Arial Black" pitchFamily="34" charset="0"/>
              </a:rPr>
              <a:t>pas être </a:t>
            </a:r>
            <a:r>
              <a:rPr lang="fr-FR" sz="2800" dirty="0" smtClean="0">
                <a:latin typeface="Arial Black" pitchFamily="34" charset="0"/>
              </a:rPr>
              <a:t>valides car sa chemise était </a:t>
            </a:r>
            <a:r>
              <a:rPr lang="fr-FR" sz="2800" dirty="0" err="1" smtClean="0">
                <a:latin typeface="Arial Black" pitchFamily="34" charset="0"/>
              </a:rPr>
              <a:t>Ghasbi</a:t>
            </a:r>
            <a:r>
              <a:rPr lang="fr-FR" sz="2800" dirty="0" smtClean="0">
                <a:latin typeface="Arial Black" pitchFamily="34" charset="0"/>
              </a:rPr>
              <a:t>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191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84784"/>
            <a:ext cx="5220072" cy="4464496"/>
          </a:xfrm>
        </p:spPr>
        <p:txBody>
          <a:bodyPr>
            <a:normAutofit/>
          </a:bodyPr>
          <a:lstStyle/>
          <a:p>
            <a:r>
              <a:rPr lang="fr-FR" sz="2800" b="1" smtClean="0">
                <a:latin typeface="Arial Black" pitchFamily="34" charset="0"/>
              </a:rPr>
              <a:t>POURQUOI VOLER EST HARÀM ?</a:t>
            </a:r>
            <a:r>
              <a:rPr lang="fr-FR" sz="2800" smtClean="0">
                <a:latin typeface="Arial Black" pitchFamily="34" charset="0"/>
              </a:rPr>
              <a:t/>
            </a:r>
            <a:br>
              <a:rPr lang="fr-FR" sz="2800" smtClean="0">
                <a:latin typeface="Arial Black" pitchFamily="34" charset="0"/>
              </a:rPr>
            </a:br>
            <a:r>
              <a:rPr lang="fr-FR" sz="2800" smtClean="0">
                <a:latin typeface="Arial Black" pitchFamily="34" charset="0"/>
              </a:rPr>
              <a:t>	Voler est interdit car vous bénéficiez des autres alors qu’ils subissent un préjudice. </a:t>
            </a:r>
            <a:r>
              <a:rPr lang="fr-FR" sz="2800" b="1" smtClean="0">
                <a:latin typeface="Arial Black" pitchFamily="34" charset="0"/>
              </a:rPr>
              <a:t>Vous profitez au détriment des autres</a:t>
            </a:r>
            <a:r>
              <a:rPr lang="fr-FR" sz="2800" smtClean="0">
                <a:latin typeface="Arial Black" pitchFamily="34" charset="0"/>
              </a:rPr>
              <a:t>.</a:t>
            </a:r>
            <a:endParaRPr lang="fr-FR" sz="280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6236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924944"/>
            <a:ext cx="6552728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Si quelqu’un travaille pour gagner quelque chose, et que vous le leur enlevez injustement ou par la force, cela est inconvenable et s’appelle voler. C’est pourquoi voler est </a:t>
            </a:r>
            <a:r>
              <a:rPr lang="fr-FR" sz="2800" dirty="0" err="1" smtClean="0">
                <a:latin typeface="Arial Black" pitchFamily="34" charset="0"/>
              </a:rPr>
              <a:t>Haràm</a:t>
            </a:r>
            <a:r>
              <a:rPr lang="fr-FR" sz="2800" dirty="0" smtClean="0">
                <a:latin typeface="Arial Black" pitchFamily="34" charset="0"/>
              </a:rPr>
              <a:t>.</a:t>
            </a:r>
            <a:br>
              <a:rPr lang="fr-FR" sz="2800" dirty="0" smtClean="0">
                <a:latin typeface="Arial Black" pitchFamily="34" charset="0"/>
              </a:rPr>
            </a:b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5" name="Image 4" descr="agriculteur0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60648"/>
            <a:ext cx="1643175" cy="1177851"/>
          </a:xfrm>
          <a:prstGeom prst="rect">
            <a:avLst/>
          </a:prstGeom>
        </p:spPr>
      </p:pic>
      <p:pic>
        <p:nvPicPr>
          <p:cNvPr id="6" name="Image 5" descr="coiffeur00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7" y="260648"/>
            <a:ext cx="1447945" cy="1728192"/>
          </a:xfrm>
          <a:prstGeom prst="rect">
            <a:avLst/>
          </a:prstGeom>
        </p:spPr>
      </p:pic>
      <p:pic>
        <p:nvPicPr>
          <p:cNvPr id="7" name="Image 6" descr="jardiniers0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127410"/>
            <a:ext cx="1224136" cy="1432239"/>
          </a:xfrm>
          <a:prstGeom prst="rect">
            <a:avLst/>
          </a:prstGeom>
        </p:spPr>
      </p:pic>
      <p:pic>
        <p:nvPicPr>
          <p:cNvPr id="8" name="Image 7" descr="cordonnier3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2636912"/>
            <a:ext cx="1115616" cy="1511025"/>
          </a:xfrm>
          <a:prstGeom prst="rect">
            <a:avLst/>
          </a:prstGeom>
        </p:spPr>
      </p:pic>
      <p:pic>
        <p:nvPicPr>
          <p:cNvPr id="9" name="Image 8" descr="jardiniers03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1" y="2636912"/>
            <a:ext cx="1524875" cy="1296144"/>
          </a:xfrm>
          <a:prstGeom prst="rect">
            <a:avLst/>
          </a:prstGeom>
        </p:spPr>
      </p:pic>
      <p:pic>
        <p:nvPicPr>
          <p:cNvPr id="10" name="Image 9" descr="plombie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328" y="4797152"/>
            <a:ext cx="1224136" cy="1850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284</Words>
  <Application>Microsoft Office PowerPoint</Application>
  <PresentationFormat>Affichage à l'écran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Voler est haràm. C’est le fait de prendre quelque chose qui ne nous appartient pas, avec l’intention (le niyyat) de ne plus lui retourner. </vt:lpstr>
      <vt:lpstr>Certaines personnes disent que nous pouvons voler du moment qu’il ne s’agit pas de musulmans. Cela a-t-il un sens ? Bien sûr que non! Nous ne sommes pas autorisés à voler qui que ce soit, qu’il s’agisse de Musulmans ou non.</vt:lpstr>
      <vt:lpstr>Voler ne veut pas forcément dire prendre quelque chose. Très souvent, cela arrive d’une manière subtile et indirecte. Si je prends un ticket pour me rendre de A à B, et que j’utilise ce même ticket pour aller à l’endroit C, alors même que je suis consciente que je ne suis pas autorisée, c’est du vol. Certaines personnes pensent que ce n’est pas tout à fait du vol, mais c’est du vol quand même ! </vt:lpstr>
      <vt:lpstr>Que pensez vous de quelqu’un qui utilise le ticket ou la carte d’un autre pour effectuer un trajet ? Est-ce du vol ? A vous d’y réfléchir et de donner la réponse. </vt:lpstr>
      <vt:lpstr>Quand on vole quelque chose, cette chose devient  “Ghasbi” (propriété usurpée)</vt:lpstr>
      <vt:lpstr>Si par exemple un homme vole une chemise pour la porter. Puis il fait ses prières avec cette chemise. Ses prières ne peuvent pas être valides car sa chemise était Ghasbi.</vt:lpstr>
      <vt:lpstr>POURQUOI VOLER EST HARÀM ?  Voler est interdit car vous bénéficiez des autres alors qu’ils subissent un préjudice. Vous profitez au détriment des autres.</vt:lpstr>
      <vt:lpstr>Si quelqu’un travaille pour gagner quelque chose, et que vous le leur enlevez injustement ou par la force, cela est inconvenable et s’appelle voler. C’est pourquoi voler est Haràm.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Mozama</dc:creator>
  <cp:lastModifiedBy>Mozama Mamodaly</cp:lastModifiedBy>
  <cp:revision>8</cp:revision>
  <dcterms:created xsi:type="dcterms:W3CDTF">2011-04-26T16:37:10Z</dcterms:created>
  <dcterms:modified xsi:type="dcterms:W3CDTF">2011-04-28T18:39:29Z</dcterms:modified>
</cp:coreProperties>
</file>