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23/04/2011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23/04/2011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23/04/2011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23/04/2011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23/04/2011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23/04/2011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23/04/2011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135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23/04/2011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987824" y="0"/>
            <a:ext cx="3567122" cy="1323439"/>
          </a:xfrm>
          <a:prstGeom prst="rect">
            <a:avLst/>
          </a:prstGeom>
          <a:noFill/>
          <a:ln w="9525">
            <a:noFill/>
            <a:miter lim="800000"/>
            <a:headEnd/>
            <a:tailEnd/>
          </a:ln>
          <a:effectLst/>
        </p:spPr>
        <p:txBody>
          <a:bodyPr wrap="square">
            <a:spAutoFit/>
          </a:bodyPr>
          <a:lstStyle/>
          <a:p>
            <a:pPr algn="ctr">
              <a:spcBef>
                <a:spcPct val="50000"/>
              </a:spcBef>
            </a:pPr>
            <a:r>
              <a:rPr lang="fr-FR" sz="3200" b="1" dirty="0" smtClean="0">
                <a:solidFill>
                  <a:srgbClr val="FF0000"/>
                </a:solidFill>
              </a:rPr>
              <a:t>AKHLAQ  </a:t>
            </a:r>
            <a:r>
              <a:rPr lang="fr-FR" sz="3200" b="1" dirty="0">
                <a:solidFill>
                  <a:srgbClr val="FF0000"/>
                </a:solidFill>
              </a:rPr>
              <a:t>7</a:t>
            </a:r>
          </a:p>
          <a:p>
            <a:pPr algn="ctr">
              <a:spcBef>
                <a:spcPct val="50000"/>
              </a:spcBef>
            </a:pPr>
            <a:r>
              <a:rPr lang="fr-FR" sz="3200" b="1" dirty="0">
                <a:solidFill>
                  <a:srgbClr val="FF0000"/>
                </a:solidFill>
              </a:rPr>
              <a:t>LE</a:t>
            </a:r>
            <a:r>
              <a:rPr lang="en-US" sz="3200" b="1" dirty="0">
                <a:solidFill>
                  <a:srgbClr val="FF0000"/>
                </a:solidFill>
              </a:rPr>
              <a:t>ÇON </a:t>
            </a:r>
            <a:r>
              <a:rPr lang="en-US" sz="3200" b="1" dirty="0" smtClean="0">
                <a:solidFill>
                  <a:srgbClr val="FF0000"/>
                </a:solidFill>
              </a:rPr>
              <a:t>16A</a:t>
            </a:r>
            <a:endParaRPr lang="en-US" sz="3200" b="1" dirty="0">
              <a:solidFill>
                <a:srgbClr val="FF0000"/>
              </a:solidFill>
            </a:endParaRPr>
          </a:p>
        </p:txBody>
      </p:sp>
      <p:sp>
        <p:nvSpPr>
          <p:cNvPr id="5123" name="Text Box 3"/>
          <p:cNvSpPr txBox="1">
            <a:spLocks noChangeArrowheads="1"/>
          </p:cNvSpPr>
          <p:nvPr/>
        </p:nvSpPr>
        <p:spPr bwMode="auto">
          <a:xfrm>
            <a:off x="6400800" y="6234113"/>
            <a:ext cx="2743200" cy="630942"/>
          </a:xfrm>
          <a:prstGeom prst="rect">
            <a:avLst/>
          </a:prstGeom>
          <a:noFill/>
          <a:ln w="9525">
            <a:noFill/>
            <a:miter lim="800000"/>
            <a:headEnd/>
            <a:tailEnd/>
          </a:ln>
          <a:effectLst/>
        </p:spPr>
        <p:txBody>
          <a:bodyPr>
            <a:spAutoFit/>
          </a:bodyPr>
          <a:lstStyle/>
          <a:p>
            <a:pPr>
              <a:spcBef>
                <a:spcPct val="50000"/>
              </a:spcBef>
            </a:pPr>
            <a:r>
              <a:rPr lang="fr-FR" sz="1400" b="1" dirty="0">
                <a:latin typeface="Times New Roman" pitchFamily="18" charset="0"/>
                <a:cs typeface="Times New Roman" pitchFamily="18" charset="0"/>
              </a:rPr>
              <a:t>Réalisé par une </a:t>
            </a:r>
            <a:r>
              <a:rPr lang="fr-FR" sz="1400" b="1" dirty="0" err="1">
                <a:latin typeface="Times New Roman" pitchFamily="18" charset="0"/>
                <a:cs typeface="Times New Roman" pitchFamily="18" charset="0"/>
              </a:rPr>
              <a:t>Kaniz</a:t>
            </a:r>
            <a:r>
              <a:rPr lang="fr-FR" sz="1400" b="1" dirty="0">
                <a:latin typeface="Times New Roman" pitchFamily="18" charset="0"/>
                <a:cs typeface="Times New Roman" pitchFamily="18" charset="0"/>
              </a:rPr>
              <a:t>-e-</a:t>
            </a:r>
            <a:r>
              <a:rPr lang="fr-FR" sz="1400" b="1" dirty="0" err="1">
                <a:latin typeface="Times New Roman" pitchFamily="18" charset="0"/>
                <a:cs typeface="Times New Roman" pitchFamily="18" charset="0"/>
              </a:rPr>
              <a:t>Fatéma</a:t>
            </a:r>
            <a:endParaRPr lang="fr-FR" sz="1400" b="1" dirty="0">
              <a:latin typeface="Times New Roman" pitchFamily="18" charset="0"/>
              <a:cs typeface="Times New Roman" pitchFamily="18" charset="0"/>
            </a:endParaRPr>
          </a:p>
          <a:p>
            <a:pPr>
              <a:spcBef>
                <a:spcPct val="50000"/>
              </a:spcBef>
            </a:pPr>
            <a:r>
              <a:rPr lang="fr-FR" sz="1400" b="1" dirty="0">
                <a:latin typeface="Times New Roman" pitchFamily="18" charset="0"/>
                <a:cs typeface="Times New Roman" pitchFamily="18" charset="0"/>
              </a:rPr>
              <a:t>Approuvé par </a:t>
            </a:r>
            <a:r>
              <a:rPr lang="fr-FR" sz="1400" b="1" dirty="0" err="1">
                <a:latin typeface="Times New Roman" pitchFamily="18" charset="0"/>
                <a:cs typeface="Times New Roman" pitchFamily="18" charset="0"/>
              </a:rPr>
              <a:t>Moulla</a:t>
            </a:r>
            <a:r>
              <a:rPr lang="fr-FR" sz="1400" b="1" dirty="0">
                <a:latin typeface="Times New Roman" pitchFamily="18" charset="0"/>
                <a:cs typeface="Times New Roman" pitchFamily="18" charset="0"/>
              </a:rPr>
              <a:t> </a:t>
            </a:r>
            <a:r>
              <a:rPr lang="fr-FR" sz="1400" b="1" dirty="0" err="1">
                <a:latin typeface="Times New Roman" pitchFamily="18" charset="0"/>
                <a:cs typeface="Times New Roman" pitchFamily="18" charset="0"/>
              </a:rPr>
              <a:t>Nissar</a:t>
            </a:r>
            <a:endParaRPr lang="fr-FR" sz="1400" b="1" dirty="0">
              <a:latin typeface="Times New Roman" pitchFamily="18" charset="0"/>
              <a:cs typeface="Times New Roman" pitchFamily="18" charset="0"/>
            </a:endParaRPr>
          </a:p>
        </p:txBody>
      </p:sp>
      <p:pic>
        <p:nvPicPr>
          <p:cNvPr id="512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sp>
        <p:nvSpPr>
          <p:cNvPr id="7" name="ZoneTexte 6"/>
          <p:cNvSpPr txBox="1"/>
          <p:nvPr/>
        </p:nvSpPr>
        <p:spPr>
          <a:xfrm>
            <a:off x="323528" y="4734342"/>
            <a:ext cx="4211960" cy="2123658"/>
          </a:xfrm>
          <a:prstGeom prst="rect">
            <a:avLst/>
          </a:prstGeom>
          <a:noFill/>
          <a:ln w="38100">
            <a:noFill/>
          </a:ln>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rPr>
              <a:t>USURPER LE BIEN DES AUTRES</a:t>
            </a:r>
            <a:endParaRPr lang="fr-FR"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Black"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251520" y="1628800"/>
            <a:ext cx="4838938" cy="3024336"/>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6516216" y="1700808"/>
            <a:ext cx="2074713" cy="257828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437112"/>
            <a:ext cx="9144000" cy="2810743"/>
          </a:xfrm>
        </p:spPr>
        <p:txBody>
          <a:bodyPr>
            <a:normAutofit/>
          </a:bodyPr>
          <a:lstStyle/>
          <a:p>
            <a:r>
              <a:rPr lang="fr-FR" sz="2800" dirty="0" smtClean="0">
                <a:latin typeface="Arial Black" pitchFamily="34" charset="0"/>
              </a:rPr>
              <a:t>L’usurpation signifie prendre possession des biens des autres, et ce par la </a:t>
            </a:r>
            <a:r>
              <a:rPr lang="fr-FR" sz="2800" dirty="0" smtClean="0">
                <a:latin typeface="Arial Black" pitchFamily="34" charset="0"/>
              </a:rPr>
              <a:t>force…soit </a:t>
            </a:r>
            <a:r>
              <a:rPr lang="fr-FR" sz="2800" dirty="0" smtClean="0">
                <a:latin typeface="Arial Black" pitchFamily="34" charset="0"/>
              </a:rPr>
              <a:t>par la force physique, ou, dans les cas les plus fréquents, par des menaces, etc</a:t>
            </a:r>
            <a:r>
              <a:rPr lang="fr-FR" sz="2800" dirty="0" smtClean="0">
                <a:latin typeface="Arial Black" pitchFamily="34" charset="0"/>
              </a:rPr>
              <a:t>.</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2195736" y="548680"/>
            <a:ext cx="5040560" cy="392925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44008" y="521296"/>
            <a:ext cx="4499992" cy="6336704"/>
          </a:xfrm>
        </p:spPr>
        <p:txBody>
          <a:bodyPr>
            <a:normAutofit/>
          </a:bodyPr>
          <a:lstStyle/>
          <a:p>
            <a:r>
              <a:rPr lang="fr-FR" sz="2800" dirty="0" smtClean="0">
                <a:latin typeface="Arial Black" pitchFamily="34" charset="0"/>
              </a:rPr>
              <a:t>L’usurpation est </a:t>
            </a:r>
            <a:r>
              <a:rPr lang="fr-FR" sz="2800" dirty="0" err="1" smtClean="0">
                <a:latin typeface="Arial Black" pitchFamily="34" charset="0"/>
              </a:rPr>
              <a:t>haràm</a:t>
            </a:r>
            <a:r>
              <a:rPr lang="fr-FR" sz="2800" dirty="0" smtClean="0">
                <a:latin typeface="Arial Black" pitchFamily="34" charset="0"/>
              </a:rPr>
              <a:t>, car c’est un bien que nous gagnons injustement, aux dépens de la victime (dont les biens ont été volés), qui est incapable de se </a:t>
            </a:r>
            <a:r>
              <a:rPr lang="fr-FR" sz="2800" dirty="0" err="1" smtClean="0">
                <a:latin typeface="Arial Black" pitchFamily="34" charset="0"/>
              </a:rPr>
              <a:t>defendre</a:t>
            </a:r>
            <a:r>
              <a:rPr lang="fr-FR" sz="2800" dirty="0" smtClean="0">
                <a:latin typeface="Arial Black" pitchFamily="34" charset="0"/>
              </a:rPr>
              <a:t> </a:t>
            </a:r>
            <a:r>
              <a:rPr lang="fr-FR" sz="2800" dirty="0" smtClean="0">
                <a:latin typeface="Arial Black" pitchFamily="34" charset="0"/>
              </a:rPr>
              <a:t>pour sauver son bien.</a:t>
            </a:r>
            <a:br>
              <a:rPr lang="fr-FR" sz="2800" dirty="0" smtClean="0">
                <a:latin typeface="Arial Black" pitchFamily="34" charset="0"/>
              </a:rPr>
            </a:b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323528" y="1556792"/>
            <a:ext cx="4248472" cy="4248472"/>
          </a:xfrm>
          <a:prstGeom prst="rect">
            <a:avLst/>
          </a:prstGeom>
          <a:noFill/>
          <a:ln w="9525">
            <a:noFill/>
            <a:miter lim="800000"/>
            <a:headEnd/>
            <a:tailEnd/>
          </a:ln>
        </p:spPr>
      </p:pic>
      <p:sp>
        <p:nvSpPr>
          <p:cNvPr id="5" name="Rectangle 4"/>
          <p:cNvSpPr/>
          <p:nvPr/>
        </p:nvSpPr>
        <p:spPr>
          <a:xfrm>
            <a:off x="1187624" y="3284984"/>
            <a:ext cx="2592288" cy="830997"/>
          </a:xfrm>
          <a:prstGeom prst="rect">
            <a:avLst/>
          </a:prstGeom>
          <a:noFill/>
        </p:spPr>
        <p:txBody>
          <a:bodyPr wrap="square" lIns="91440" tIns="45720" rIns="91440" bIns="45720">
            <a:spAutoFit/>
          </a:bodyPr>
          <a:lstStyle/>
          <a:p>
            <a:pPr algn="ctr"/>
            <a:r>
              <a:rPr lang="fr-FR"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USURPATION</a:t>
            </a:r>
          </a:p>
          <a:p>
            <a:pPr algn="ctr"/>
            <a:r>
              <a:rPr lang="fr-FR"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INTERDITE</a:t>
            </a:r>
            <a:endParaRPr lang="fr-FR"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933056"/>
            <a:ext cx="9144000" cy="3602831"/>
          </a:xfrm>
        </p:spPr>
        <p:txBody>
          <a:bodyPr>
            <a:normAutofit/>
          </a:bodyPr>
          <a:lstStyle/>
          <a:p>
            <a:r>
              <a:rPr lang="fr-FR" sz="2800" dirty="0" smtClean="0">
                <a:latin typeface="Arial Black" pitchFamily="34" charset="0"/>
              </a:rPr>
              <a:t>La personne qui commet l’usurpation utilise en réalité le pouvoir et la richesse attribués par Allah pour s’acquérir des biens des autres qui ne sont pas nécessairement riches.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 name="Image 4" descr="big_money_bag.gif"/>
          <p:cNvPicPr>
            <a:picLocks noChangeAspect="1"/>
          </p:cNvPicPr>
          <p:nvPr/>
        </p:nvPicPr>
        <p:blipFill>
          <a:blip r:embed="rId3" cstate="print"/>
          <a:stretch>
            <a:fillRect/>
          </a:stretch>
        </p:blipFill>
        <p:spPr>
          <a:xfrm>
            <a:off x="251520" y="1844824"/>
            <a:ext cx="3536459" cy="2645271"/>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5292080" y="188640"/>
            <a:ext cx="3681998" cy="298896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6512" y="0"/>
            <a:ext cx="9107488" cy="6858000"/>
          </a:xfrm>
          <a:prstGeom prst="rect">
            <a:avLst/>
          </a:prstGeom>
          <a:noFill/>
          <a:ln w="9525">
            <a:noFill/>
            <a:miter lim="800000"/>
            <a:headEnd/>
            <a:tailEnd/>
          </a:ln>
        </p:spPr>
      </p:pic>
      <p:sp>
        <p:nvSpPr>
          <p:cNvPr id="2" name="Titre 1"/>
          <p:cNvSpPr>
            <a:spLocks noGrp="1"/>
          </p:cNvSpPr>
          <p:nvPr>
            <p:ph type="ctrTitle"/>
          </p:nvPr>
        </p:nvSpPr>
        <p:spPr>
          <a:xfrm>
            <a:off x="1619672" y="-171400"/>
            <a:ext cx="7524328" cy="3242791"/>
          </a:xfrm>
        </p:spPr>
        <p:txBody>
          <a:bodyPr>
            <a:normAutofit/>
          </a:bodyPr>
          <a:lstStyle/>
          <a:p>
            <a:r>
              <a:rPr lang="fr-FR" sz="2800" dirty="0" smtClean="0">
                <a:latin typeface="Arial Black" pitchFamily="34" charset="0"/>
              </a:rPr>
              <a:t>Imaginons qu’il y ait deux fermiers, Mr X et Mr Y.</a:t>
            </a:r>
            <a:br>
              <a:rPr lang="fr-FR" sz="2800" dirty="0" smtClean="0">
                <a:latin typeface="Arial Black" pitchFamily="34" charset="0"/>
              </a:rPr>
            </a:br>
            <a:r>
              <a:rPr lang="fr-FR" sz="2800" dirty="0" smtClean="0">
                <a:latin typeface="Arial Black" pitchFamily="34" charset="0"/>
              </a:rPr>
              <a:t>La ferme de Mr X est très grande, et  il veut s’approprier la ferme de Mr Y, pour agrandir encore plus sa ferme.</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4048" y="188640"/>
            <a:ext cx="4139952" cy="6453336"/>
          </a:xfrm>
        </p:spPr>
        <p:txBody>
          <a:bodyPr>
            <a:normAutofit/>
          </a:bodyPr>
          <a:lstStyle/>
          <a:p>
            <a:r>
              <a:rPr lang="fr-FR" sz="2800" dirty="0" smtClean="0">
                <a:latin typeface="Arial Black" pitchFamily="34" charset="0"/>
              </a:rPr>
              <a:t>Cependant, Mr Y refuse de vendre sa ferme. Mr X construit donc un barrage à travers la rivière pour bloquer la ferme de Mr Y. Cela veut dire que la ferme de Mr Y ne pourra s’approvisionner en eau pour nourrir son bétail, ou pour arroser ses plantes.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323528" y="1916832"/>
            <a:ext cx="4608512" cy="31344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797152"/>
            <a:ext cx="9144000" cy="1470025"/>
          </a:xfrm>
        </p:spPr>
        <p:txBody>
          <a:bodyPr>
            <a:noAutofit/>
          </a:bodyPr>
          <a:lstStyle/>
          <a:p>
            <a:r>
              <a:rPr lang="fr-FR" sz="2800" dirty="0" smtClean="0">
                <a:latin typeface="Arial Black" pitchFamily="34" charset="0"/>
              </a:rPr>
              <a:t>Mr Y fait faillite et il est donc obligé de vendre sa ferme à Mr X, qui va alors débloquer le </a:t>
            </a:r>
            <a:r>
              <a:rPr lang="fr-FR" sz="2800" dirty="0" smtClean="0">
                <a:latin typeface="Arial Black" pitchFamily="34" charset="0"/>
              </a:rPr>
              <a:t>barrage. C’EST </a:t>
            </a:r>
            <a:r>
              <a:rPr lang="fr-FR" sz="2800" dirty="0" smtClean="0">
                <a:latin typeface="Arial Black" pitchFamily="34" charset="0"/>
              </a:rPr>
              <a:t>UN EXEMPLE D’USURPATION DES BIENS D’AUTRUI, car Mr Y est </a:t>
            </a:r>
            <a:r>
              <a:rPr lang="fr-FR" sz="2800" dirty="0" smtClean="0">
                <a:latin typeface="Arial Black" pitchFamily="34" charset="0"/>
              </a:rPr>
              <a:t>obligé </a:t>
            </a:r>
            <a:r>
              <a:rPr lang="fr-FR" sz="2800" dirty="0" smtClean="0">
                <a:latin typeface="Arial Black" pitchFamily="34" charset="0"/>
              </a:rPr>
              <a:t>de vendre son terrain, bien qu’il ne le veuille pas.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2" cstate="print"/>
          <a:srcRect/>
          <a:stretch>
            <a:fillRect/>
          </a:stretch>
        </p:blipFill>
        <p:spPr bwMode="auto">
          <a:xfrm>
            <a:off x="0" y="0"/>
            <a:ext cx="1643042" cy="1403432"/>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1547664" y="1340768"/>
            <a:ext cx="4876800" cy="2743200"/>
          </a:xfrm>
          <a:prstGeom prst="rect">
            <a:avLst/>
          </a:prstGeom>
          <a:noFill/>
          <a:ln w="9525">
            <a:noFill/>
            <a:miter lim="800000"/>
            <a:headEnd/>
            <a:tailEnd/>
          </a:ln>
        </p:spPr>
      </p:pic>
      <p:sp>
        <p:nvSpPr>
          <p:cNvPr id="6" name="Pensées 5"/>
          <p:cNvSpPr/>
          <p:nvPr/>
        </p:nvSpPr>
        <p:spPr>
          <a:xfrm>
            <a:off x="5148064" y="0"/>
            <a:ext cx="3816424" cy="3284984"/>
          </a:xfrm>
          <a:prstGeom prst="cloudCallout">
            <a:avLst>
              <a:gd name="adj1" fmla="val -65217"/>
              <a:gd name="adj2" fmla="val 1454"/>
            </a:avLst>
          </a:prstGeom>
          <a:solidFill>
            <a:srgbClr val="FF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C000"/>
                </a:solidFill>
                <a:latin typeface="Arial Black" pitchFamily="34" charset="0"/>
              </a:rPr>
              <a:t>Je suis obligé de vendre ma ferme à mon voisin…Mes plantes sont complètement abîmées à cause du manque d’eau! Je suis ruiné!</a:t>
            </a:r>
            <a:endParaRPr lang="fr-FR" dirty="0">
              <a:solidFill>
                <a:srgbClr val="FFC000"/>
              </a:solidFill>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1763688" y="188640"/>
            <a:ext cx="2808312" cy="3972327"/>
          </a:xfrm>
          <a:prstGeom prst="rect">
            <a:avLst/>
          </a:prstGeom>
          <a:noFill/>
          <a:ln w="9525">
            <a:noFill/>
            <a:miter lim="800000"/>
            <a:headEnd/>
            <a:tailEnd/>
          </a:ln>
        </p:spPr>
      </p:pic>
      <p:sp>
        <p:nvSpPr>
          <p:cNvPr id="2" name="Titre 1"/>
          <p:cNvSpPr>
            <a:spLocks noGrp="1"/>
          </p:cNvSpPr>
          <p:nvPr>
            <p:ph type="ctrTitle"/>
          </p:nvPr>
        </p:nvSpPr>
        <p:spPr>
          <a:xfrm>
            <a:off x="0" y="3861048"/>
            <a:ext cx="9144000" cy="3312367"/>
          </a:xfrm>
        </p:spPr>
        <p:txBody>
          <a:bodyPr>
            <a:normAutofit/>
          </a:bodyPr>
          <a:lstStyle/>
          <a:p>
            <a:r>
              <a:rPr lang="fr-FR" sz="2800" dirty="0" smtClean="0">
                <a:latin typeface="Arial Black" pitchFamily="34" charset="0"/>
              </a:rPr>
              <a:t>L’une des pires choses que nous pouvons usurper est le droit des individus. Nous pouvons voir que dans beaucoup de pays, le gouvernement prive la population des droits humains, fondamentaux, que l’Islam recommande pour tous.</a:t>
            </a:r>
            <a:endParaRPr lang="fr-FR" sz="2800" dirty="0">
              <a:latin typeface="Arial Black" pitchFamily="34" charset="0"/>
            </a:endParaRPr>
          </a:p>
        </p:txBody>
      </p:sp>
      <p:pic>
        <p:nvPicPr>
          <p:cNvPr id="4" name="Picture 4" descr="logo_carte_shia974_2009"/>
          <p:cNvPicPr>
            <a:picLocks noChangeAspect="1" noChangeArrowheads="1"/>
          </p:cNvPicPr>
          <p:nvPr/>
        </p:nvPicPr>
        <p:blipFill>
          <a:blip r:embed="rId3" cstate="print"/>
          <a:srcRect/>
          <a:stretch>
            <a:fillRect/>
          </a:stretch>
        </p:blipFill>
        <p:spPr bwMode="auto">
          <a:xfrm>
            <a:off x="0" y="0"/>
            <a:ext cx="1643042" cy="1403432"/>
          </a:xfrm>
          <a:prstGeom prst="rect">
            <a:avLst/>
          </a:prstGeom>
          <a:noFill/>
        </p:spPr>
      </p:pic>
      <p:pic>
        <p:nvPicPr>
          <p:cNvPr id="7170" name="Picture 2"/>
          <p:cNvPicPr>
            <a:picLocks noChangeAspect="1" noChangeArrowheads="1"/>
          </p:cNvPicPr>
          <p:nvPr/>
        </p:nvPicPr>
        <p:blipFill>
          <a:blip r:embed="rId4" cstate="print"/>
          <a:srcRect/>
          <a:stretch>
            <a:fillRect/>
          </a:stretch>
        </p:blipFill>
        <p:spPr bwMode="auto">
          <a:xfrm>
            <a:off x="5508104" y="692696"/>
            <a:ext cx="2232248" cy="324036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299</Words>
  <Application>Microsoft Office PowerPoint</Application>
  <PresentationFormat>Affichage à l'écran (4:3)</PresentationFormat>
  <Paragraphs>15</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Diapositive 1</vt:lpstr>
      <vt:lpstr>L’usurpation signifie prendre possession des biens des autres, et ce par la force…soit par la force physique, ou, dans les cas les plus fréquents, par des menaces, etc.</vt:lpstr>
      <vt:lpstr>L’usurpation est haràm, car c’est un bien que nous gagnons injustement, aux dépens de la victime (dont les biens ont été volés), qui est incapable de se defendre pour sauver son bien. </vt:lpstr>
      <vt:lpstr>La personne qui commet l’usurpation utilise en réalité le pouvoir et la richesse attribués par Allah pour s’acquérir des biens des autres qui ne sont pas nécessairement riches.</vt:lpstr>
      <vt:lpstr>Imaginons qu’il y ait deux fermiers, Mr X et Mr Y. La ferme de Mr X est très grande, et  il veut s’approprier la ferme de Mr Y, pour agrandir encore plus sa ferme.</vt:lpstr>
      <vt:lpstr>Cependant, Mr Y refuse de vendre sa ferme. Mr X construit donc un barrage à travers la rivière pour bloquer la ferme de Mr Y. Cela veut dire que la ferme de Mr Y ne pourra s’approvisionner en eau pour nourrir son bétail, ou pour arroser ses plantes.</vt:lpstr>
      <vt:lpstr>Mr Y fait faillite et il est donc obligé de vendre sa ferme à Mr X, qui va alors débloquer le barrage. C’EST UN EXEMPLE D’USURPATION DES BIENS D’AUTRUI, car Mr Y est obligé de vendre son terrain, bien qu’il ne le veuille pas.</vt:lpstr>
      <vt:lpstr>L’une des pires choses que nous pouvons usurper est le droit des individus. Nous pouvons voir que dans beaucoup de pays, le gouvernement prive la population des droits humains, fondamentaux, que l’Islam recommande pour tous.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Mozama</dc:creator>
  <cp:lastModifiedBy>Mozama Mamodaly</cp:lastModifiedBy>
  <cp:revision>6</cp:revision>
  <dcterms:created xsi:type="dcterms:W3CDTF">2011-04-23T06:34:21Z</dcterms:created>
  <dcterms:modified xsi:type="dcterms:W3CDTF">2011-04-23T14:18:02Z</dcterms:modified>
</cp:coreProperties>
</file>