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15/04/2011</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15/04/2011</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15/04/2011</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15/04/2011</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15/04/2011</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pPr/>
              <a:t>15/04/2011</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pPr/>
              <a:t>15/04/2011</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pPr/>
              <a:t>15/04/2011</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pPr/>
              <a:t>15/04/2011</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15/04/2011</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15/04/2011</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25000" b="-25000"/>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pPr/>
              <a:t>15/04/2011</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pPr/>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8.gif"/></Relationships>
</file>

<file path=ppt/slides/_rels/slide14.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2.gif"/><Relationship Id="rId5" Type="http://schemas.openxmlformats.org/officeDocument/2006/relationships/image" Target="../media/image21.gif"/><Relationship Id="rId4" Type="http://schemas.openxmlformats.org/officeDocument/2006/relationships/image" Target="../media/image20.gi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2987824" y="0"/>
            <a:ext cx="3567122" cy="1323439"/>
          </a:xfrm>
          <a:prstGeom prst="rect">
            <a:avLst/>
          </a:prstGeom>
          <a:noFill/>
          <a:ln w="9525">
            <a:noFill/>
            <a:miter lim="800000"/>
            <a:headEnd/>
            <a:tailEnd/>
          </a:ln>
          <a:effectLst/>
        </p:spPr>
        <p:txBody>
          <a:bodyPr wrap="square">
            <a:spAutoFit/>
          </a:bodyPr>
          <a:lstStyle/>
          <a:p>
            <a:pPr algn="ctr">
              <a:spcBef>
                <a:spcPct val="50000"/>
              </a:spcBef>
            </a:pPr>
            <a:r>
              <a:rPr lang="fr-FR" sz="3200" b="1" dirty="0" smtClean="0">
                <a:solidFill>
                  <a:srgbClr val="003399"/>
                </a:solidFill>
              </a:rPr>
              <a:t>AKHLAQ  </a:t>
            </a:r>
            <a:r>
              <a:rPr lang="fr-FR" sz="3200" b="1" dirty="0">
                <a:solidFill>
                  <a:srgbClr val="003399"/>
                </a:solidFill>
              </a:rPr>
              <a:t>7</a:t>
            </a:r>
          </a:p>
          <a:p>
            <a:pPr algn="ctr">
              <a:spcBef>
                <a:spcPct val="50000"/>
              </a:spcBef>
            </a:pPr>
            <a:r>
              <a:rPr lang="fr-FR" sz="3200" b="1" dirty="0">
                <a:solidFill>
                  <a:srgbClr val="003399"/>
                </a:solidFill>
              </a:rPr>
              <a:t>LE</a:t>
            </a:r>
            <a:r>
              <a:rPr lang="en-US" sz="3200" b="1" dirty="0">
                <a:solidFill>
                  <a:srgbClr val="003399"/>
                </a:solidFill>
              </a:rPr>
              <a:t>ÇON </a:t>
            </a:r>
            <a:r>
              <a:rPr lang="en-US" sz="3200" b="1" dirty="0" smtClean="0">
                <a:solidFill>
                  <a:srgbClr val="003399"/>
                </a:solidFill>
              </a:rPr>
              <a:t>15</a:t>
            </a:r>
            <a:endParaRPr lang="en-US" sz="3200" b="1" dirty="0">
              <a:solidFill>
                <a:srgbClr val="003399"/>
              </a:solidFill>
            </a:endParaRPr>
          </a:p>
        </p:txBody>
      </p:sp>
      <p:sp>
        <p:nvSpPr>
          <p:cNvPr id="5123" name="Text Box 3"/>
          <p:cNvSpPr txBox="1">
            <a:spLocks noChangeArrowheads="1"/>
          </p:cNvSpPr>
          <p:nvPr/>
        </p:nvSpPr>
        <p:spPr bwMode="auto">
          <a:xfrm>
            <a:off x="6400800" y="6234113"/>
            <a:ext cx="2743200" cy="630942"/>
          </a:xfrm>
          <a:prstGeom prst="rect">
            <a:avLst/>
          </a:prstGeom>
          <a:noFill/>
          <a:ln w="9525">
            <a:noFill/>
            <a:miter lim="800000"/>
            <a:headEnd/>
            <a:tailEnd/>
          </a:ln>
          <a:effectLst/>
        </p:spPr>
        <p:txBody>
          <a:bodyPr>
            <a:spAutoFit/>
          </a:bodyPr>
          <a:lstStyle/>
          <a:p>
            <a:pPr>
              <a:spcBef>
                <a:spcPct val="50000"/>
              </a:spcBef>
            </a:pPr>
            <a:r>
              <a:rPr lang="fr-FR" sz="1400" b="1" dirty="0">
                <a:latin typeface="Times New Roman" pitchFamily="18" charset="0"/>
                <a:cs typeface="Times New Roman" pitchFamily="18" charset="0"/>
              </a:rPr>
              <a:t>Réalisé par une </a:t>
            </a:r>
            <a:r>
              <a:rPr lang="fr-FR" sz="1400" b="1" dirty="0" err="1">
                <a:latin typeface="Times New Roman" pitchFamily="18" charset="0"/>
                <a:cs typeface="Times New Roman" pitchFamily="18" charset="0"/>
              </a:rPr>
              <a:t>Kaniz</a:t>
            </a:r>
            <a:r>
              <a:rPr lang="fr-FR" sz="1400" b="1" dirty="0">
                <a:latin typeface="Times New Roman" pitchFamily="18" charset="0"/>
                <a:cs typeface="Times New Roman" pitchFamily="18" charset="0"/>
              </a:rPr>
              <a:t>-e-</a:t>
            </a:r>
            <a:r>
              <a:rPr lang="fr-FR" sz="1400" b="1" dirty="0" err="1">
                <a:latin typeface="Times New Roman" pitchFamily="18" charset="0"/>
                <a:cs typeface="Times New Roman" pitchFamily="18" charset="0"/>
              </a:rPr>
              <a:t>Fatéma</a:t>
            </a:r>
            <a:endParaRPr lang="fr-FR" sz="1400" b="1" dirty="0">
              <a:latin typeface="Times New Roman" pitchFamily="18" charset="0"/>
              <a:cs typeface="Times New Roman" pitchFamily="18" charset="0"/>
            </a:endParaRPr>
          </a:p>
          <a:p>
            <a:pPr>
              <a:spcBef>
                <a:spcPct val="50000"/>
              </a:spcBef>
            </a:pPr>
            <a:r>
              <a:rPr lang="fr-FR" sz="1400" b="1" dirty="0">
                <a:latin typeface="Times New Roman" pitchFamily="18" charset="0"/>
                <a:cs typeface="Times New Roman" pitchFamily="18" charset="0"/>
              </a:rPr>
              <a:t>Approuvé par </a:t>
            </a:r>
            <a:r>
              <a:rPr lang="fr-FR" sz="1400" b="1" dirty="0" err="1">
                <a:latin typeface="Times New Roman" pitchFamily="18" charset="0"/>
                <a:cs typeface="Times New Roman" pitchFamily="18" charset="0"/>
              </a:rPr>
              <a:t>Moulla</a:t>
            </a:r>
            <a:r>
              <a:rPr lang="fr-FR" sz="1400" b="1" dirty="0">
                <a:latin typeface="Times New Roman" pitchFamily="18" charset="0"/>
                <a:cs typeface="Times New Roman" pitchFamily="18" charset="0"/>
              </a:rPr>
              <a:t> </a:t>
            </a:r>
            <a:r>
              <a:rPr lang="fr-FR" sz="1400" b="1" dirty="0" err="1">
                <a:latin typeface="Times New Roman" pitchFamily="18" charset="0"/>
                <a:cs typeface="Times New Roman" pitchFamily="18" charset="0"/>
              </a:rPr>
              <a:t>Nissar</a:t>
            </a:r>
            <a:endParaRPr lang="fr-FR" sz="1400" b="1" dirty="0">
              <a:latin typeface="Times New Roman" pitchFamily="18" charset="0"/>
              <a:cs typeface="Times New Roman" pitchFamily="18" charset="0"/>
            </a:endParaRPr>
          </a:p>
        </p:txBody>
      </p:sp>
      <p:pic>
        <p:nvPicPr>
          <p:cNvPr id="512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sp>
        <p:nvSpPr>
          <p:cNvPr id="7" name="ZoneTexte 6"/>
          <p:cNvSpPr txBox="1"/>
          <p:nvPr/>
        </p:nvSpPr>
        <p:spPr>
          <a:xfrm>
            <a:off x="4932040" y="2564904"/>
            <a:ext cx="4211960" cy="2246769"/>
          </a:xfrm>
          <a:prstGeom prst="rect">
            <a:avLst/>
          </a:prstGeom>
          <a:noFill/>
          <a:ln w="38100">
            <a:noFill/>
          </a:ln>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r-FR" sz="35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LES QUERELLES ET LA CHAMAILLERIE</a:t>
            </a:r>
            <a:endParaRPr lang="fr-FR" sz="35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ndParaRPr>
          </a:p>
        </p:txBody>
      </p:sp>
      <p:pic>
        <p:nvPicPr>
          <p:cNvPr id="14338" name="Picture 2"/>
          <p:cNvPicPr>
            <a:picLocks noChangeAspect="1" noChangeArrowheads="1"/>
          </p:cNvPicPr>
          <p:nvPr/>
        </p:nvPicPr>
        <p:blipFill>
          <a:blip r:embed="rId3" cstate="print"/>
          <a:srcRect/>
          <a:stretch>
            <a:fillRect/>
          </a:stretch>
        </p:blipFill>
        <p:spPr bwMode="auto">
          <a:xfrm>
            <a:off x="179512" y="1628800"/>
            <a:ext cx="4653774" cy="46805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827584" y="260648"/>
            <a:ext cx="7772400" cy="3818855"/>
          </a:xfrm>
        </p:spPr>
        <p:txBody>
          <a:bodyPr>
            <a:normAutofit/>
          </a:bodyPr>
          <a:lstStyle/>
          <a:p>
            <a:r>
              <a:rPr lang="fr-FR" sz="2800" dirty="0" smtClean="0">
                <a:latin typeface="Arial Black" pitchFamily="34" charset="0"/>
              </a:rPr>
              <a:t>Ceci nous montre que nous ne devons nous plaindre qu’à Allah lorsque nous sommes dans le besoin.</a:t>
            </a:r>
            <a:br>
              <a:rPr lang="fr-FR" sz="2800" dirty="0" smtClean="0">
                <a:latin typeface="Arial Black" pitchFamily="34" charset="0"/>
              </a:rPr>
            </a:br>
            <a:endParaRPr lang="fr-FR" sz="2800" dirty="0">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9218" name="Picture 2"/>
          <p:cNvPicPr>
            <a:picLocks noChangeAspect="1" noChangeArrowheads="1"/>
          </p:cNvPicPr>
          <p:nvPr/>
        </p:nvPicPr>
        <p:blipFill>
          <a:blip r:embed="rId3" cstate="print"/>
          <a:srcRect/>
          <a:stretch>
            <a:fillRect/>
          </a:stretch>
        </p:blipFill>
        <p:spPr bwMode="auto">
          <a:xfrm>
            <a:off x="251520" y="2996952"/>
            <a:ext cx="3231232" cy="3648600"/>
          </a:xfrm>
          <a:prstGeom prst="rect">
            <a:avLst/>
          </a:prstGeom>
          <a:noFill/>
          <a:ln w="9525">
            <a:noFill/>
            <a:miter lim="800000"/>
            <a:headEnd/>
            <a:tailEnd/>
          </a:ln>
        </p:spPr>
      </p:pic>
      <p:pic>
        <p:nvPicPr>
          <p:cNvPr id="9219" name="Picture 3"/>
          <p:cNvPicPr>
            <a:picLocks noChangeAspect="1" noChangeArrowheads="1"/>
          </p:cNvPicPr>
          <p:nvPr/>
        </p:nvPicPr>
        <p:blipFill>
          <a:blip r:embed="rId4" cstate="print"/>
          <a:srcRect/>
          <a:stretch>
            <a:fillRect/>
          </a:stretch>
        </p:blipFill>
        <p:spPr bwMode="auto">
          <a:xfrm>
            <a:off x="6660232" y="2708920"/>
            <a:ext cx="2124075" cy="3295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2924944"/>
            <a:ext cx="9144000" cy="4538935"/>
          </a:xfrm>
        </p:spPr>
        <p:txBody>
          <a:bodyPr>
            <a:normAutofit/>
          </a:bodyPr>
          <a:lstStyle/>
          <a:p>
            <a:r>
              <a:rPr lang="fr-FR" sz="2800" dirty="0" smtClean="0">
                <a:latin typeface="Arial Black" pitchFamily="34" charset="0"/>
              </a:rPr>
              <a:t>De nombreuses personnes n’arrêtent pas de se plaindre ou de geindre auprès de leurs parents. Par exemple, lorsque les parents annoncent la perspective d’un pique-nique, certains enfants ne vont cesser de le leur rappeler à maintes reprises : « </a:t>
            </a:r>
            <a:r>
              <a:rPr lang="fr-FR" sz="2800" dirty="0" smtClean="0">
                <a:latin typeface="Arial Black" pitchFamily="34" charset="0"/>
              </a:rPr>
              <a:t>Quand </a:t>
            </a:r>
            <a:r>
              <a:rPr lang="fr-FR" sz="2800" dirty="0" smtClean="0">
                <a:latin typeface="Arial Black" pitchFamily="34" charset="0"/>
              </a:rPr>
              <a:t>est-ce que nous irons au pique </a:t>
            </a:r>
            <a:r>
              <a:rPr lang="fr-FR" sz="2800" dirty="0" smtClean="0">
                <a:latin typeface="Arial Black" pitchFamily="34" charset="0"/>
              </a:rPr>
              <a:t>nique ? </a:t>
            </a:r>
            <a:r>
              <a:rPr lang="fr-FR" sz="2800" dirty="0" smtClean="0">
                <a:latin typeface="Arial Black" pitchFamily="34" charset="0"/>
              </a:rPr>
              <a:t>» ou « </a:t>
            </a:r>
            <a:r>
              <a:rPr lang="fr-FR" sz="2800" dirty="0" smtClean="0">
                <a:latin typeface="Arial Black" pitchFamily="34" charset="0"/>
              </a:rPr>
              <a:t>Allons </a:t>
            </a:r>
            <a:r>
              <a:rPr lang="fr-FR" sz="2800" dirty="0" smtClean="0">
                <a:latin typeface="Arial Black" pitchFamily="34" charset="0"/>
              </a:rPr>
              <a:t>nous enfin partir ? »</a:t>
            </a:r>
            <a:br>
              <a:rPr lang="fr-FR" sz="2800" dirty="0" smtClean="0">
                <a:latin typeface="Arial Black" pitchFamily="34" charset="0"/>
              </a:rPr>
            </a:br>
            <a:endParaRPr lang="fr-FR" sz="2800" dirty="0">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10242" name="Picture 2"/>
          <p:cNvPicPr>
            <a:picLocks noChangeAspect="1" noChangeArrowheads="1"/>
          </p:cNvPicPr>
          <p:nvPr/>
        </p:nvPicPr>
        <p:blipFill>
          <a:blip r:embed="rId3" cstate="print"/>
          <a:srcRect/>
          <a:stretch>
            <a:fillRect/>
          </a:stretch>
        </p:blipFill>
        <p:spPr bwMode="auto">
          <a:xfrm>
            <a:off x="2627784" y="188640"/>
            <a:ext cx="3240360" cy="3037838"/>
          </a:xfrm>
          <a:prstGeom prst="rect">
            <a:avLst/>
          </a:prstGeom>
          <a:noFill/>
          <a:ln w="9525">
            <a:noFill/>
            <a:miter lim="800000"/>
            <a:headEnd/>
            <a:tailEnd/>
          </a:ln>
        </p:spPr>
      </p:pic>
      <p:sp>
        <p:nvSpPr>
          <p:cNvPr id="5" name="Bulle ronde 4"/>
          <p:cNvSpPr/>
          <p:nvPr/>
        </p:nvSpPr>
        <p:spPr>
          <a:xfrm>
            <a:off x="5148064" y="260648"/>
            <a:ext cx="2160240" cy="1728192"/>
          </a:xfrm>
          <a:prstGeom prst="wedgeEllipseCallout">
            <a:avLst>
              <a:gd name="adj1" fmla="val -88142"/>
              <a:gd name="adj2" fmla="val 69440"/>
            </a:avLst>
          </a:prstGeom>
          <a:ln w="5715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solidFill>
                  <a:schemeClr val="accent5">
                    <a:lumMod val="40000"/>
                    <a:lumOff val="60000"/>
                  </a:schemeClr>
                </a:solidFill>
              </a:rPr>
              <a:t>Quand est-ce qu’on part?</a:t>
            </a:r>
            <a:endParaRPr lang="fr-FR" sz="2400" b="1" dirty="0">
              <a:solidFill>
                <a:schemeClr val="accent5">
                  <a:lumMod val="40000"/>
                  <a:lumOff val="60000"/>
                </a:schemeClr>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4869160"/>
            <a:ext cx="9144000" cy="2492896"/>
          </a:xfrm>
        </p:spPr>
        <p:txBody>
          <a:bodyPr>
            <a:normAutofit/>
          </a:bodyPr>
          <a:lstStyle/>
          <a:p>
            <a:r>
              <a:rPr lang="fr-FR" sz="2800" dirty="0" smtClean="0">
                <a:latin typeface="Arial Black" pitchFamily="34" charset="0"/>
              </a:rPr>
              <a:t>Ils le font si souvent que les parents se sentent obligés de les rappeler à l’ordre en leur </a:t>
            </a:r>
            <a:r>
              <a:rPr lang="fr-FR" sz="2800" dirty="0" smtClean="0">
                <a:latin typeface="Arial Black" pitchFamily="34" charset="0"/>
              </a:rPr>
              <a:t>disant : « Restez </a:t>
            </a:r>
            <a:r>
              <a:rPr lang="fr-FR" sz="2800" dirty="0" smtClean="0">
                <a:latin typeface="Arial Black" pitchFamily="34" charset="0"/>
              </a:rPr>
              <a:t>tranquilles, ou sinon nous n’irons pas</a:t>
            </a:r>
            <a:r>
              <a:rPr lang="fr-FR" sz="2800" dirty="0" smtClean="0">
                <a:latin typeface="Arial Black" pitchFamily="34" charset="0"/>
              </a:rPr>
              <a:t>. »</a:t>
            </a:r>
            <a:r>
              <a:rPr lang="fr-FR" sz="2800" dirty="0" smtClean="0">
                <a:latin typeface="Arial Black" pitchFamily="34" charset="0"/>
              </a:rPr>
              <a:t/>
            </a:r>
            <a:br>
              <a:rPr lang="fr-FR" sz="2800" dirty="0" smtClean="0">
                <a:latin typeface="Arial Black" pitchFamily="34" charset="0"/>
              </a:rPr>
            </a:br>
            <a:endParaRPr lang="fr-FR" sz="2800" dirty="0">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11266" name="Picture 2"/>
          <p:cNvPicPr>
            <a:picLocks noChangeAspect="1" noChangeArrowheads="1"/>
          </p:cNvPicPr>
          <p:nvPr/>
        </p:nvPicPr>
        <p:blipFill>
          <a:blip r:embed="rId3" cstate="print"/>
          <a:srcRect/>
          <a:stretch>
            <a:fillRect/>
          </a:stretch>
        </p:blipFill>
        <p:spPr bwMode="auto">
          <a:xfrm>
            <a:off x="2699792" y="548680"/>
            <a:ext cx="3543300" cy="4279900"/>
          </a:xfrm>
          <a:prstGeom prst="rect">
            <a:avLst/>
          </a:prstGeom>
          <a:noFill/>
          <a:ln w="9525">
            <a:noFill/>
            <a:miter lim="800000"/>
            <a:headEnd/>
            <a:tailEnd/>
          </a:ln>
        </p:spPr>
      </p:pic>
      <p:sp>
        <p:nvSpPr>
          <p:cNvPr id="5" name="Bulle ronde 4"/>
          <p:cNvSpPr/>
          <p:nvPr/>
        </p:nvSpPr>
        <p:spPr>
          <a:xfrm>
            <a:off x="5615608" y="188640"/>
            <a:ext cx="3528392" cy="2880320"/>
          </a:xfrm>
          <a:prstGeom prst="wedgeEllipseCallout">
            <a:avLst>
              <a:gd name="adj1" fmla="val -76063"/>
              <a:gd name="adj2" fmla="val 6293"/>
            </a:avLst>
          </a:prstGeom>
          <a:ln w="5715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solidFill>
                  <a:schemeClr val="accent5">
                    <a:lumMod val="40000"/>
                    <a:lumOff val="60000"/>
                  </a:schemeClr>
                </a:solidFill>
              </a:rPr>
              <a:t>Reste tranquille et laisse-nous finir de ranger ces livres, autrement nous n’irons nulle part! </a:t>
            </a:r>
            <a:endParaRPr lang="fr-FR" sz="2400" b="1" dirty="0">
              <a:solidFill>
                <a:schemeClr val="accent5">
                  <a:lumMod val="40000"/>
                  <a:lumOff val="60000"/>
                </a:schemeClr>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427984" y="1052737"/>
            <a:ext cx="4716016" cy="5472608"/>
          </a:xfrm>
        </p:spPr>
        <p:txBody>
          <a:bodyPr>
            <a:normAutofit/>
          </a:bodyPr>
          <a:lstStyle/>
          <a:p>
            <a:r>
              <a:rPr lang="en-GB" sz="2800" dirty="0" smtClean="0">
                <a:latin typeface="Arial Black" pitchFamily="34" charset="0"/>
              </a:rPr>
              <a:t>Il </a:t>
            </a:r>
            <a:r>
              <a:rPr lang="en-GB" sz="2800" dirty="0" err="1" smtClean="0">
                <a:latin typeface="Arial Black" pitchFamily="34" charset="0"/>
              </a:rPr>
              <a:t>faut</a:t>
            </a:r>
            <a:r>
              <a:rPr lang="en-GB" sz="2800" dirty="0" smtClean="0">
                <a:latin typeface="Arial Black" pitchFamily="34" charset="0"/>
              </a:rPr>
              <a:t> </a:t>
            </a:r>
            <a:r>
              <a:rPr lang="en-GB" sz="2800" dirty="0" err="1" smtClean="0">
                <a:latin typeface="Arial Black" pitchFamily="34" charset="0"/>
              </a:rPr>
              <a:t>toujours</a:t>
            </a:r>
            <a:r>
              <a:rPr lang="en-GB" sz="2800" dirty="0" smtClean="0">
                <a:latin typeface="Arial Black" pitchFamily="34" charset="0"/>
              </a:rPr>
              <a:t> se </a:t>
            </a:r>
            <a:r>
              <a:rPr lang="en-GB" sz="2800" dirty="0" err="1" smtClean="0">
                <a:latin typeface="Arial Black" pitchFamily="34" charset="0"/>
              </a:rPr>
              <a:t>rappeler</a:t>
            </a:r>
            <a:r>
              <a:rPr lang="en-GB" sz="2800" dirty="0" smtClean="0">
                <a:latin typeface="Arial Black" pitchFamily="34" charset="0"/>
              </a:rPr>
              <a:t> </a:t>
            </a:r>
            <a:r>
              <a:rPr lang="en-GB" sz="2800" dirty="0" err="1" smtClean="0">
                <a:latin typeface="Arial Black" pitchFamily="34" charset="0"/>
              </a:rPr>
              <a:t>que</a:t>
            </a:r>
            <a:r>
              <a:rPr lang="en-GB" sz="2800" dirty="0" smtClean="0">
                <a:latin typeface="Arial Black" pitchFamily="34" charset="0"/>
              </a:rPr>
              <a:t> </a:t>
            </a:r>
            <a:r>
              <a:rPr lang="en-GB" sz="2800" dirty="0" err="1" smtClean="0">
                <a:latin typeface="Arial Black" pitchFamily="34" charset="0"/>
              </a:rPr>
              <a:t>lorsque</a:t>
            </a:r>
            <a:r>
              <a:rPr lang="en-GB" sz="2800" dirty="0" smtClean="0">
                <a:latin typeface="Arial Black" pitchFamily="34" charset="0"/>
              </a:rPr>
              <a:t> </a:t>
            </a:r>
            <a:r>
              <a:rPr lang="en-GB" sz="2800" dirty="0" err="1" smtClean="0">
                <a:latin typeface="Arial Black" pitchFamily="34" charset="0"/>
              </a:rPr>
              <a:t>quelqu’un</a:t>
            </a:r>
            <a:r>
              <a:rPr lang="en-GB" sz="2800" dirty="0" smtClean="0">
                <a:latin typeface="Arial Black" pitchFamily="34" charset="0"/>
              </a:rPr>
              <a:t> </a:t>
            </a:r>
            <a:r>
              <a:rPr lang="en-GB" sz="2800" dirty="0" err="1" smtClean="0">
                <a:latin typeface="Arial Black" pitchFamily="34" charset="0"/>
              </a:rPr>
              <a:t>vous</a:t>
            </a:r>
            <a:r>
              <a:rPr lang="en-GB" sz="2800" dirty="0" smtClean="0">
                <a:latin typeface="Arial Black" pitchFamily="34" charset="0"/>
              </a:rPr>
              <a:t> </a:t>
            </a:r>
            <a:r>
              <a:rPr lang="en-GB" sz="2800" dirty="0" err="1" smtClean="0">
                <a:latin typeface="Arial Black" pitchFamily="34" charset="0"/>
              </a:rPr>
              <a:t>promet</a:t>
            </a:r>
            <a:r>
              <a:rPr lang="en-GB" sz="2800" dirty="0" smtClean="0">
                <a:latin typeface="Arial Black" pitchFamily="34" charset="0"/>
              </a:rPr>
              <a:t> </a:t>
            </a:r>
            <a:r>
              <a:rPr lang="en-GB" sz="2800" dirty="0" err="1" smtClean="0">
                <a:latin typeface="Arial Black" pitchFamily="34" charset="0"/>
              </a:rPr>
              <a:t>quelque</a:t>
            </a:r>
            <a:r>
              <a:rPr lang="en-GB" sz="2800" dirty="0" smtClean="0">
                <a:latin typeface="Arial Black" pitchFamily="34" charset="0"/>
              </a:rPr>
              <a:t> chose, </a:t>
            </a:r>
            <a:r>
              <a:rPr lang="en-GB" sz="2800" dirty="0" err="1" smtClean="0">
                <a:latin typeface="Arial Black" pitchFamily="34" charset="0"/>
              </a:rPr>
              <a:t>il</a:t>
            </a:r>
            <a:r>
              <a:rPr lang="en-GB" sz="2800" dirty="0" smtClean="0">
                <a:latin typeface="Arial Black" pitchFamily="34" charset="0"/>
              </a:rPr>
              <a:t> </a:t>
            </a:r>
            <a:r>
              <a:rPr lang="en-GB" sz="2800" dirty="0" err="1" smtClean="0">
                <a:latin typeface="Arial Black" pitchFamily="34" charset="0"/>
              </a:rPr>
              <a:t>fera</a:t>
            </a:r>
            <a:r>
              <a:rPr lang="en-GB" sz="2800" dirty="0" smtClean="0">
                <a:latin typeface="Arial Black" pitchFamily="34" charset="0"/>
              </a:rPr>
              <a:t> son possible pour </a:t>
            </a:r>
            <a:r>
              <a:rPr lang="en-GB" sz="2800" dirty="0" err="1" smtClean="0">
                <a:latin typeface="Arial Black" pitchFamily="34" charset="0"/>
              </a:rPr>
              <a:t>pouvoir</a:t>
            </a:r>
            <a:r>
              <a:rPr lang="en-GB" sz="2800" dirty="0" smtClean="0">
                <a:latin typeface="Arial Black" pitchFamily="34" charset="0"/>
              </a:rPr>
              <a:t> le faire. Il </a:t>
            </a:r>
            <a:r>
              <a:rPr lang="en-GB" sz="2800" dirty="0" err="1" smtClean="0">
                <a:latin typeface="Arial Black" pitchFamily="34" charset="0"/>
              </a:rPr>
              <a:t>n’est</a:t>
            </a:r>
            <a:r>
              <a:rPr lang="en-GB" sz="2800" dirty="0" smtClean="0">
                <a:latin typeface="Arial Black" pitchFamily="34" charset="0"/>
              </a:rPr>
              <a:t> pas </a:t>
            </a:r>
            <a:r>
              <a:rPr lang="en-GB" sz="2800" dirty="0" err="1" smtClean="0">
                <a:latin typeface="Arial Black" pitchFamily="34" charset="0"/>
              </a:rPr>
              <a:t>nécessaire</a:t>
            </a:r>
            <a:r>
              <a:rPr lang="en-GB" sz="2800" dirty="0" smtClean="0">
                <a:latin typeface="Arial Black" pitchFamily="34" charset="0"/>
              </a:rPr>
              <a:t> de le </a:t>
            </a:r>
            <a:r>
              <a:rPr lang="en-GB" sz="2800" dirty="0" err="1" smtClean="0">
                <a:latin typeface="Arial Black" pitchFamily="34" charset="0"/>
              </a:rPr>
              <a:t>lui</a:t>
            </a:r>
            <a:r>
              <a:rPr lang="en-GB" sz="2800" dirty="0" smtClean="0">
                <a:latin typeface="Arial Black" pitchFamily="34" charset="0"/>
              </a:rPr>
              <a:t> </a:t>
            </a:r>
            <a:r>
              <a:rPr lang="en-GB" sz="2800" dirty="0" err="1" smtClean="0">
                <a:latin typeface="Arial Black" pitchFamily="34" charset="0"/>
              </a:rPr>
              <a:t>rappeler</a:t>
            </a:r>
            <a:r>
              <a:rPr lang="en-GB" sz="2800" dirty="0" smtClean="0">
                <a:latin typeface="Arial Black" pitchFamily="34" charset="0"/>
              </a:rPr>
              <a:t> à </a:t>
            </a:r>
            <a:r>
              <a:rPr lang="en-GB" sz="2800" dirty="0" err="1" smtClean="0">
                <a:latin typeface="Arial Black" pitchFamily="34" charset="0"/>
              </a:rPr>
              <a:t>maintes</a:t>
            </a:r>
            <a:r>
              <a:rPr lang="en-GB" sz="2800" dirty="0" smtClean="0">
                <a:latin typeface="Arial Black" pitchFamily="34" charset="0"/>
              </a:rPr>
              <a:t> reprises, car </a:t>
            </a:r>
            <a:r>
              <a:rPr lang="en-GB" sz="2800" dirty="0" err="1" smtClean="0">
                <a:latin typeface="Arial Black" pitchFamily="34" charset="0"/>
              </a:rPr>
              <a:t>cela</a:t>
            </a:r>
            <a:r>
              <a:rPr lang="en-GB" sz="2800" dirty="0" smtClean="0">
                <a:latin typeface="Arial Black" pitchFamily="34" charset="0"/>
              </a:rPr>
              <a:t> ne </a:t>
            </a:r>
            <a:r>
              <a:rPr lang="en-GB" sz="2800" dirty="0" err="1" smtClean="0">
                <a:latin typeface="Arial Black" pitchFamily="34" charset="0"/>
              </a:rPr>
              <a:t>pourrait</a:t>
            </a:r>
            <a:r>
              <a:rPr lang="en-GB" sz="2800" dirty="0" smtClean="0">
                <a:latin typeface="Arial Black" pitchFamily="34" charset="0"/>
              </a:rPr>
              <a:t> causer </a:t>
            </a:r>
            <a:r>
              <a:rPr lang="en-GB" sz="2800" dirty="0" err="1" smtClean="0">
                <a:latin typeface="Arial Black" pitchFamily="34" charset="0"/>
              </a:rPr>
              <a:t>que</a:t>
            </a:r>
            <a:r>
              <a:rPr lang="en-GB" sz="2800" dirty="0" smtClean="0">
                <a:latin typeface="Arial Black" pitchFamily="34" charset="0"/>
              </a:rPr>
              <a:t> de la frustration de part et </a:t>
            </a:r>
            <a:r>
              <a:rPr lang="en-GB" sz="2800" dirty="0" err="1" smtClean="0">
                <a:latin typeface="Arial Black" pitchFamily="34" charset="0"/>
              </a:rPr>
              <a:t>d’autre</a:t>
            </a:r>
            <a:r>
              <a:rPr lang="en-GB" sz="2800" dirty="0" smtClean="0">
                <a:latin typeface="Arial Black" pitchFamily="34" charset="0"/>
              </a:rPr>
              <a:t>.</a:t>
            </a:r>
            <a:endParaRPr lang="fr-FR" sz="2800" dirty="0">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12290" name="Picture 2"/>
          <p:cNvPicPr>
            <a:picLocks noChangeAspect="1" noChangeArrowheads="1"/>
          </p:cNvPicPr>
          <p:nvPr/>
        </p:nvPicPr>
        <p:blipFill>
          <a:blip r:embed="rId3" cstate="print"/>
          <a:srcRect/>
          <a:stretch>
            <a:fillRect/>
          </a:stretch>
        </p:blipFill>
        <p:spPr bwMode="auto">
          <a:xfrm>
            <a:off x="179512" y="1772816"/>
            <a:ext cx="4104455" cy="4055201"/>
          </a:xfrm>
          <a:prstGeom prst="rect">
            <a:avLst/>
          </a:prstGeom>
          <a:noFill/>
          <a:ln w="9525">
            <a:noFill/>
            <a:miter lim="800000"/>
            <a:headEnd/>
            <a:tailEnd/>
          </a:ln>
        </p:spPr>
      </p:pic>
      <p:pic>
        <p:nvPicPr>
          <p:cNvPr id="5" name="Image 4" descr="marre.gif"/>
          <p:cNvPicPr>
            <a:picLocks noChangeAspect="1"/>
          </p:cNvPicPr>
          <p:nvPr/>
        </p:nvPicPr>
        <p:blipFill>
          <a:blip r:embed="rId4" cstate="print"/>
          <a:stretch>
            <a:fillRect/>
          </a:stretch>
        </p:blipFill>
        <p:spPr>
          <a:xfrm>
            <a:off x="1259632" y="0"/>
            <a:ext cx="3589894" cy="2512926"/>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988840"/>
            <a:ext cx="9144000" cy="3818855"/>
          </a:xfrm>
        </p:spPr>
        <p:txBody>
          <a:bodyPr>
            <a:normAutofit/>
          </a:bodyPr>
          <a:lstStyle/>
          <a:p>
            <a:r>
              <a:rPr lang="fr-FR" sz="2800" dirty="0" smtClean="0">
                <a:latin typeface="Arial Black" pitchFamily="34" charset="0"/>
              </a:rPr>
              <a:t>Quels autres types de lamentations avez vous observées? Et que </a:t>
            </a:r>
            <a:r>
              <a:rPr lang="fr-FR" sz="2800" dirty="0" smtClean="0">
                <a:latin typeface="Arial Black" pitchFamily="34" charset="0"/>
              </a:rPr>
              <a:t>peut-on </a:t>
            </a:r>
            <a:r>
              <a:rPr lang="fr-FR" sz="2800" dirty="0" smtClean="0">
                <a:latin typeface="Arial Black" pitchFamily="34" charset="0"/>
              </a:rPr>
              <a:t>ressentir si quelqu’un se met à se plaindre auprès de nous ?</a:t>
            </a:r>
            <a:br>
              <a:rPr lang="fr-FR" sz="2800" dirty="0" smtClean="0">
                <a:latin typeface="Arial Black" pitchFamily="34" charset="0"/>
              </a:rPr>
            </a:br>
            <a:endParaRPr lang="fr-FR" sz="2800" dirty="0">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6" name="Image 5" descr="pointdinterrogation_05.gif"/>
          <p:cNvPicPr>
            <a:picLocks noChangeAspect="1"/>
          </p:cNvPicPr>
          <p:nvPr/>
        </p:nvPicPr>
        <p:blipFill>
          <a:blip r:embed="rId3" cstate="print"/>
          <a:stretch>
            <a:fillRect/>
          </a:stretch>
        </p:blipFill>
        <p:spPr>
          <a:xfrm>
            <a:off x="7415808" y="5301208"/>
            <a:ext cx="1728192" cy="1347990"/>
          </a:xfrm>
          <a:prstGeom prst="rect">
            <a:avLst/>
          </a:prstGeom>
        </p:spPr>
      </p:pic>
      <p:pic>
        <p:nvPicPr>
          <p:cNvPr id="7" name="Image 6" descr="pointdinterrogation_08.gif"/>
          <p:cNvPicPr>
            <a:picLocks noChangeAspect="1"/>
          </p:cNvPicPr>
          <p:nvPr/>
        </p:nvPicPr>
        <p:blipFill>
          <a:blip r:embed="rId4" cstate="print"/>
          <a:stretch>
            <a:fillRect/>
          </a:stretch>
        </p:blipFill>
        <p:spPr>
          <a:xfrm>
            <a:off x="6220577" y="404664"/>
            <a:ext cx="2400267" cy="1152128"/>
          </a:xfrm>
          <a:prstGeom prst="rect">
            <a:avLst/>
          </a:prstGeom>
        </p:spPr>
      </p:pic>
      <p:pic>
        <p:nvPicPr>
          <p:cNvPr id="9" name="Image 8" descr="0023.gif"/>
          <p:cNvPicPr>
            <a:picLocks noChangeAspect="1"/>
          </p:cNvPicPr>
          <p:nvPr/>
        </p:nvPicPr>
        <p:blipFill>
          <a:blip r:embed="rId5" cstate="print"/>
          <a:stretch>
            <a:fillRect/>
          </a:stretch>
        </p:blipFill>
        <p:spPr>
          <a:xfrm>
            <a:off x="1979712" y="1005788"/>
            <a:ext cx="1152128" cy="1170130"/>
          </a:xfrm>
          <a:prstGeom prst="rect">
            <a:avLst/>
          </a:prstGeom>
        </p:spPr>
      </p:pic>
      <p:pic>
        <p:nvPicPr>
          <p:cNvPr id="10" name="Image 9" descr="0030.gif"/>
          <p:cNvPicPr>
            <a:picLocks noChangeAspect="1"/>
          </p:cNvPicPr>
          <p:nvPr/>
        </p:nvPicPr>
        <p:blipFill>
          <a:blip r:embed="rId6" cstate="print"/>
          <a:stretch>
            <a:fillRect/>
          </a:stretch>
        </p:blipFill>
        <p:spPr>
          <a:xfrm>
            <a:off x="467544" y="4653136"/>
            <a:ext cx="1527424" cy="1343397"/>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3203848" y="1484784"/>
            <a:ext cx="5688632" cy="3792421"/>
          </a:xfrm>
          <a:prstGeom prst="rect">
            <a:avLst/>
          </a:prstGeom>
          <a:noFill/>
          <a:ln w="9525">
            <a:noFill/>
            <a:miter lim="800000"/>
            <a:headEnd/>
            <a:tailEnd/>
          </a:ln>
        </p:spPr>
      </p:pic>
      <p:sp>
        <p:nvSpPr>
          <p:cNvPr id="2" name="Titre 1"/>
          <p:cNvSpPr>
            <a:spLocks noGrp="1"/>
          </p:cNvSpPr>
          <p:nvPr>
            <p:ph type="ctrTitle"/>
          </p:nvPr>
        </p:nvSpPr>
        <p:spPr>
          <a:xfrm>
            <a:off x="0" y="5157192"/>
            <a:ext cx="9144000" cy="2448272"/>
          </a:xfrm>
        </p:spPr>
        <p:txBody>
          <a:bodyPr>
            <a:normAutofit/>
          </a:bodyPr>
          <a:lstStyle/>
          <a:p>
            <a:r>
              <a:rPr lang="fr-FR" sz="2800" dirty="0" smtClean="0">
                <a:latin typeface="Arial Black" pitchFamily="34" charset="0"/>
              </a:rPr>
              <a:t>C’est le fait de toujours trouver des défauts à quelqu’un, et de s’en plaindre continuellement.</a:t>
            </a:r>
            <a:br>
              <a:rPr lang="fr-FR" sz="2800" dirty="0" smtClean="0">
                <a:latin typeface="Arial Black" pitchFamily="34" charset="0"/>
              </a:rPr>
            </a:br>
            <a:endParaRPr lang="fr-FR" sz="2800" dirty="0">
              <a:latin typeface="Arial Black" pitchFamily="34" charset="0"/>
            </a:endParaRPr>
          </a:p>
        </p:txBody>
      </p:sp>
      <p:pic>
        <p:nvPicPr>
          <p:cNvPr id="4" name="Picture 4" descr="logo_carte_shia974_2009"/>
          <p:cNvPicPr>
            <a:picLocks noChangeAspect="1" noChangeArrowheads="1"/>
          </p:cNvPicPr>
          <p:nvPr/>
        </p:nvPicPr>
        <p:blipFill>
          <a:blip r:embed="rId3" cstate="print"/>
          <a:srcRect/>
          <a:stretch>
            <a:fillRect/>
          </a:stretch>
        </p:blipFill>
        <p:spPr bwMode="auto">
          <a:xfrm>
            <a:off x="0" y="0"/>
            <a:ext cx="1643042" cy="1403432"/>
          </a:xfrm>
          <a:prstGeom prst="rect">
            <a:avLst/>
          </a:prstGeom>
          <a:noFill/>
        </p:spPr>
      </p:pic>
      <p:sp>
        <p:nvSpPr>
          <p:cNvPr id="6" name="Bulle ronde 5"/>
          <p:cNvSpPr/>
          <p:nvPr/>
        </p:nvSpPr>
        <p:spPr>
          <a:xfrm>
            <a:off x="179512" y="1340768"/>
            <a:ext cx="3204864" cy="2564904"/>
          </a:xfrm>
          <a:prstGeom prst="wedgeEllipseCallout">
            <a:avLst>
              <a:gd name="adj1" fmla="val 54907"/>
              <a:gd name="adj2" fmla="val 16330"/>
            </a:avLst>
          </a:prstGeom>
          <a:ln w="5715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err="1" smtClean="0">
                <a:solidFill>
                  <a:schemeClr val="accent5">
                    <a:lumMod val="40000"/>
                    <a:lumOff val="60000"/>
                  </a:schemeClr>
                </a:solidFill>
              </a:rPr>
              <a:t>Hahaha</a:t>
            </a:r>
            <a:r>
              <a:rPr lang="fr-FR" sz="2400" b="1" dirty="0" smtClean="0">
                <a:solidFill>
                  <a:schemeClr val="accent5">
                    <a:lumMod val="40000"/>
                    <a:lumOff val="60000"/>
                  </a:schemeClr>
                </a:solidFill>
              </a:rPr>
              <a:t>…Il est trop bête le prof de Maths…Rien à cirer de ses calculs interminables!</a:t>
            </a:r>
            <a:endParaRPr lang="fr-FR" sz="2400" b="1" dirty="0">
              <a:solidFill>
                <a:schemeClr val="accent5">
                  <a:lumMod val="40000"/>
                  <a:lumOff val="60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5589240"/>
            <a:ext cx="9144000" cy="1470025"/>
          </a:xfrm>
        </p:spPr>
        <p:txBody>
          <a:bodyPr>
            <a:normAutofit fontScale="90000"/>
          </a:bodyPr>
          <a:lstStyle/>
          <a:p>
            <a:r>
              <a:rPr lang="fr-FR" sz="2800" dirty="0" smtClean="0">
                <a:latin typeface="Arial Black" pitchFamily="34" charset="0"/>
              </a:rPr>
              <a:t>C’est une affreuse habitude, et cela peut amener les gens à se fatiguer de nous, et de s’éloigner de nous.</a:t>
            </a:r>
            <a:br>
              <a:rPr lang="fr-FR" sz="2800" dirty="0" smtClean="0">
                <a:latin typeface="Arial Black" pitchFamily="34" charset="0"/>
              </a:rPr>
            </a:br>
            <a:endParaRPr lang="fr-FR" sz="2800" dirty="0">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2050" name="Picture 2"/>
          <p:cNvPicPr>
            <a:picLocks noChangeAspect="1" noChangeArrowheads="1"/>
          </p:cNvPicPr>
          <p:nvPr/>
        </p:nvPicPr>
        <p:blipFill>
          <a:blip r:embed="rId3" cstate="print"/>
          <a:srcRect/>
          <a:stretch>
            <a:fillRect/>
          </a:stretch>
        </p:blipFill>
        <p:spPr bwMode="auto">
          <a:xfrm>
            <a:off x="1691680" y="980728"/>
            <a:ext cx="4800600" cy="4495800"/>
          </a:xfrm>
          <a:prstGeom prst="rect">
            <a:avLst/>
          </a:prstGeom>
          <a:noFill/>
          <a:ln w="9525">
            <a:noFill/>
            <a:miter lim="800000"/>
            <a:headEnd/>
            <a:tailEnd/>
          </a:ln>
        </p:spPr>
      </p:pic>
      <p:sp>
        <p:nvSpPr>
          <p:cNvPr id="5" name="Bulle ronde 4"/>
          <p:cNvSpPr/>
          <p:nvPr/>
        </p:nvSpPr>
        <p:spPr>
          <a:xfrm>
            <a:off x="6084168" y="188640"/>
            <a:ext cx="3059832" cy="3024336"/>
          </a:xfrm>
          <a:prstGeom prst="wedgeEllipseCallout">
            <a:avLst>
              <a:gd name="adj1" fmla="val -51891"/>
              <a:gd name="adj2" fmla="val 29390"/>
            </a:avLst>
          </a:prstGeom>
          <a:ln w="5715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solidFill>
                  <a:schemeClr val="accent5">
                    <a:lumMod val="40000"/>
                    <a:lumOff val="60000"/>
                  </a:schemeClr>
                </a:solidFill>
              </a:rPr>
              <a:t>Adam est trop fatigant! Il critique tout le temps et est toujours en train de se plaindre!</a:t>
            </a:r>
            <a:endParaRPr lang="fr-FR" sz="2400" b="1" dirty="0">
              <a:solidFill>
                <a:schemeClr val="accent5">
                  <a:lumMod val="40000"/>
                  <a:lumOff val="60000"/>
                </a:scheme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4005064"/>
            <a:ext cx="9144000" cy="3098775"/>
          </a:xfrm>
        </p:spPr>
        <p:txBody>
          <a:bodyPr>
            <a:normAutofit/>
          </a:bodyPr>
          <a:lstStyle/>
          <a:p>
            <a:r>
              <a:rPr lang="en-GB" sz="2400" dirty="0" err="1" smtClean="0">
                <a:latin typeface="Arial Black" pitchFamily="34" charset="0"/>
              </a:rPr>
              <a:t>Lorsque</a:t>
            </a:r>
            <a:r>
              <a:rPr lang="en-GB" sz="2400" dirty="0" smtClean="0">
                <a:latin typeface="Arial Black" pitchFamily="34" charset="0"/>
              </a:rPr>
              <a:t> nous </a:t>
            </a:r>
            <a:r>
              <a:rPr lang="en-GB" sz="2400" dirty="0" err="1" smtClean="0">
                <a:latin typeface="Arial Black" pitchFamily="34" charset="0"/>
              </a:rPr>
              <a:t>nous</a:t>
            </a:r>
            <a:r>
              <a:rPr lang="en-GB" sz="2400" dirty="0" smtClean="0">
                <a:latin typeface="Arial Black" pitchFamily="34" charset="0"/>
              </a:rPr>
              <a:t> </a:t>
            </a:r>
            <a:r>
              <a:rPr lang="en-GB" sz="2400" dirty="0" err="1" smtClean="0">
                <a:latin typeface="Arial Black" pitchFamily="34" charset="0"/>
              </a:rPr>
              <a:t>plaignons</a:t>
            </a:r>
            <a:r>
              <a:rPr lang="en-GB" sz="2400" dirty="0" smtClean="0">
                <a:latin typeface="Arial Black" pitchFamily="34" charset="0"/>
              </a:rPr>
              <a:t> </a:t>
            </a:r>
            <a:r>
              <a:rPr lang="en-GB" sz="2400" dirty="0" err="1" smtClean="0">
                <a:latin typeface="Arial Black" pitchFamily="34" charset="0"/>
              </a:rPr>
              <a:t>continuellement</a:t>
            </a:r>
            <a:r>
              <a:rPr lang="en-GB" sz="2400" dirty="0" smtClean="0">
                <a:latin typeface="Arial Black" pitchFamily="34" charset="0"/>
              </a:rPr>
              <a:t>, </a:t>
            </a:r>
            <a:r>
              <a:rPr lang="en-GB" sz="2400" dirty="0" err="1" smtClean="0">
                <a:latin typeface="Arial Black" pitchFamily="34" charset="0"/>
              </a:rPr>
              <a:t>cela</a:t>
            </a:r>
            <a:r>
              <a:rPr lang="en-GB" sz="2400" dirty="0" smtClean="0">
                <a:latin typeface="Arial Black" pitchFamily="34" charset="0"/>
              </a:rPr>
              <a:t> </a:t>
            </a:r>
            <a:r>
              <a:rPr lang="en-GB" sz="2400" dirty="0" err="1" smtClean="0">
                <a:latin typeface="Arial Black" pitchFamily="34" charset="0"/>
              </a:rPr>
              <a:t>veut</a:t>
            </a:r>
            <a:r>
              <a:rPr lang="en-GB" sz="2400" dirty="0" smtClean="0">
                <a:latin typeface="Arial Black" pitchFamily="34" charset="0"/>
              </a:rPr>
              <a:t> dire </a:t>
            </a:r>
            <a:r>
              <a:rPr lang="en-GB" sz="2400" dirty="0" err="1" smtClean="0">
                <a:latin typeface="Arial Black" pitchFamily="34" charset="0"/>
              </a:rPr>
              <a:t>que</a:t>
            </a:r>
            <a:r>
              <a:rPr lang="en-GB" sz="2400" dirty="0" smtClean="0">
                <a:latin typeface="Arial Black" pitchFamily="34" charset="0"/>
              </a:rPr>
              <a:t> nous </a:t>
            </a:r>
            <a:r>
              <a:rPr lang="en-GB" sz="2400" dirty="0" err="1" smtClean="0">
                <a:latin typeface="Arial Black" pitchFamily="34" charset="0"/>
              </a:rPr>
              <a:t>répétons</a:t>
            </a:r>
            <a:r>
              <a:rPr lang="en-GB" sz="2400" dirty="0" smtClean="0">
                <a:latin typeface="Arial Black" pitchFamily="34" charset="0"/>
              </a:rPr>
              <a:t> la </a:t>
            </a:r>
            <a:r>
              <a:rPr lang="en-GB" sz="2400" dirty="0" err="1" smtClean="0">
                <a:latin typeface="Arial Black" pitchFamily="34" charset="0"/>
              </a:rPr>
              <a:t>même</a:t>
            </a:r>
            <a:r>
              <a:rPr lang="en-GB" sz="2400" dirty="0" smtClean="0">
                <a:latin typeface="Arial Black" pitchFamily="34" charset="0"/>
              </a:rPr>
              <a:t> chose sans </a:t>
            </a:r>
            <a:r>
              <a:rPr lang="en-GB" sz="2400" dirty="0" err="1" smtClean="0">
                <a:latin typeface="Arial Black" pitchFamily="34" charset="0"/>
              </a:rPr>
              <a:t>arrêt</a:t>
            </a:r>
            <a:r>
              <a:rPr lang="en-GB" sz="2400" dirty="0" smtClean="0">
                <a:latin typeface="Arial Black" pitchFamily="34" charset="0"/>
              </a:rPr>
              <a:t>. Les gens ne </a:t>
            </a:r>
            <a:r>
              <a:rPr lang="en-GB" sz="2400" dirty="0" err="1" smtClean="0">
                <a:latin typeface="Arial Black" pitchFamily="34" charset="0"/>
              </a:rPr>
              <a:t>l’apprécient</a:t>
            </a:r>
            <a:r>
              <a:rPr lang="en-GB" sz="2400" dirty="0" smtClean="0">
                <a:latin typeface="Arial Black" pitchFamily="34" charset="0"/>
              </a:rPr>
              <a:t> pas. Si nous </a:t>
            </a:r>
            <a:r>
              <a:rPr lang="en-GB" sz="2400" dirty="0" err="1" smtClean="0">
                <a:latin typeface="Arial Black" pitchFamily="34" charset="0"/>
              </a:rPr>
              <a:t>avons</a:t>
            </a:r>
            <a:r>
              <a:rPr lang="en-GB" sz="2400" dirty="0" smtClean="0">
                <a:latin typeface="Arial Black" pitchFamily="34" charset="0"/>
              </a:rPr>
              <a:t> </a:t>
            </a:r>
            <a:r>
              <a:rPr lang="en-GB" sz="2400" dirty="0" err="1" smtClean="0">
                <a:latin typeface="Arial Black" pitchFamily="34" charset="0"/>
              </a:rPr>
              <a:t>quelque</a:t>
            </a:r>
            <a:r>
              <a:rPr lang="en-GB" sz="2400" dirty="0" smtClean="0">
                <a:latin typeface="Arial Black" pitchFamily="34" charset="0"/>
              </a:rPr>
              <a:t> chose à dire, nous </a:t>
            </a:r>
            <a:r>
              <a:rPr lang="en-GB" sz="2400" dirty="0" err="1" smtClean="0">
                <a:latin typeface="Arial Black" pitchFamily="34" charset="0"/>
              </a:rPr>
              <a:t>devons</a:t>
            </a:r>
            <a:r>
              <a:rPr lang="en-GB" sz="2400" dirty="0" smtClean="0">
                <a:latin typeface="Arial Black" pitchFamily="34" charset="0"/>
              </a:rPr>
              <a:t> le dire </a:t>
            </a:r>
            <a:r>
              <a:rPr lang="en-GB" sz="2400" dirty="0" err="1" smtClean="0">
                <a:latin typeface="Arial Black" pitchFamily="34" charset="0"/>
              </a:rPr>
              <a:t>une</a:t>
            </a:r>
            <a:r>
              <a:rPr lang="en-GB" sz="2400" dirty="0" smtClean="0">
                <a:latin typeface="Arial Black" pitchFamily="34" charset="0"/>
              </a:rPr>
              <a:t> </a:t>
            </a:r>
            <a:r>
              <a:rPr lang="en-GB" sz="2400" dirty="0" err="1" smtClean="0">
                <a:latin typeface="Arial Black" pitchFamily="34" charset="0"/>
              </a:rPr>
              <a:t>fois</a:t>
            </a:r>
            <a:r>
              <a:rPr lang="en-GB" sz="2400" dirty="0" smtClean="0">
                <a:latin typeface="Arial Black" pitchFamily="34" charset="0"/>
              </a:rPr>
              <a:t>. Il </a:t>
            </a:r>
            <a:r>
              <a:rPr lang="en-GB" sz="2400" dirty="0" err="1" smtClean="0">
                <a:latin typeface="Arial Black" pitchFamily="34" charset="0"/>
              </a:rPr>
              <a:t>n’est</a:t>
            </a:r>
            <a:r>
              <a:rPr lang="en-GB" sz="2400" dirty="0" smtClean="0">
                <a:latin typeface="Arial Black" pitchFamily="34" charset="0"/>
              </a:rPr>
              <a:t> pas </a:t>
            </a:r>
            <a:r>
              <a:rPr lang="en-GB" sz="2400" dirty="0" err="1" smtClean="0">
                <a:latin typeface="Arial Black" pitchFamily="34" charset="0"/>
              </a:rPr>
              <a:t>nécessaire</a:t>
            </a:r>
            <a:r>
              <a:rPr lang="en-GB" sz="2400" dirty="0" smtClean="0">
                <a:latin typeface="Arial Black" pitchFamily="34" charset="0"/>
              </a:rPr>
              <a:t> de le </a:t>
            </a:r>
            <a:r>
              <a:rPr lang="en-GB" sz="2400" dirty="0" err="1" smtClean="0">
                <a:latin typeface="Arial Black" pitchFamily="34" charset="0"/>
              </a:rPr>
              <a:t>répéter</a:t>
            </a:r>
            <a:r>
              <a:rPr lang="en-GB" sz="2400" dirty="0" smtClean="0">
                <a:latin typeface="Arial Black" pitchFamily="34" charset="0"/>
              </a:rPr>
              <a:t> </a:t>
            </a:r>
            <a:r>
              <a:rPr lang="en-GB" sz="2400" dirty="0" err="1" smtClean="0">
                <a:latin typeface="Arial Black" pitchFamily="34" charset="0"/>
              </a:rPr>
              <a:t>plusieurs</a:t>
            </a:r>
            <a:r>
              <a:rPr lang="en-GB" sz="2400" dirty="0" smtClean="0">
                <a:latin typeface="Arial Black" pitchFamily="34" charset="0"/>
              </a:rPr>
              <a:t> </a:t>
            </a:r>
            <a:r>
              <a:rPr lang="en-GB" sz="2400" dirty="0" err="1" smtClean="0">
                <a:latin typeface="Arial Black" pitchFamily="34" charset="0"/>
              </a:rPr>
              <a:t>fois</a:t>
            </a:r>
            <a:r>
              <a:rPr lang="en-GB" sz="2400" dirty="0" smtClean="0">
                <a:latin typeface="Arial Black" pitchFamily="34" charset="0"/>
              </a:rPr>
              <a:t>, </a:t>
            </a:r>
            <a:r>
              <a:rPr lang="en-GB" sz="2400" dirty="0" err="1" smtClean="0">
                <a:latin typeface="Arial Black" pitchFamily="34" charset="0"/>
              </a:rPr>
              <a:t>cela</a:t>
            </a:r>
            <a:r>
              <a:rPr lang="en-GB" sz="2400" dirty="0" smtClean="0">
                <a:latin typeface="Arial Black" pitchFamily="34" charset="0"/>
              </a:rPr>
              <a:t> </a:t>
            </a:r>
            <a:r>
              <a:rPr lang="en-GB" sz="2400" dirty="0" err="1" smtClean="0">
                <a:latin typeface="Arial Black" pitchFamily="34" charset="0"/>
              </a:rPr>
              <a:t>devient</a:t>
            </a:r>
            <a:r>
              <a:rPr lang="en-GB" sz="2400" dirty="0" smtClean="0">
                <a:latin typeface="Arial Black" pitchFamily="34" charset="0"/>
              </a:rPr>
              <a:t> </a:t>
            </a:r>
            <a:r>
              <a:rPr lang="en-GB" sz="2400" dirty="0" err="1" smtClean="0">
                <a:latin typeface="Arial Black" pitchFamily="34" charset="0"/>
              </a:rPr>
              <a:t>agaçant</a:t>
            </a:r>
            <a:r>
              <a:rPr lang="en-GB" sz="2400" dirty="0" smtClean="0">
                <a:latin typeface="Arial Black" pitchFamily="34" charset="0"/>
              </a:rPr>
              <a:t> pour les </a:t>
            </a:r>
            <a:r>
              <a:rPr lang="en-GB" sz="2400" dirty="0" err="1" smtClean="0">
                <a:latin typeface="Arial Black" pitchFamily="34" charset="0"/>
              </a:rPr>
              <a:t>autres</a:t>
            </a:r>
            <a:r>
              <a:rPr lang="en-GB" sz="2400" dirty="0" smtClean="0">
                <a:latin typeface="Arial Black" pitchFamily="34" charset="0"/>
              </a:rPr>
              <a:t>.</a:t>
            </a:r>
            <a:endParaRPr lang="fr-FR" sz="2400" dirty="0">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5" name="Image 4" descr="marre-menage-1432165978.gif"/>
          <p:cNvPicPr>
            <a:picLocks noChangeAspect="1"/>
          </p:cNvPicPr>
          <p:nvPr/>
        </p:nvPicPr>
        <p:blipFill>
          <a:blip r:embed="rId3" cstate="print"/>
          <a:stretch>
            <a:fillRect/>
          </a:stretch>
        </p:blipFill>
        <p:spPr>
          <a:xfrm>
            <a:off x="1475656" y="-603448"/>
            <a:ext cx="2191099" cy="5112568"/>
          </a:xfrm>
          <a:prstGeom prst="rect">
            <a:avLst/>
          </a:prstGeom>
        </p:spPr>
      </p:pic>
      <p:pic>
        <p:nvPicPr>
          <p:cNvPr id="5122" name="Picture 2"/>
          <p:cNvPicPr>
            <a:picLocks noChangeAspect="1" noChangeArrowheads="1"/>
          </p:cNvPicPr>
          <p:nvPr/>
        </p:nvPicPr>
        <p:blipFill>
          <a:blip r:embed="rId4" cstate="print"/>
          <a:srcRect/>
          <a:stretch>
            <a:fillRect/>
          </a:stretch>
        </p:blipFill>
        <p:spPr bwMode="auto">
          <a:xfrm>
            <a:off x="3995936" y="548680"/>
            <a:ext cx="2376264" cy="3564396"/>
          </a:xfrm>
          <a:prstGeom prst="rect">
            <a:avLst/>
          </a:prstGeom>
          <a:noFill/>
          <a:ln w="9525">
            <a:noFill/>
            <a:miter lim="800000"/>
            <a:headEnd/>
            <a:tailEnd/>
          </a:ln>
        </p:spPr>
      </p:pic>
      <p:sp>
        <p:nvSpPr>
          <p:cNvPr id="6" name="Bulle ronde 5"/>
          <p:cNvSpPr/>
          <p:nvPr/>
        </p:nvSpPr>
        <p:spPr>
          <a:xfrm>
            <a:off x="5796136" y="0"/>
            <a:ext cx="3168352" cy="3312368"/>
          </a:xfrm>
          <a:prstGeom prst="wedgeEllipseCallout">
            <a:avLst>
              <a:gd name="adj1" fmla="val -67199"/>
              <a:gd name="adj2" fmla="val 14077"/>
            </a:avLst>
          </a:prstGeom>
          <a:ln w="5715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t>Il est vraiment agaçant! Il n’arrête pas de répéter encore et toujours qu’il n’aime pas faire le ménage </a:t>
            </a:r>
            <a:endParaRPr lang="fr-FR" sz="24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467544" y="548680"/>
            <a:ext cx="8227772" cy="4680520"/>
          </a:xfrm>
          <a:prstGeom prst="rect">
            <a:avLst/>
          </a:prstGeom>
          <a:noFill/>
          <a:ln w="9525">
            <a:noFill/>
            <a:miter lim="800000"/>
            <a:headEnd/>
            <a:tailEnd/>
          </a:ln>
        </p:spPr>
      </p:pic>
      <p:sp>
        <p:nvSpPr>
          <p:cNvPr id="2" name="Titre 1"/>
          <p:cNvSpPr>
            <a:spLocks noGrp="1"/>
          </p:cNvSpPr>
          <p:nvPr>
            <p:ph type="ctrTitle"/>
          </p:nvPr>
        </p:nvSpPr>
        <p:spPr>
          <a:xfrm>
            <a:off x="0" y="4941168"/>
            <a:ext cx="9144000" cy="2738735"/>
          </a:xfrm>
        </p:spPr>
        <p:txBody>
          <a:bodyPr>
            <a:normAutofit/>
          </a:bodyPr>
          <a:lstStyle/>
          <a:p>
            <a:r>
              <a:rPr lang="fr-FR" sz="2800" dirty="0" smtClean="0">
                <a:latin typeface="Arial Black" pitchFamily="34" charset="0"/>
              </a:rPr>
              <a:t>Si nous sommes en difficulté, nous ne devons pas nous en plaindre aux autres, mais plutôt demander l’aide à Allah.</a:t>
            </a:r>
            <a:br>
              <a:rPr lang="fr-FR" sz="2800" dirty="0" smtClean="0">
                <a:latin typeface="Arial Black" pitchFamily="34" charset="0"/>
              </a:rPr>
            </a:br>
            <a:endParaRPr lang="fr-FR" sz="2800" dirty="0">
              <a:latin typeface="Arial Black" pitchFamily="34" charset="0"/>
            </a:endParaRPr>
          </a:p>
        </p:txBody>
      </p:sp>
      <p:pic>
        <p:nvPicPr>
          <p:cNvPr id="4" name="Picture 4" descr="logo_carte_shia974_2009"/>
          <p:cNvPicPr>
            <a:picLocks noChangeAspect="1" noChangeArrowheads="1"/>
          </p:cNvPicPr>
          <p:nvPr/>
        </p:nvPicPr>
        <p:blipFill>
          <a:blip r:embed="rId3" cstate="print"/>
          <a:srcRect/>
          <a:stretch>
            <a:fillRect/>
          </a:stretch>
        </p:blipFill>
        <p:spPr bwMode="auto">
          <a:xfrm>
            <a:off x="0" y="0"/>
            <a:ext cx="1643042" cy="1403432"/>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4077072"/>
            <a:ext cx="9144000" cy="3314799"/>
          </a:xfrm>
        </p:spPr>
        <p:txBody>
          <a:bodyPr>
            <a:normAutofit/>
          </a:bodyPr>
          <a:lstStyle/>
          <a:p>
            <a:r>
              <a:rPr lang="fr-FR" sz="2800" dirty="0" smtClean="0">
                <a:latin typeface="Arial Black" pitchFamily="34" charset="0"/>
              </a:rPr>
              <a:t>Lorsque le Prophète Youssouf (a) fut jeté dans le puits par ses frères, son père fut envahi de tristesse et de chagrin. Mais il ne s’est pas contenté de rester là sans rien faire et de se plaindre. Il s’adressa directement au Seul qui pouvait l’aider, Allah.</a:t>
            </a:r>
            <a:br>
              <a:rPr lang="fr-FR" sz="2800" dirty="0" smtClean="0">
                <a:latin typeface="Arial Black" pitchFamily="34" charset="0"/>
              </a:rPr>
            </a:br>
            <a:endParaRPr lang="fr-FR" sz="2800" dirty="0">
              <a:latin typeface="Arial Black" pitchFamily="34" charset="0"/>
            </a:endParaRPr>
          </a:p>
        </p:txBody>
      </p:sp>
      <p:pic>
        <p:nvPicPr>
          <p:cNvPr id="4098" name="Picture 2"/>
          <p:cNvPicPr>
            <a:picLocks noChangeAspect="1" noChangeArrowheads="1"/>
          </p:cNvPicPr>
          <p:nvPr/>
        </p:nvPicPr>
        <p:blipFill>
          <a:blip r:embed="rId2" cstate="print"/>
          <a:srcRect/>
          <a:stretch>
            <a:fillRect/>
          </a:stretch>
        </p:blipFill>
        <p:spPr bwMode="auto">
          <a:xfrm>
            <a:off x="251520" y="260648"/>
            <a:ext cx="8706107" cy="3809457"/>
          </a:xfrm>
          <a:prstGeom prst="rect">
            <a:avLst/>
          </a:prstGeom>
          <a:noFill/>
          <a:ln w="9525">
            <a:noFill/>
            <a:miter lim="800000"/>
            <a:headEnd/>
            <a:tailEnd/>
          </a:ln>
        </p:spPr>
      </p:pic>
      <p:sp>
        <p:nvSpPr>
          <p:cNvPr id="5" name="Ellipse 4"/>
          <p:cNvSpPr/>
          <p:nvPr/>
        </p:nvSpPr>
        <p:spPr>
          <a:xfrm>
            <a:off x="3779912" y="2348880"/>
            <a:ext cx="1368152" cy="144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Picture 4" descr="logo_carte_shia974_2009"/>
          <p:cNvPicPr>
            <a:picLocks noChangeAspect="1" noChangeArrowheads="1"/>
          </p:cNvPicPr>
          <p:nvPr/>
        </p:nvPicPr>
        <p:blipFill>
          <a:blip r:embed="rId3" cstate="print"/>
          <a:srcRect/>
          <a:stretch>
            <a:fillRect/>
          </a:stretch>
        </p:blipFill>
        <p:spPr bwMode="auto">
          <a:xfrm>
            <a:off x="0" y="0"/>
            <a:ext cx="1643042" cy="1403432"/>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131840" y="1484784"/>
            <a:ext cx="6012160" cy="4608512"/>
          </a:xfrm>
        </p:spPr>
        <p:txBody>
          <a:bodyPr>
            <a:normAutofit/>
          </a:bodyPr>
          <a:lstStyle/>
          <a:p>
            <a:r>
              <a:rPr lang="fr-FR" sz="2800" dirty="0" smtClean="0">
                <a:latin typeface="Arial Black" pitchFamily="34" charset="0"/>
              </a:rPr>
              <a:t>Sourate Youssouf : (12 :84-85-86)</a:t>
            </a:r>
            <a:br>
              <a:rPr lang="fr-FR" sz="2800" dirty="0" smtClean="0">
                <a:latin typeface="Arial Black" pitchFamily="34" charset="0"/>
              </a:rPr>
            </a:br>
            <a:r>
              <a:rPr lang="ar-SA" sz="2800" b="1" dirty="0" smtClean="0">
                <a:latin typeface="Arial Black" pitchFamily="34" charset="0"/>
              </a:rPr>
              <a:t>وَتَوَلَّى عَنْهُمْ وَقَالَ يَا أَسَفَى عَلَى يُوسُفَ وَابْيَضَّتْ عَيْنَاهُ مِنَ الْحُزْنِ فَهُوَ</a:t>
            </a:r>
            <a:r>
              <a:rPr lang="ar-SA" sz="2800" dirty="0" smtClean="0">
                <a:latin typeface="Arial Black" pitchFamily="34" charset="0"/>
              </a:rPr>
              <a:t> كَظِيمٌ</a:t>
            </a:r>
            <a:r>
              <a:rPr lang="fr-FR" sz="2800" dirty="0" smtClean="0">
                <a:latin typeface="Arial Black" pitchFamily="34" charset="0"/>
              </a:rPr>
              <a:t/>
            </a:r>
            <a:br>
              <a:rPr lang="fr-FR" sz="2800" dirty="0" smtClean="0">
                <a:latin typeface="Arial Black" pitchFamily="34" charset="0"/>
              </a:rPr>
            </a:br>
            <a:r>
              <a:rPr lang="fr-FR" sz="2800" i="1" dirty="0" smtClean="0">
                <a:latin typeface="Arial Black" pitchFamily="34" charset="0"/>
              </a:rPr>
              <a:t> « Et il se détourna d’eux et </a:t>
            </a:r>
            <a:r>
              <a:rPr lang="fr-FR" sz="2800" i="1" dirty="0" smtClean="0">
                <a:latin typeface="Arial Black" pitchFamily="34" charset="0"/>
              </a:rPr>
              <a:t>dit : </a:t>
            </a:r>
            <a:r>
              <a:rPr lang="fr-FR" sz="2800" i="1" dirty="0" smtClean="0">
                <a:latin typeface="Arial Black" pitchFamily="34" charset="0"/>
              </a:rPr>
              <a:t>"Que mon chagrin est grand pour Joseph!" Et ses yeux blanchirent d’affliction. Et il était accablé. »</a:t>
            </a:r>
            <a:r>
              <a:rPr lang="fr-FR" sz="2800" dirty="0" smtClean="0">
                <a:latin typeface="Arial Black" pitchFamily="34" charset="0"/>
              </a:rPr>
              <a:t/>
            </a:r>
            <a:br>
              <a:rPr lang="fr-FR" sz="2800" dirty="0" smtClean="0">
                <a:latin typeface="Arial Black" pitchFamily="34" charset="0"/>
              </a:rPr>
            </a:br>
            <a:endParaRPr lang="fr-FR" sz="2800" dirty="0">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7170" name="Picture 2"/>
          <p:cNvPicPr>
            <a:picLocks noChangeAspect="1" noChangeArrowheads="1"/>
          </p:cNvPicPr>
          <p:nvPr/>
        </p:nvPicPr>
        <p:blipFill>
          <a:blip r:embed="rId3" cstate="print"/>
          <a:srcRect/>
          <a:stretch>
            <a:fillRect/>
          </a:stretch>
        </p:blipFill>
        <p:spPr bwMode="auto">
          <a:xfrm>
            <a:off x="179512" y="1447997"/>
            <a:ext cx="2880320" cy="42891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6146" name="Picture 2" descr="C:\Users\Mozama\Pictures\CIMETIERES+LIEUX SAINTS\cimetière 4.jpg"/>
          <p:cNvPicPr>
            <a:picLocks noChangeAspect="1" noChangeArrowheads="1"/>
          </p:cNvPicPr>
          <p:nvPr/>
        </p:nvPicPr>
        <p:blipFill>
          <a:blip r:embed="rId3" cstate="print"/>
          <a:srcRect/>
          <a:stretch>
            <a:fillRect/>
          </a:stretch>
        </p:blipFill>
        <p:spPr bwMode="auto">
          <a:xfrm>
            <a:off x="0" y="0"/>
            <a:ext cx="9324976" cy="6991350"/>
          </a:xfrm>
          <a:prstGeom prst="rect">
            <a:avLst/>
          </a:prstGeom>
          <a:noFill/>
        </p:spPr>
      </p:pic>
      <p:sp>
        <p:nvSpPr>
          <p:cNvPr id="2" name="Titre 1"/>
          <p:cNvSpPr>
            <a:spLocks noGrp="1"/>
          </p:cNvSpPr>
          <p:nvPr>
            <p:ph type="ctrTitle"/>
          </p:nvPr>
        </p:nvSpPr>
        <p:spPr>
          <a:xfrm>
            <a:off x="0" y="5085184"/>
            <a:ext cx="9323512" cy="2475706"/>
          </a:xfrm>
        </p:spPr>
        <p:txBody>
          <a:bodyPr>
            <a:normAutofit/>
          </a:bodyPr>
          <a:lstStyle/>
          <a:p>
            <a:r>
              <a:rPr lang="ar-SA" sz="2800" b="1" dirty="0" smtClean="0">
                <a:latin typeface="Arial Black" pitchFamily="34" charset="0"/>
              </a:rPr>
              <a:t>قَالُواْ تَالله تَفْتَأُ تَذْكُرُ يُوسُفَ حَتَّى تَكُونَ حَرَضًا أَوْ تَكُونَ مِنَ الْهَالِكِينَ</a:t>
            </a:r>
            <a:r>
              <a:rPr lang="fr-FR" sz="2800" dirty="0" smtClean="0">
                <a:latin typeface="Arial Black" pitchFamily="34" charset="0"/>
              </a:rPr>
              <a:t/>
            </a:r>
            <a:br>
              <a:rPr lang="fr-FR" sz="2800" dirty="0" smtClean="0">
                <a:latin typeface="Arial Black" pitchFamily="34" charset="0"/>
              </a:rPr>
            </a:br>
            <a:r>
              <a:rPr lang="fr-FR" sz="2800" i="1" dirty="0" smtClean="0">
                <a:latin typeface="Arial Black" pitchFamily="34" charset="0"/>
              </a:rPr>
              <a:t> "Ils dirent: "par Allah! Tu ne cesseras pas d’évoquer Joseph, jusqu’à ce que t’épuises ou que tu sois parmi les morts. »</a:t>
            </a:r>
            <a:r>
              <a:rPr lang="fr-FR" sz="2800" dirty="0" smtClean="0">
                <a:latin typeface="Arial Black" pitchFamily="34" charset="0"/>
              </a:rPr>
              <a:t/>
            </a:r>
            <a:br>
              <a:rPr lang="fr-FR" sz="2800" dirty="0" smtClean="0">
                <a:latin typeface="Arial Black" pitchFamily="34" charset="0"/>
              </a:rPr>
            </a:br>
            <a:endParaRPr lang="fr-FR" sz="2800" dirty="0">
              <a:latin typeface="Arial Black"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1043608" y="620688"/>
            <a:ext cx="7082105" cy="3600400"/>
          </a:xfrm>
          <a:prstGeom prst="rect">
            <a:avLst/>
          </a:prstGeom>
          <a:noFill/>
          <a:ln w="9525">
            <a:noFill/>
            <a:miter lim="800000"/>
            <a:headEnd/>
            <a:tailEnd/>
          </a:ln>
        </p:spPr>
      </p:pic>
      <p:sp>
        <p:nvSpPr>
          <p:cNvPr id="2" name="Titre 1"/>
          <p:cNvSpPr>
            <a:spLocks noGrp="1"/>
          </p:cNvSpPr>
          <p:nvPr>
            <p:ph type="ctrTitle"/>
          </p:nvPr>
        </p:nvSpPr>
        <p:spPr>
          <a:xfrm>
            <a:off x="0" y="3140968"/>
            <a:ext cx="9144000" cy="5040560"/>
          </a:xfrm>
        </p:spPr>
        <p:txBody>
          <a:bodyPr>
            <a:normAutofit/>
          </a:bodyPr>
          <a:lstStyle/>
          <a:p>
            <a:r>
              <a:rPr lang="fr-FR" sz="2800" i="1" dirty="0" smtClean="0">
                <a:latin typeface="Arial Black" pitchFamily="34" charset="0"/>
              </a:rPr>
              <a:t> </a:t>
            </a:r>
            <a:r>
              <a:rPr lang="fr-FR" sz="2800" dirty="0" smtClean="0">
                <a:latin typeface="Arial Black" pitchFamily="34" charset="0"/>
              </a:rPr>
              <a:t/>
            </a:r>
            <a:br>
              <a:rPr lang="fr-FR" sz="2800" dirty="0" smtClean="0">
                <a:latin typeface="Arial Black" pitchFamily="34" charset="0"/>
              </a:rPr>
            </a:br>
            <a:r>
              <a:rPr lang="ar-SA" sz="2800" b="1" dirty="0" smtClean="0">
                <a:latin typeface="Arial Black" pitchFamily="34" charset="0"/>
              </a:rPr>
              <a:t>قَالَ إِنَّمَا أَشْكُو بَثِّي وَحُزْنِي إِلَى اللّهِ وَأَعْلَمُ مِنَ اللّهِ مَا لاَ تَعْلَمُونَ</a:t>
            </a:r>
            <a:r>
              <a:rPr lang="fr-FR" sz="2800" dirty="0" smtClean="0">
                <a:latin typeface="Arial Black" pitchFamily="34" charset="0"/>
              </a:rPr>
              <a:t/>
            </a:r>
            <a:br>
              <a:rPr lang="fr-FR" sz="2800" dirty="0" smtClean="0">
                <a:latin typeface="Arial Black" pitchFamily="34" charset="0"/>
              </a:rPr>
            </a:br>
            <a:r>
              <a:rPr lang="fr-FR" sz="2800" i="1" dirty="0" smtClean="0">
                <a:latin typeface="Arial Black" pitchFamily="34" charset="0"/>
              </a:rPr>
              <a:t>Il </a:t>
            </a:r>
            <a:r>
              <a:rPr lang="fr-FR" sz="2800" i="1" dirty="0" smtClean="0">
                <a:latin typeface="Arial Black" pitchFamily="34" charset="0"/>
              </a:rPr>
              <a:t>dit : </a:t>
            </a:r>
            <a:r>
              <a:rPr lang="fr-FR" sz="2800" i="1" dirty="0" smtClean="0">
                <a:latin typeface="Arial Black" pitchFamily="34" charset="0"/>
              </a:rPr>
              <a:t>"JE NE ME PLAINS QU’A ALLAH de mon déchirement et de mon chagrin et, je sais de la part d’Allah, ce que vous ne savez pas. »</a:t>
            </a:r>
            <a:r>
              <a:rPr lang="fr-FR" sz="2800" dirty="0" smtClean="0">
                <a:latin typeface="Arial Black" pitchFamily="34" charset="0"/>
              </a:rPr>
              <a:t> </a:t>
            </a:r>
            <a:br>
              <a:rPr lang="fr-FR" sz="2800" dirty="0" smtClean="0">
                <a:latin typeface="Arial Black" pitchFamily="34" charset="0"/>
              </a:rPr>
            </a:br>
            <a:endParaRPr lang="fr-FR" sz="2800" dirty="0">
              <a:latin typeface="Arial Black" pitchFamily="34" charset="0"/>
            </a:endParaRPr>
          </a:p>
        </p:txBody>
      </p:sp>
      <p:pic>
        <p:nvPicPr>
          <p:cNvPr id="4" name="Picture 4" descr="logo_carte_shia974_2009"/>
          <p:cNvPicPr>
            <a:picLocks noChangeAspect="1" noChangeArrowheads="1"/>
          </p:cNvPicPr>
          <p:nvPr/>
        </p:nvPicPr>
        <p:blipFill>
          <a:blip r:embed="rId3" cstate="print"/>
          <a:srcRect/>
          <a:stretch>
            <a:fillRect/>
          </a:stretch>
        </p:blipFill>
        <p:spPr bwMode="auto">
          <a:xfrm>
            <a:off x="0" y="0"/>
            <a:ext cx="1643042" cy="1403432"/>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TotalTime>
  <Words>450</Words>
  <Application>Microsoft Office PowerPoint</Application>
  <PresentationFormat>Affichage à l'écran (4:3)</PresentationFormat>
  <Paragraphs>23</Paragraphs>
  <Slides>14</Slides>
  <Notes>0</Notes>
  <HiddenSlides>0</HiddenSlides>
  <MMClips>0</MMClips>
  <ScaleCrop>false</ScaleCrop>
  <HeadingPairs>
    <vt:vector size="4" baseType="variant">
      <vt:variant>
        <vt:lpstr>Thème</vt:lpstr>
      </vt:variant>
      <vt:variant>
        <vt:i4>1</vt:i4>
      </vt:variant>
      <vt:variant>
        <vt:lpstr>Titres des diapositives</vt:lpstr>
      </vt:variant>
      <vt:variant>
        <vt:i4>14</vt:i4>
      </vt:variant>
    </vt:vector>
  </HeadingPairs>
  <TitlesOfParts>
    <vt:vector size="15" baseType="lpstr">
      <vt:lpstr>Thème Office</vt:lpstr>
      <vt:lpstr>Diapositive 1</vt:lpstr>
      <vt:lpstr>C’est le fait de toujours trouver des défauts à quelqu’un, et de s’en plaindre continuellement. </vt:lpstr>
      <vt:lpstr>C’est une affreuse habitude, et cela peut amener les gens à se fatiguer de nous, et de s’éloigner de nous. </vt:lpstr>
      <vt:lpstr>Lorsque nous nous plaignons continuellement, cela veut dire que nous répétons la même chose sans arrêt. Les gens ne l’apprécient pas. Si nous avons quelque chose à dire, nous devons le dire une fois. Il n’est pas nécessaire de le répéter plusieurs fois, cela devient agaçant pour les autres.</vt:lpstr>
      <vt:lpstr>Si nous sommes en difficulté, nous ne devons pas nous en plaindre aux autres, mais plutôt demander l’aide à Allah. </vt:lpstr>
      <vt:lpstr>Lorsque le Prophète Youssouf (a) fut jeté dans le puits par ses frères, son père fut envahi de tristesse et de chagrin. Mais il ne s’est pas contenté de rester là sans rien faire et de se plaindre. Il s’adressa directement au Seul qui pouvait l’aider, Allah. </vt:lpstr>
      <vt:lpstr>Sourate Youssouf : (12 :84-85-86) وَتَوَلَّى عَنْهُمْ وَقَالَ يَا أَسَفَى عَلَى يُوسُفَ وَابْيَضَّتْ عَيْنَاهُ مِنَ الْحُزْنِ فَهُوَ كَظِيمٌ  « Et il se détourna d’eux et dit : "Que mon chagrin est grand pour Joseph!" Et ses yeux blanchirent d’affliction. Et il était accablé. » </vt:lpstr>
      <vt:lpstr>قَالُواْ تَالله تَفْتَأُ تَذْكُرُ يُوسُفَ حَتَّى تَكُونَ حَرَضًا أَوْ تَكُونَ مِنَ الْهَالِكِينَ  "Ils dirent: "par Allah! Tu ne cesseras pas d’évoquer Joseph, jusqu’à ce que t’épuises ou que tu sois parmi les morts. » </vt:lpstr>
      <vt:lpstr>  قَالَ إِنَّمَا أَشْكُو بَثِّي وَحُزْنِي إِلَى اللّهِ وَأَعْلَمُ مِنَ اللّهِ مَا لاَ تَعْلَمُونَ Il dit : "JE NE ME PLAINS QU’A ALLAH de mon déchirement et de mon chagrin et, je sais de la part d’Allah, ce que vous ne savez pas. »  </vt:lpstr>
      <vt:lpstr>Ceci nous montre que nous ne devons nous plaindre qu’à Allah lorsque nous sommes dans le besoin. </vt:lpstr>
      <vt:lpstr>De nombreuses personnes n’arrêtent pas de se plaindre ou de geindre auprès de leurs parents. Par exemple, lorsque les parents annoncent la perspective d’un pique-nique, certains enfants ne vont cesser de le leur rappeler à maintes reprises : « Quand est-ce que nous irons au pique nique ? » ou « Allons nous enfin partir ? » </vt:lpstr>
      <vt:lpstr>Ils le font si souvent que les parents se sentent obligés de les rappeler à l’ordre en leur disant : « Restez tranquilles, ou sinon nous n’irons pas. » </vt:lpstr>
      <vt:lpstr>Il faut toujours se rappeler que lorsque quelqu’un vous promet quelque chose, il fera son possible pour pouvoir le faire. Il n’est pas nécessaire de le lui rappeler à maintes reprises, car cela ne pourrait causer que de la frustration de part et d’autre.</vt:lpstr>
      <vt:lpstr>Quels autres types de lamentations avez vous observées? Et que peut-on ressentir si quelqu’un se met à se plaindre auprès de nous ?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Mozama</dc:creator>
  <cp:lastModifiedBy>Mozama Mamodaly</cp:lastModifiedBy>
  <cp:revision>11</cp:revision>
  <dcterms:created xsi:type="dcterms:W3CDTF">2011-04-15T13:36:55Z</dcterms:created>
  <dcterms:modified xsi:type="dcterms:W3CDTF">2011-04-15T16:15:33Z</dcterms:modified>
</cp:coreProperties>
</file>