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15/03/2011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15/03/2011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15/03/2011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15/03/2011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15/03/2011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15/03/2011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15/03/2011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15/03/2011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15/03/2011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15/03/2011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15/03/2011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15/03/2011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987824" y="0"/>
            <a:ext cx="3567122" cy="1323439"/>
          </a:xfrm>
          <a:prstGeom prst="rect">
            <a:avLst/>
          </a:prstGeom>
          <a:noFill/>
          <a:ln w="9525">
            <a:noFill/>
            <a:miter lim="800000"/>
            <a:headEnd/>
            <a:tailEnd/>
          </a:ln>
          <a:effectLst/>
        </p:spPr>
        <p:txBody>
          <a:bodyPr wrap="square">
            <a:spAutoFit/>
          </a:bodyPr>
          <a:lstStyle/>
          <a:p>
            <a:pPr algn="ctr">
              <a:spcBef>
                <a:spcPct val="50000"/>
              </a:spcBef>
            </a:pPr>
            <a:r>
              <a:rPr lang="fr-FR" sz="3200" b="1" dirty="0" smtClean="0">
                <a:solidFill>
                  <a:srgbClr val="003399"/>
                </a:solidFill>
              </a:rPr>
              <a:t>AKHLAQ  </a:t>
            </a:r>
            <a:r>
              <a:rPr lang="fr-FR" sz="3200" b="1" dirty="0">
                <a:solidFill>
                  <a:srgbClr val="003399"/>
                </a:solidFill>
              </a:rPr>
              <a:t>7</a:t>
            </a:r>
          </a:p>
          <a:p>
            <a:pPr algn="ctr">
              <a:spcBef>
                <a:spcPct val="50000"/>
              </a:spcBef>
            </a:pPr>
            <a:r>
              <a:rPr lang="fr-FR" sz="3200" b="1" dirty="0">
                <a:solidFill>
                  <a:srgbClr val="003399"/>
                </a:solidFill>
              </a:rPr>
              <a:t>LE</a:t>
            </a:r>
            <a:r>
              <a:rPr lang="en-US" sz="3200" b="1" dirty="0">
                <a:solidFill>
                  <a:srgbClr val="003399"/>
                </a:solidFill>
              </a:rPr>
              <a:t>ÇON </a:t>
            </a:r>
            <a:r>
              <a:rPr lang="en-US" sz="3200" b="1" dirty="0" smtClean="0">
                <a:solidFill>
                  <a:srgbClr val="003399"/>
                </a:solidFill>
              </a:rPr>
              <a:t>10</a:t>
            </a:r>
            <a:endParaRPr lang="en-US" sz="3200" b="1" dirty="0">
              <a:solidFill>
                <a:srgbClr val="003399"/>
              </a:solidFill>
            </a:endParaRPr>
          </a:p>
        </p:txBody>
      </p:sp>
      <p:sp>
        <p:nvSpPr>
          <p:cNvPr id="5123" name="Text Box 3"/>
          <p:cNvSpPr txBox="1">
            <a:spLocks noChangeArrowheads="1"/>
          </p:cNvSpPr>
          <p:nvPr/>
        </p:nvSpPr>
        <p:spPr bwMode="auto">
          <a:xfrm>
            <a:off x="6400800" y="6234113"/>
            <a:ext cx="2743200" cy="630942"/>
          </a:xfrm>
          <a:prstGeom prst="rect">
            <a:avLst/>
          </a:prstGeom>
          <a:noFill/>
          <a:ln w="9525">
            <a:noFill/>
            <a:miter lim="800000"/>
            <a:headEnd/>
            <a:tailEnd/>
          </a:ln>
          <a:effectLst/>
        </p:spPr>
        <p:txBody>
          <a:bodyPr>
            <a:spAutoFit/>
          </a:bodyPr>
          <a:lstStyle/>
          <a:p>
            <a:pPr>
              <a:spcBef>
                <a:spcPct val="50000"/>
              </a:spcBef>
            </a:pPr>
            <a:r>
              <a:rPr lang="fr-FR" sz="1400" b="1" dirty="0">
                <a:latin typeface="Times New Roman" pitchFamily="18" charset="0"/>
                <a:cs typeface="Times New Roman" pitchFamily="18" charset="0"/>
              </a:rPr>
              <a:t>Réalisé par une </a:t>
            </a:r>
            <a:r>
              <a:rPr lang="fr-FR" sz="1400" b="1" dirty="0" err="1">
                <a:latin typeface="Times New Roman" pitchFamily="18" charset="0"/>
                <a:cs typeface="Times New Roman" pitchFamily="18" charset="0"/>
              </a:rPr>
              <a:t>Kaniz</a:t>
            </a:r>
            <a:r>
              <a:rPr lang="fr-FR" sz="1400" b="1" dirty="0">
                <a:latin typeface="Times New Roman" pitchFamily="18" charset="0"/>
                <a:cs typeface="Times New Roman" pitchFamily="18" charset="0"/>
              </a:rPr>
              <a:t>-e-</a:t>
            </a:r>
            <a:r>
              <a:rPr lang="fr-FR" sz="1400" b="1" dirty="0" err="1">
                <a:latin typeface="Times New Roman" pitchFamily="18" charset="0"/>
                <a:cs typeface="Times New Roman" pitchFamily="18" charset="0"/>
              </a:rPr>
              <a:t>Fatéma</a:t>
            </a:r>
            <a:endParaRPr lang="fr-FR" sz="1400" b="1" dirty="0">
              <a:latin typeface="Times New Roman" pitchFamily="18" charset="0"/>
              <a:cs typeface="Times New Roman" pitchFamily="18" charset="0"/>
            </a:endParaRPr>
          </a:p>
          <a:p>
            <a:pPr>
              <a:spcBef>
                <a:spcPct val="50000"/>
              </a:spcBef>
            </a:pPr>
            <a:r>
              <a:rPr lang="fr-FR" sz="1400" b="1" dirty="0">
                <a:latin typeface="Times New Roman" pitchFamily="18" charset="0"/>
                <a:cs typeface="Times New Roman" pitchFamily="18" charset="0"/>
              </a:rPr>
              <a:t>Approuvé par </a:t>
            </a:r>
            <a:r>
              <a:rPr lang="fr-FR" sz="1400" b="1" dirty="0" err="1">
                <a:latin typeface="Times New Roman" pitchFamily="18" charset="0"/>
                <a:cs typeface="Times New Roman" pitchFamily="18" charset="0"/>
              </a:rPr>
              <a:t>Moulla</a:t>
            </a:r>
            <a:r>
              <a:rPr lang="fr-FR" sz="1400" b="1" dirty="0">
                <a:latin typeface="Times New Roman" pitchFamily="18" charset="0"/>
                <a:cs typeface="Times New Roman" pitchFamily="18" charset="0"/>
              </a:rPr>
              <a:t> </a:t>
            </a:r>
            <a:r>
              <a:rPr lang="fr-FR" sz="1400" b="1" dirty="0" err="1">
                <a:latin typeface="Times New Roman" pitchFamily="18" charset="0"/>
                <a:cs typeface="Times New Roman" pitchFamily="18" charset="0"/>
              </a:rPr>
              <a:t>Nissar</a:t>
            </a:r>
            <a:endParaRPr lang="fr-FR" sz="1400" b="1" dirty="0">
              <a:latin typeface="Times New Roman" pitchFamily="18" charset="0"/>
              <a:cs typeface="Times New Roman" pitchFamily="18" charset="0"/>
            </a:endParaRPr>
          </a:p>
        </p:txBody>
      </p:sp>
      <p:pic>
        <p:nvPicPr>
          <p:cNvPr id="512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sp>
        <p:nvSpPr>
          <p:cNvPr id="7" name="ZoneTexte 6"/>
          <p:cNvSpPr txBox="1"/>
          <p:nvPr/>
        </p:nvSpPr>
        <p:spPr>
          <a:xfrm>
            <a:off x="5580112" y="3284984"/>
            <a:ext cx="3203848" cy="707886"/>
          </a:xfrm>
          <a:prstGeom prst="rect">
            <a:avLst/>
          </a:prstGeom>
          <a:noFill/>
        </p:spPr>
        <p:txBody>
          <a:bodyPr wrap="square" rtlCol="0">
            <a:spAutoFit/>
          </a:bodyPr>
          <a:lstStyle/>
          <a:p>
            <a:pPr algn="ctr"/>
            <a:r>
              <a:rPr lang="fr-FR" sz="4000" dirty="0" smtClean="0">
                <a:solidFill>
                  <a:srgbClr val="C00000"/>
                </a:solidFill>
                <a:latin typeface="Arial Black" pitchFamily="34" charset="0"/>
              </a:rPr>
              <a:t>L’AVARICE</a:t>
            </a:r>
            <a:endParaRPr lang="fr-FR" sz="4000" dirty="0">
              <a:solidFill>
                <a:srgbClr val="C00000"/>
              </a:solidFill>
              <a:latin typeface="Arial Black"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323528" y="1700808"/>
            <a:ext cx="5048250" cy="429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srcRect/>
          <a:stretch>
            <a:fillRect/>
          </a:stretch>
        </p:blipFill>
        <p:spPr bwMode="auto">
          <a:xfrm>
            <a:off x="323528" y="260648"/>
            <a:ext cx="4032448" cy="3170163"/>
          </a:xfrm>
          <a:prstGeom prst="rect">
            <a:avLst/>
          </a:prstGeom>
          <a:noFill/>
          <a:ln w="9525">
            <a:noFill/>
            <a:miter lim="800000"/>
            <a:headEnd/>
            <a:tailEnd/>
          </a:ln>
        </p:spPr>
      </p:pic>
      <p:sp>
        <p:nvSpPr>
          <p:cNvPr id="2" name="Titre 1"/>
          <p:cNvSpPr>
            <a:spLocks noGrp="1"/>
          </p:cNvSpPr>
          <p:nvPr>
            <p:ph type="ctrTitle"/>
          </p:nvPr>
        </p:nvSpPr>
        <p:spPr>
          <a:xfrm>
            <a:off x="0" y="4869160"/>
            <a:ext cx="9144000" cy="1470025"/>
          </a:xfrm>
        </p:spPr>
        <p:txBody>
          <a:bodyPr>
            <a:normAutofit fontScale="90000"/>
          </a:bodyPr>
          <a:lstStyle/>
          <a:p>
            <a:r>
              <a:rPr lang="en-GB" sz="3600" i="1" dirty="0" smtClean="0"/>
              <a:t>« </a:t>
            </a:r>
            <a:r>
              <a:rPr lang="en-GB" sz="3600" i="1" dirty="0" err="1" smtClean="0"/>
              <a:t>Ceux</a:t>
            </a:r>
            <a:r>
              <a:rPr lang="en-GB" sz="3600" i="1" dirty="0" smtClean="0"/>
              <a:t> qui </a:t>
            </a:r>
            <a:r>
              <a:rPr lang="en-GB" sz="3600" i="1" dirty="0" err="1" smtClean="0"/>
              <a:t>dépensent</a:t>
            </a:r>
            <a:r>
              <a:rPr lang="en-GB" sz="3600" i="1" dirty="0" smtClean="0"/>
              <a:t> </a:t>
            </a:r>
            <a:r>
              <a:rPr lang="en-GB" sz="3600" i="1" dirty="0" err="1" smtClean="0"/>
              <a:t>leurs</a:t>
            </a:r>
            <a:r>
              <a:rPr lang="en-GB" sz="3600" i="1" dirty="0" smtClean="0"/>
              <a:t> </a:t>
            </a:r>
            <a:r>
              <a:rPr lang="en-GB" sz="3600" i="1" dirty="0" err="1" smtClean="0"/>
              <a:t>biens</a:t>
            </a:r>
            <a:r>
              <a:rPr lang="en-GB" sz="3600" i="1" dirty="0" smtClean="0"/>
              <a:t> </a:t>
            </a:r>
            <a:r>
              <a:rPr lang="en-GB" sz="3600" i="1" dirty="0" err="1" smtClean="0"/>
              <a:t>dans</a:t>
            </a:r>
            <a:r>
              <a:rPr lang="en-GB" sz="3600" i="1" dirty="0" smtClean="0"/>
              <a:t> le </a:t>
            </a:r>
            <a:r>
              <a:rPr lang="en-GB" sz="3600" i="1" dirty="0" err="1" smtClean="0"/>
              <a:t>sentier</a:t>
            </a:r>
            <a:r>
              <a:rPr lang="en-GB" sz="3600" i="1" dirty="0" smtClean="0"/>
              <a:t> </a:t>
            </a:r>
            <a:r>
              <a:rPr lang="en-GB" sz="3600" i="1" dirty="0" err="1" smtClean="0"/>
              <a:t>d’Allah</a:t>
            </a:r>
            <a:r>
              <a:rPr lang="en-GB" sz="3600" i="1" dirty="0" smtClean="0"/>
              <a:t> </a:t>
            </a:r>
            <a:r>
              <a:rPr lang="en-GB" sz="3600" i="1" dirty="0" err="1" smtClean="0"/>
              <a:t>ressemblent</a:t>
            </a:r>
            <a:r>
              <a:rPr lang="en-GB" sz="3600" i="1" dirty="0" smtClean="0"/>
              <a:t> à un grain </a:t>
            </a:r>
            <a:r>
              <a:rPr lang="en-GB" sz="3600" i="1" dirty="0" err="1" smtClean="0"/>
              <a:t>d’ou</a:t>
            </a:r>
            <a:r>
              <a:rPr lang="en-GB" sz="3600" i="1" dirty="0" smtClean="0"/>
              <a:t> </a:t>
            </a:r>
            <a:r>
              <a:rPr lang="en-GB" sz="3600" i="1" dirty="0" err="1" smtClean="0"/>
              <a:t>naissent</a:t>
            </a:r>
            <a:r>
              <a:rPr lang="en-GB" sz="3600" i="1" dirty="0" smtClean="0"/>
              <a:t> </a:t>
            </a:r>
            <a:r>
              <a:rPr lang="en-GB" sz="3600" i="1" dirty="0" err="1" smtClean="0"/>
              <a:t>sept</a:t>
            </a:r>
            <a:r>
              <a:rPr lang="en-GB" sz="3600" i="1" dirty="0" smtClean="0"/>
              <a:t> </a:t>
            </a:r>
            <a:r>
              <a:rPr lang="en-GB" sz="3600" i="1" dirty="0" err="1" smtClean="0"/>
              <a:t>épis</a:t>
            </a:r>
            <a:r>
              <a:rPr lang="en-GB" sz="3600" i="1" dirty="0" smtClean="0"/>
              <a:t>, à cent grains </a:t>
            </a:r>
            <a:r>
              <a:rPr lang="en-GB" sz="3600" i="1" smtClean="0"/>
              <a:t>l’épi. </a:t>
            </a:r>
            <a:r>
              <a:rPr lang="en-GB" sz="3600" i="1" dirty="0" smtClean="0"/>
              <a:t>Car Allah </a:t>
            </a:r>
            <a:r>
              <a:rPr lang="en-GB" sz="3600" i="1" dirty="0" err="1" smtClean="0"/>
              <a:t>multiplie</a:t>
            </a:r>
            <a:r>
              <a:rPr lang="en-GB" sz="3600" i="1" dirty="0" smtClean="0"/>
              <a:t> la </a:t>
            </a:r>
            <a:r>
              <a:rPr lang="en-GB" sz="3600" i="1" dirty="0" err="1" smtClean="0"/>
              <a:t>récompense</a:t>
            </a:r>
            <a:r>
              <a:rPr lang="en-GB" sz="3600" i="1" dirty="0" smtClean="0"/>
              <a:t> à qui Il </a:t>
            </a:r>
            <a:r>
              <a:rPr lang="en-GB" sz="3600" i="1" dirty="0" err="1" smtClean="0"/>
              <a:t>veut</a:t>
            </a:r>
            <a:r>
              <a:rPr lang="en-GB" sz="3600" i="1" dirty="0" smtClean="0"/>
              <a:t> et la </a:t>
            </a:r>
            <a:r>
              <a:rPr lang="en-GB" sz="3600" i="1" dirty="0" err="1" smtClean="0"/>
              <a:t>grâce</a:t>
            </a:r>
            <a:r>
              <a:rPr lang="en-GB" sz="3600" i="1" dirty="0" smtClean="0"/>
              <a:t> </a:t>
            </a:r>
            <a:r>
              <a:rPr lang="en-GB" sz="3600" i="1" dirty="0" err="1" smtClean="0"/>
              <a:t>d’Allah</a:t>
            </a:r>
            <a:r>
              <a:rPr lang="en-GB" sz="3600" i="1" dirty="0" smtClean="0"/>
              <a:t> </a:t>
            </a:r>
            <a:r>
              <a:rPr lang="en-GB" sz="3600" i="1" dirty="0" err="1" smtClean="0"/>
              <a:t>est</a:t>
            </a:r>
            <a:r>
              <a:rPr lang="en-GB" sz="3600" i="1" dirty="0" smtClean="0"/>
              <a:t> immense, et </a:t>
            </a:r>
            <a:r>
              <a:rPr lang="en-GB" sz="3600" i="1" dirty="0" err="1" smtClean="0"/>
              <a:t>il</a:t>
            </a:r>
            <a:r>
              <a:rPr lang="en-GB" sz="3600" i="1" dirty="0" smtClean="0"/>
              <a:t> </a:t>
            </a:r>
            <a:r>
              <a:rPr lang="en-GB" sz="3600" i="1" dirty="0" err="1" smtClean="0"/>
              <a:t>est</a:t>
            </a:r>
            <a:r>
              <a:rPr lang="en-GB" sz="3600" i="1" dirty="0" smtClean="0"/>
              <a:t> Omniscient. »</a:t>
            </a:r>
            <a:endParaRPr lang="fr-FR" sz="3600" b="1" dirty="0"/>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pic>
        <p:nvPicPr>
          <p:cNvPr id="9218" name="Picture 2"/>
          <p:cNvPicPr>
            <a:picLocks noChangeAspect="1" noChangeArrowheads="1"/>
          </p:cNvPicPr>
          <p:nvPr/>
        </p:nvPicPr>
        <p:blipFill>
          <a:blip r:embed="rId4" cstate="print"/>
          <a:srcRect/>
          <a:stretch>
            <a:fillRect/>
          </a:stretch>
        </p:blipFill>
        <p:spPr bwMode="auto">
          <a:xfrm>
            <a:off x="4572000" y="1340768"/>
            <a:ext cx="4355976" cy="290398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548680"/>
            <a:ext cx="7344816" cy="1470025"/>
          </a:xfrm>
        </p:spPr>
        <p:txBody>
          <a:bodyPr>
            <a:normAutofit fontScale="90000"/>
          </a:bodyPr>
          <a:lstStyle/>
          <a:p>
            <a:r>
              <a:rPr lang="fr-FR" sz="3600" dirty="0" smtClean="0"/>
              <a:t>Le mot arabe qui correspond à l’avarice est </a:t>
            </a:r>
            <a:r>
              <a:rPr lang="fr-FR" sz="3600" i="1" dirty="0" err="1" smtClean="0"/>
              <a:t>Boukhl</a:t>
            </a:r>
            <a:r>
              <a:rPr lang="fr-FR" sz="3600" i="1" dirty="0" smtClean="0"/>
              <a:t>.</a:t>
            </a:r>
            <a:r>
              <a:rPr lang="fr-FR" sz="3600" dirty="0" smtClean="0"/>
              <a:t> C’est le fait de donner très peu de ce que l’on a aux personnes qui en ont besoin.</a:t>
            </a:r>
            <a:br>
              <a:rPr lang="fr-FR" sz="3600" dirty="0" smtClean="0"/>
            </a:br>
            <a:endParaRPr lang="fr-FR" sz="3600" b="1"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755576" y="2276872"/>
            <a:ext cx="7675612" cy="438606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869160"/>
            <a:ext cx="9144000" cy="1470025"/>
          </a:xfrm>
        </p:spPr>
        <p:txBody>
          <a:bodyPr>
            <a:normAutofit fontScale="90000"/>
          </a:bodyPr>
          <a:lstStyle/>
          <a:p>
            <a:r>
              <a:rPr lang="fr-FR" sz="3600" dirty="0" smtClean="0"/>
              <a:t>Exemple : Supposons que nous soyons en train de manger, et que nous ayons beaucoup de nourriture à table. Et si un pauvre homme vient nous demander, et que nous nous contentions de donner juste quelques grains de riz ou des miettes de pain, ce serait de l’avarice.</a:t>
            </a:r>
            <a:br>
              <a:rPr lang="fr-FR" sz="3600" dirty="0" smtClean="0"/>
            </a:br>
            <a:endParaRPr lang="fr-FR" sz="3600" b="1"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339752" y="188640"/>
            <a:ext cx="4824535" cy="3619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re 1"/>
          <p:cNvSpPr>
            <a:spLocks noGrp="1"/>
          </p:cNvSpPr>
          <p:nvPr>
            <p:ph type="ctrTitle"/>
          </p:nvPr>
        </p:nvSpPr>
        <p:spPr>
          <a:xfrm>
            <a:off x="0" y="5013176"/>
            <a:ext cx="9144000" cy="1470025"/>
          </a:xfrm>
        </p:spPr>
        <p:txBody>
          <a:bodyPr>
            <a:normAutofit fontScale="90000"/>
          </a:bodyPr>
          <a:lstStyle/>
          <a:p>
            <a:r>
              <a:rPr lang="fr-FR" sz="3600" b="1" dirty="0" smtClean="0">
                <a:solidFill>
                  <a:schemeClr val="bg1"/>
                </a:solidFill>
              </a:rPr>
              <a:t>Allah nous dit : </a:t>
            </a:r>
            <a:r>
              <a:rPr lang="fr-FR" sz="3600" b="1" i="1" dirty="0" smtClean="0">
                <a:solidFill>
                  <a:schemeClr val="bg1"/>
                </a:solidFill>
              </a:rPr>
              <a:t>« Ne vous attachez pas les mains à la nuque comme un avare, et ne les tendez pas non plus jusqu’à l’impossible, pour ne pas devenir blâmables et dénués de tout. »</a:t>
            </a:r>
            <a:endParaRPr lang="fr-FR" sz="3600" b="1" dirty="0">
              <a:solidFill>
                <a:schemeClr val="bg1"/>
              </a:solidFill>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2708920"/>
            <a:ext cx="3851920" cy="1470025"/>
          </a:xfrm>
        </p:spPr>
        <p:txBody>
          <a:bodyPr>
            <a:normAutofit fontScale="90000"/>
          </a:bodyPr>
          <a:lstStyle/>
          <a:p>
            <a:r>
              <a:rPr lang="fr-FR" sz="3600" dirty="0" smtClean="0"/>
              <a:t>Cela veut dire que nous devons toujours être généreux, mais pas non plus généreux au point de n’avoir plus rien. </a:t>
            </a:r>
            <a:endParaRPr lang="fr-FR" sz="3600" b="1"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3074" name="Picture 2"/>
          <p:cNvPicPr>
            <a:picLocks noChangeAspect="1" noChangeArrowheads="1"/>
          </p:cNvPicPr>
          <p:nvPr/>
        </p:nvPicPr>
        <p:blipFill>
          <a:blip r:embed="rId3" cstate="print"/>
          <a:srcRect/>
          <a:stretch>
            <a:fillRect/>
          </a:stretch>
        </p:blipFill>
        <p:spPr bwMode="auto">
          <a:xfrm>
            <a:off x="4067944" y="260648"/>
            <a:ext cx="2857500" cy="287655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6444208" y="3429000"/>
            <a:ext cx="2381250" cy="32480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87624" y="476672"/>
            <a:ext cx="7340352" cy="1470025"/>
          </a:xfrm>
        </p:spPr>
        <p:txBody>
          <a:bodyPr>
            <a:normAutofit fontScale="90000"/>
          </a:bodyPr>
          <a:lstStyle/>
          <a:p>
            <a:r>
              <a:rPr lang="fr-FR" sz="3600" dirty="0" smtClean="0"/>
              <a:t>Lorsque votre mère vous demande de l’aider cinq minutes, et si vous mesurez vraiment la durée afin de vous évader exactement cinq minutes après, c’est aussi de l’avarice.</a:t>
            </a:r>
            <a:endParaRPr lang="fr-FR" sz="3600" b="1"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6146" name="Picture 2"/>
          <p:cNvPicPr>
            <a:picLocks noChangeAspect="1" noChangeArrowheads="1"/>
          </p:cNvPicPr>
          <p:nvPr/>
        </p:nvPicPr>
        <p:blipFill>
          <a:blip r:embed="rId3" cstate="print"/>
          <a:srcRect/>
          <a:stretch>
            <a:fillRect/>
          </a:stretch>
        </p:blipFill>
        <p:spPr bwMode="auto">
          <a:xfrm>
            <a:off x="1619672" y="2708920"/>
            <a:ext cx="5923548" cy="3923531"/>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427984" y="1556792"/>
            <a:ext cx="4536504" cy="2767988"/>
          </a:xfrm>
          <a:prstGeom prst="rect">
            <a:avLst/>
          </a:prstGeom>
          <a:noFill/>
          <a:ln w="28575">
            <a:solidFill>
              <a:schemeClr val="accent6">
                <a:lumMod val="75000"/>
              </a:schemeClr>
            </a:solidFill>
            <a:miter lim="800000"/>
            <a:headEnd/>
            <a:tailEnd/>
          </a:ln>
        </p:spPr>
      </p:pic>
      <p:pic>
        <p:nvPicPr>
          <p:cNvPr id="5124" name="Picture 4" descr="C:\Users\Mozama\Pictures\pd1461158.jpg"/>
          <p:cNvPicPr>
            <a:picLocks noChangeAspect="1" noChangeArrowheads="1"/>
          </p:cNvPicPr>
          <p:nvPr/>
        </p:nvPicPr>
        <p:blipFill>
          <a:blip r:embed="rId3" cstate="print"/>
          <a:srcRect/>
          <a:stretch>
            <a:fillRect/>
          </a:stretch>
        </p:blipFill>
        <p:spPr bwMode="auto">
          <a:xfrm>
            <a:off x="683568" y="188640"/>
            <a:ext cx="3939369" cy="3096344"/>
          </a:xfrm>
          <a:prstGeom prst="rect">
            <a:avLst/>
          </a:prstGeom>
          <a:noFill/>
          <a:ln w="28575">
            <a:solidFill>
              <a:schemeClr val="accent6">
                <a:lumMod val="75000"/>
              </a:schemeClr>
            </a:solidFill>
          </a:ln>
        </p:spPr>
      </p:pic>
      <p:sp>
        <p:nvSpPr>
          <p:cNvPr id="2" name="Titre 1"/>
          <p:cNvSpPr>
            <a:spLocks noGrp="1"/>
          </p:cNvSpPr>
          <p:nvPr>
            <p:ph type="ctrTitle"/>
          </p:nvPr>
        </p:nvSpPr>
        <p:spPr>
          <a:xfrm>
            <a:off x="0" y="4797152"/>
            <a:ext cx="9144000" cy="1470025"/>
          </a:xfrm>
        </p:spPr>
        <p:txBody>
          <a:bodyPr>
            <a:normAutofit fontScale="90000"/>
          </a:bodyPr>
          <a:lstStyle/>
          <a:p>
            <a:r>
              <a:rPr lang="fr-FR" sz="3600" dirty="0" smtClean="0"/>
              <a:t>Il ne devrait </a:t>
            </a:r>
            <a:r>
              <a:rPr lang="fr-FR" sz="3600" b="1" dirty="0" smtClean="0"/>
              <a:t>jamais</a:t>
            </a:r>
            <a:r>
              <a:rPr lang="fr-FR" sz="3600" dirty="0" smtClean="0"/>
              <a:t> y avoir de l’avarice dans une maison. Lorsque votre frère ou sœur vous demande quelque chose qui vous appartient, vous devez le donner sans en évaluer la valeur, ni la durée pour laquelle cet objet a été utilisé.</a:t>
            </a:r>
            <a:endParaRPr lang="fr-FR" sz="3600" b="1" dirty="0"/>
          </a:p>
        </p:txBody>
      </p:sp>
      <p:pic>
        <p:nvPicPr>
          <p:cNvPr id="4" name="Picture 4" descr="logo_carte_shia974_2009"/>
          <p:cNvPicPr>
            <a:picLocks noChangeAspect="1" noChangeArrowheads="1"/>
          </p:cNvPicPr>
          <p:nvPr/>
        </p:nvPicPr>
        <p:blipFill>
          <a:blip r:embed="rId4" cstate="print"/>
          <a:srcRect/>
          <a:stretch>
            <a:fillRect/>
          </a:stretch>
        </p:blipFill>
        <p:spPr bwMode="auto">
          <a:xfrm>
            <a:off x="0" y="0"/>
            <a:ext cx="1643042" cy="140343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220072" y="2996952"/>
            <a:ext cx="3744416" cy="1470025"/>
          </a:xfrm>
        </p:spPr>
        <p:txBody>
          <a:bodyPr>
            <a:normAutofit fontScale="90000"/>
          </a:bodyPr>
          <a:lstStyle/>
          <a:p>
            <a:r>
              <a:rPr lang="fr-FR" sz="3600" dirty="0" smtClean="0"/>
              <a:t>Le contraire de l’avarice c’est la charité. Nous avons déjà parlé de la générosité, et être généreux, c’est être charitable.</a:t>
            </a:r>
            <a:br>
              <a:rPr lang="fr-FR" sz="3600" dirty="0" smtClean="0"/>
            </a:br>
            <a:endParaRPr lang="fr-FR" sz="3600" b="1"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8194" name="Picture 2"/>
          <p:cNvPicPr>
            <a:picLocks noChangeAspect="1" noChangeArrowheads="1"/>
          </p:cNvPicPr>
          <p:nvPr/>
        </p:nvPicPr>
        <p:blipFill>
          <a:blip r:embed="rId3" cstate="print"/>
          <a:srcRect/>
          <a:stretch>
            <a:fillRect/>
          </a:stretch>
        </p:blipFill>
        <p:spPr bwMode="auto">
          <a:xfrm>
            <a:off x="179512" y="1844824"/>
            <a:ext cx="4968552" cy="362704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941168"/>
            <a:ext cx="7772400" cy="1470025"/>
          </a:xfrm>
        </p:spPr>
        <p:txBody>
          <a:bodyPr>
            <a:normAutofit fontScale="90000"/>
          </a:bodyPr>
          <a:lstStyle/>
          <a:p>
            <a:r>
              <a:rPr lang="fr-FR" sz="3600" dirty="0" smtClean="0"/>
              <a:t>Allah nous explique à propos de la charité dans le Saint Coran, Surah 2, </a:t>
            </a:r>
            <a:r>
              <a:rPr lang="fr-FR" sz="3600" dirty="0" err="1" smtClean="0"/>
              <a:t>ayat</a:t>
            </a:r>
            <a:r>
              <a:rPr lang="fr-FR" sz="3600" dirty="0" smtClean="0"/>
              <a:t> 261 :</a:t>
            </a:r>
            <a:endParaRPr lang="fr-FR" sz="3600" b="1" dirty="0"/>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7170" name="Picture 2"/>
          <p:cNvPicPr>
            <a:picLocks noChangeAspect="1" noChangeArrowheads="1"/>
          </p:cNvPicPr>
          <p:nvPr/>
        </p:nvPicPr>
        <p:blipFill>
          <a:blip r:embed="rId3" cstate="print"/>
          <a:srcRect/>
          <a:stretch>
            <a:fillRect/>
          </a:stretch>
        </p:blipFill>
        <p:spPr bwMode="auto">
          <a:xfrm>
            <a:off x="2987824" y="260648"/>
            <a:ext cx="3456384" cy="419274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323</Words>
  <Application>Microsoft Office PowerPoint</Application>
  <PresentationFormat>Affichage à l'écran (4:3)</PresentationFormat>
  <Paragraphs>14</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Diapositive 1</vt:lpstr>
      <vt:lpstr>Le mot arabe qui correspond à l’avarice est Boukhl. C’est le fait de donner très peu de ce que l’on a aux personnes qui en ont besoin. </vt:lpstr>
      <vt:lpstr>Exemple : Supposons que nous soyons en train de manger, et que nous ayons beaucoup de nourriture à table. Et si un pauvre homme vient nous demander, et que nous nous contentions de donner juste quelques grains de riz ou des miettes de pain, ce serait de l’avarice. </vt:lpstr>
      <vt:lpstr>Allah nous dit : « Ne vous attachez pas les mains à la nuque comme un avare, et ne les tendez pas non plus jusqu’à l’impossible, pour ne pas devenir blâmables et dénués de tout. »</vt:lpstr>
      <vt:lpstr>Cela veut dire que nous devons toujours être généreux, mais pas non plus généreux au point de n’avoir plus rien. </vt:lpstr>
      <vt:lpstr>Lorsque votre mère vous demande de l’aider cinq minutes, et si vous mesurez vraiment la durée afin de vous évader exactement cinq minutes après, c’est aussi de l’avarice.</vt:lpstr>
      <vt:lpstr>Il ne devrait jamais y avoir de l’avarice dans une maison. Lorsque votre frère ou sœur vous demande quelque chose qui vous appartient, vous devez le donner sans en évaluer la valeur, ni la durée pour laquelle cet objet a été utilisé.</vt:lpstr>
      <vt:lpstr>Le contraire de l’avarice c’est la charité. Nous avons déjà parlé de la générosité, et être généreux, c’est être charitable. </vt:lpstr>
      <vt:lpstr>Allah nous explique à propos de la charité dans le Saint Coran, Surah 2, ayat 261 :</vt:lpstr>
      <vt:lpstr>« Ceux qui dépensent leurs biens dans le sentier d’Allah ressemblent à un grain d’ou naissent sept épis, à cent grains l’épi. Car Allah multiplie la récompense à qui Il veut et la grâce d’Allah est immense, et il est Omniscient.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Mozama</dc:creator>
  <cp:lastModifiedBy>Mozama Mamodaly</cp:lastModifiedBy>
  <cp:revision>8</cp:revision>
  <dcterms:created xsi:type="dcterms:W3CDTF">2011-03-14T17:00:52Z</dcterms:created>
  <dcterms:modified xsi:type="dcterms:W3CDTF">2011-03-15T06:10:26Z</dcterms:modified>
</cp:coreProperties>
</file>