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21/02/2012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21/02/2012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21/02/2012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21/02/2012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21/02/2012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21/02/2012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21/02/2012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21/02/2012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6400800" y="6550223"/>
            <a:ext cx="2743200" cy="307777"/>
          </a:xfrm>
          <a:prstGeom prst="rect">
            <a:avLst/>
          </a:prstGeom>
          <a:noFill/>
          <a:ln w="9525">
            <a:noFill/>
            <a:miter lim="800000"/>
            <a:headEnd/>
            <a:tailEnd/>
          </a:ln>
          <a:effectLst/>
        </p:spPr>
        <p:txBody>
          <a:bodyPr>
            <a:spAutoFit/>
          </a:bodyPr>
          <a:lstStyle/>
          <a:p>
            <a:pPr>
              <a:spcBef>
                <a:spcPct val="50000"/>
              </a:spcBef>
            </a:pPr>
            <a:r>
              <a:rPr lang="fr-FR" sz="1400" b="1" dirty="0" smtClean="0">
                <a:latin typeface="Times New Roman" pitchFamily="18" charset="0"/>
                <a:cs typeface="Times New Roman" pitchFamily="18" charset="0"/>
              </a:rPr>
              <a:t>Approuvé </a:t>
            </a:r>
            <a:r>
              <a:rPr lang="fr-FR" sz="1400" b="1" dirty="0">
                <a:latin typeface="Times New Roman" pitchFamily="18" charset="0"/>
                <a:cs typeface="Times New Roman" pitchFamily="18" charset="0"/>
              </a:rPr>
              <a:t>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5122" name="Text Box 2"/>
          <p:cNvSpPr txBox="1">
            <a:spLocks noChangeArrowheads="1"/>
          </p:cNvSpPr>
          <p:nvPr/>
        </p:nvSpPr>
        <p:spPr bwMode="auto">
          <a:xfrm>
            <a:off x="2928926"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dirty="0" smtClean="0"/>
              <a:t>FIQH  </a:t>
            </a:r>
            <a:r>
              <a:rPr lang="fr-FR" sz="3200" dirty="0"/>
              <a:t>8</a:t>
            </a:r>
          </a:p>
          <a:p>
            <a:pPr algn="ctr">
              <a:spcBef>
                <a:spcPct val="50000"/>
              </a:spcBef>
            </a:pPr>
            <a:r>
              <a:rPr lang="fr-FR" sz="3200" dirty="0"/>
              <a:t>LE</a:t>
            </a:r>
            <a:r>
              <a:rPr lang="en-US" sz="3200" dirty="0"/>
              <a:t>ÇON </a:t>
            </a:r>
            <a:r>
              <a:rPr lang="en-US" sz="3200" dirty="0" smtClean="0"/>
              <a:t>9</a:t>
            </a:r>
            <a:endParaRPr lang="en-US" sz="3200" dirty="0"/>
          </a:p>
        </p:txBody>
      </p:sp>
      <p:sp>
        <p:nvSpPr>
          <p:cNvPr id="10" name="ZoneTexte 9"/>
          <p:cNvSpPr txBox="1"/>
          <p:nvPr/>
        </p:nvSpPr>
        <p:spPr>
          <a:xfrm>
            <a:off x="179512" y="4509120"/>
            <a:ext cx="4176464" cy="1754326"/>
          </a:xfrm>
          <a:prstGeom prst="rect">
            <a:avLst/>
          </a:prstGeom>
          <a:solidFill>
            <a:srgbClr val="FFFF99"/>
          </a:solidFill>
        </p:spPr>
        <p:txBody>
          <a:bodyPr wrap="square" rtlCol="0">
            <a:spAutoFit/>
          </a:bodyPr>
          <a:lstStyle/>
          <a:p>
            <a:pPr algn="ctr"/>
            <a:r>
              <a:rPr lang="fr-FR" sz="3600" dirty="0" smtClean="0">
                <a:solidFill>
                  <a:srgbClr val="C00000"/>
                </a:solidFill>
                <a:latin typeface="Comic Sans MS" pitchFamily="66" charset="0"/>
              </a:rPr>
              <a:t>SALAATOUL EIDEIN</a:t>
            </a:r>
            <a:endParaRPr lang="fr-FR" sz="3600" dirty="0" smtClean="0">
              <a:solidFill>
                <a:srgbClr val="C00000"/>
              </a:solidFill>
              <a:latin typeface="Comic Sans MS" pitchFamily="66" charset="0"/>
            </a:endParaRPr>
          </a:p>
          <a:p>
            <a:pPr algn="ctr"/>
            <a:r>
              <a:rPr lang="fr-FR" sz="3600" dirty="0" smtClean="0">
                <a:solidFill>
                  <a:srgbClr val="C00000"/>
                </a:solidFill>
                <a:latin typeface="Comic Sans MS" pitchFamily="66" charset="0"/>
              </a:rPr>
              <a:t>(</a:t>
            </a:r>
            <a:r>
              <a:rPr lang="fr-FR" sz="3600" dirty="0" smtClean="0">
                <a:solidFill>
                  <a:srgbClr val="C00000"/>
                </a:solidFill>
                <a:latin typeface="Comic Sans MS" pitchFamily="66" charset="0"/>
              </a:rPr>
              <a:t>Les p</a:t>
            </a:r>
            <a:r>
              <a:rPr lang="fr-FR" sz="3600" dirty="0" smtClean="0">
                <a:solidFill>
                  <a:srgbClr val="C00000"/>
                </a:solidFill>
                <a:latin typeface="Comic Sans MS" pitchFamily="66" charset="0"/>
              </a:rPr>
              <a:t>rières d’Eid)</a:t>
            </a:r>
            <a:endParaRPr lang="fr-FR" sz="3600" dirty="0" smtClean="0">
              <a:solidFill>
                <a:srgbClr val="C00000"/>
              </a:solidFill>
              <a:latin typeface="Comic Sans MS" pitchFamily="66" charset="0"/>
            </a:endParaRPr>
          </a:p>
        </p:txBody>
      </p:sp>
      <p:pic>
        <p:nvPicPr>
          <p:cNvPr id="1026" name="Picture 2"/>
          <p:cNvPicPr>
            <a:picLocks noChangeAspect="1" noChangeArrowheads="1"/>
          </p:cNvPicPr>
          <p:nvPr/>
        </p:nvPicPr>
        <p:blipFill>
          <a:blip r:embed="rId3" cstate="print"/>
          <a:srcRect/>
          <a:stretch>
            <a:fillRect/>
          </a:stretch>
        </p:blipFill>
        <p:spPr bwMode="auto">
          <a:xfrm>
            <a:off x="4427984" y="3212976"/>
            <a:ext cx="4536504" cy="321184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9512" y="1484784"/>
            <a:ext cx="4664737" cy="2837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212976"/>
            <a:ext cx="5580112" cy="1470025"/>
          </a:xfrm>
        </p:spPr>
        <p:txBody>
          <a:bodyPr>
            <a:noAutofit/>
          </a:bodyPr>
          <a:lstStyle/>
          <a:p>
            <a:r>
              <a:rPr lang="fr-FR" sz="2800" dirty="0" smtClean="0">
                <a:latin typeface="Arial Black" pitchFamily="34" charset="0"/>
              </a:rPr>
              <a:t>Dans le </a:t>
            </a:r>
            <a:r>
              <a:rPr lang="fr-FR" sz="2800" dirty="0" smtClean="0">
                <a:latin typeface="Arial Black" pitchFamily="34" charset="0"/>
              </a:rPr>
              <a:t>2</a:t>
            </a:r>
            <a:r>
              <a:rPr lang="fr-FR" sz="2800" baseline="30000" dirty="0" smtClean="0">
                <a:latin typeface="Arial Black" pitchFamily="34" charset="0"/>
              </a:rPr>
              <a:t>ème</a:t>
            </a:r>
            <a:r>
              <a:rPr lang="fr-FR" sz="2800" dirty="0" smtClean="0">
                <a:latin typeface="Arial Black" pitchFamily="34" charset="0"/>
              </a:rPr>
              <a:t> </a:t>
            </a:r>
            <a:r>
              <a:rPr lang="fr-FR" sz="2800" dirty="0" err="1" smtClean="0">
                <a:latin typeface="Arial Black" pitchFamily="34" charset="0"/>
              </a:rPr>
              <a:t>Rakàt</a:t>
            </a:r>
            <a:r>
              <a:rPr lang="fr-FR" sz="2800" dirty="0" smtClean="0">
                <a:latin typeface="Arial Black" pitchFamily="34" charset="0"/>
              </a:rPr>
              <a:t>, il est </a:t>
            </a:r>
            <a:r>
              <a:rPr lang="fr-FR" sz="2800" dirty="0" err="1" smtClean="0">
                <a:latin typeface="Arial Black" pitchFamily="34" charset="0"/>
              </a:rPr>
              <a:t>sounnate</a:t>
            </a:r>
            <a:r>
              <a:rPr lang="fr-FR" sz="2800" dirty="0" smtClean="0">
                <a:latin typeface="Arial Black" pitchFamily="34" charset="0"/>
              </a:rPr>
              <a:t> de réciter la sourate As </a:t>
            </a:r>
            <a:r>
              <a:rPr lang="fr-FR" sz="2800" dirty="0" err="1" smtClean="0">
                <a:latin typeface="Arial Black" pitchFamily="34" charset="0"/>
              </a:rPr>
              <a:t>Shams</a:t>
            </a:r>
            <a:r>
              <a:rPr lang="fr-FR" sz="2800" dirty="0" smtClean="0">
                <a:latin typeface="Arial Black" pitchFamily="34" charset="0"/>
              </a:rPr>
              <a:t> (91), </a:t>
            </a:r>
            <a:br>
              <a:rPr lang="fr-FR" sz="2800" dirty="0" smtClean="0">
                <a:latin typeface="Arial Black" pitchFamily="34" charset="0"/>
              </a:rPr>
            </a:br>
            <a:r>
              <a:rPr lang="fr-FR" sz="2800" dirty="0" smtClean="0">
                <a:latin typeface="Arial Black" pitchFamily="34" charset="0"/>
              </a:rPr>
              <a:t>après la sourate Al </a:t>
            </a:r>
            <a:r>
              <a:rPr lang="fr-FR" sz="2800" dirty="0" err="1" smtClean="0">
                <a:latin typeface="Arial Black" pitchFamily="34" charset="0"/>
              </a:rPr>
              <a:t>Hamd</a:t>
            </a:r>
            <a:r>
              <a:rPr lang="fr-FR" sz="2800" dirty="0" smtClean="0">
                <a:latin typeface="Arial Black" pitchFamily="34" charset="0"/>
              </a:rPr>
              <a:t>, puis accomplir 4 </a:t>
            </a:r>
            <a:r>
              <a:rPr lang="fr-FR" sz="2800" dirty="0" err="1" smtClean="0">
                <a:latin typeface="Arial Black" pitchFamily="34" charset="0"/>
              </a:rPr>
              <a:t>qounouts</a:t>
            </a:r>
            <a:r>
              <a:rPr lang="fr-FR" sz="2800" dirty="0" smtClean="0">
                <a:latin typeface="Arial Black" pitchFamily="34" charset="0"/>
              </a:rPr>
              <a:t> (voir récitation </a:t>
            </a:r>
            <a:r>
              <a:rPr lang="fr-FR" sz="2800" dirty="0" smtClean="0">
                <a:latin typeface="Arial Black" pitchFamily="34" charset="0"/>
              </a:rPr>
              <a:t>ci-dessous</a:t>
            </a:r>
            <a:r>
              <a:rPr lang="fr-FR" sz="2800" dirty="0" smtClean="0">
                <a:latin typeface="Arial Black" pitchFamily="34" charset="0"/>
              </a:rPr>
              <a:t>), ponctués par les </a:t>
            </a:r>
            <a:r>
              <a:rPr lang="fr-FR" sz="2800" dirty="0" err="1" smtClean="0">
                <a:latin typeface="Arial Black" pitchFamily="34" charset="0"/>
              </a:rPr>
              <a:t>takbirs</a:t>
            </a:r>
            <a:r>
              <a:rPr lang="fr-FR" sz="2800" dirty="0" smtClean="0">
                <a:latin typeface="Arial Black" pitchFamily="34" charset="0"/>
              </a:rPr>
              <a:t> (</a:t>
            </a:r>
            <a:r>
              <a:rPr lang="fr-FR" sz="2800" dirty="0" err="1" smtClean="0">
                <a:latin typeface="Arial Black" pitchFamily="34" charset="0"/>
              </a:rPr>
              <a:t>Allàho</a:t>
            </a:r>
            <a:r>
              <a:rPr lang="fr-FR" sz="2800" dirty="0" smtClean="0">
                <a:latin typeface="Arial Black" pitchFamily="34" charset="0"/>
              </a:rPr>
              <a:t> Akbar), puis accomplir le </a:t>
            </a:r>
            <a:r>
              <a:rPr lang="fr-FR" sz="2800" dirty="0" err="1" smtClean="0">
                <a:latin typeface="Arial Black" pitchFamily="34" charset="0"/>
              </a:rPr>
              <a:t>Roukou</a:t>
            </a:r>
            <a:r>
              <a:rPr lang="fr-FR" sz="2800" dirty="0" smtClean="0">
                <a:latin typeface="Arial Black" pitchFamily="34" charset="0"/>
              </a:rPr>
              <a:t> </a:t>
            </a:r>
            <a:r>
              <a:rPr lang="fr-FR" sz="2800" dirty="0" smtClean="0">
                <a:latin typeface="Arial Black" pitchFamily="34" charset="0"/>
              </a:rPr>
              <a:t>et </a:t>
            </a:r>
            <a:r>
              <a:rPr lang="fr-FR" sz="2800" dirty="0" smtClean="0">
                <a:latin typeface="Arial Black" pitchFamily="34" charset="0"/>
              </a:rPr>
              <a:t>les </a:t>
            </a:r>
            <a:r>
              <a:rPr lang="fr-FR" sz="2800" dirty="0" err="1" smtClean="0">
                <a:latin typeface="Arial Black" pitchFamily="34" charset="0"/>
              </a:rPr>
              <a:t>Soudjoudes</a:t>
            </a:r>
            <a:r>
              <a:rPr lang="fr-FR" sz="2800" dirty="0" smtClean="0">
                <a:latin typeface="Arial Black" pitchFamily="34" charset="0"/>
              </a:rPr>
              <a:t>. </a:t>
            </a:r>
            <a:r>
              <a:rPr lang="fr-FR" sz="2800" dirty="0" smtClean="0">
                <a:latin typeface="Arial Black" pitchFamily="34" charset="0"/>
              </a:rPr>
              <a:t> </a:t>
            </a:r>
            <a:r>
              <a:rPr lang="fr-FR" sz="2800" dirty="0" smtClean="0">
                <a:latin typeface="Arial Black" pitchFamily="34" charset="0"/>
              </a:rPr>
              <a:t/>
            </a:r>
            <a:br>
              <a:rPr lang="fr-FR" sz="2800" dirty="0" smtClean="0">
                <a:latin typeface="Arial Black" pitchFamily="34" charset="0"/>
              </a:rPr>
            </a:br>
            <a:r>
              <a:rPr lang="fr-FR" sz="2800" dirty="0" smtClean="0">
                <a:latin typeface="Arial Black" pitchFamily="34" charset="0"/>
              </a:rPr>
              <a:t> Il y a donc au total 9 </a:t>
            </a:r>
            <a:r>
              <a:rPr lang="fr-FR" sz="2800" dirty="0" err="1" smtClean="0">
                <a:latin typeface="Arial Black" pitchFamily="34" charset="0"/>
              </a:rPr>
              <a:t>qounouts</a:t>
            </a:r>
            <a:r>
              <a:rPr lang="fr-FR" sz="2800" dirty="0" smtClean="0">
                <a:latin typeface="Arial Black" pitchFamily="34" charset="0"/>
              </a:rPr>
              <a: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5580112" y="1412776"/>
            <a:ext cx="3125952" cy="4689601"/>
          </a:xfrm>
          <a:prstGeom prst="rect">
            <a:avLst/>
          </a:prstGeom>
          <a:noFill/>
          <a:ln w="9525">
            <a:noFill/>
            <a:miter lim="800000"/>
            <a:headEnd/>
            <a:tailEnd/>
          </a:ln>
        </p:spPr>
      </p:pic>
      <p:sp>
        <p:nvSpPr>
          <p:cNvPr id="5" name="Rectangle 4"/>
          <p:cNvSpPr/>
          <p:nvPr/>
        </p:nvSpPr>
        <p:spPr>
          <a:xfrm rot="1418927">
            <a:off x="4855605" y="866937"/>
            <a:ext cx="4515788" cy="923330"/>
          </a:xfrm>
          <a:prstGeom prst="rect">
            <a:avLst/>
          </a:prstGeom>
          <a:noFill/>
        </p:spPr>
        <p:txBody>
          <a:bodyPr wrap="none" lIns="91440" tIns="45720" rIns="91440" bIns="45720">
            <a:spAutoFit/>
          </a:bodyPr>
          <a:lstStyle/>
          <a:p>
            <a:pPr algn="ctr"/>
            <a:r>
              <a:rPr lang="fr-F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4 QOUNOUTS</a:t>
            </a:r>
            <a:endParaRPr lang="fr-F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908720"/>
            <a:ext cx="7772400" cy="1470025"/>
          </a:xfrm>
        </p:spPr>
        <p:txBody>
          <a:bodyPr>
            <a:normAutofit/>
          </a:bodyPr>
          <a:lstStyle/>
          <a:p>
            <a:r>
              <a:rPr lang="fr-FR" sz="3600" dirty="0" smtClean="0">
                <a:latin typeface="Arial Black" pitchFamily="34" charset="0"/>
              </a:rPr>
              <a:t>Voici le </a:t>
            </a:r>
            <a:r>
              <a:rPr lang="fr-FR" sz="3600" dirty="0" err="1" smtClean="0">
                <a:latin typeface="Arial Black" pitchFamily="34" charset="0"/>
              </a:rPr>
              <a:t>dou’a</a:t>
            </a:r>
            <a:r>
              <a:rPr lang="fr-FR" sz="3600" dirty="0" smtClean="0">
                <a:latin typeface="Arial Black" pitchFamily="34" charset="0"/>
              </a:rPr>
              <a:t> du </a:t>
            </a:r>
            <a:r>
              <a:rPr lang="fr-FR" sz="3600" dirty="0" err="1" smtClean="0">
                <a:latin typeface="Arial Black" pitchFamily="34" charset="0"/>
              </a:rPr>
              <a:t>Qounout</a:t>
            </a:r>
            <a:r>
              <a:rPr lang="fr-FR" sz="3600" dirty="0" smtClean="0">
                <a:latin typeface="Arial Black" pitchFamily="34" charset="0"/>
              </a:rPr>
              <a:t> :</a:t>
            </a:r>
            <a:endParaRPr lang="fr-FR" sz="36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8194" name="Picture 2"/>
          <p:cNvPicPr>
            <a:picLocks noChangeAspect="1" noChangeArrowheads="1"/>
          </p:cNvPicPr>
          <p:nvPr/>
        </p:nvPicPr>
        <p:blipFill>
          <a:blip r:embed="rId3" cstate="print"/>
          <a:srcRect/>
          <a:stretch>
            <a:fillRect/>
          </a:stretch>
        </p:blipFill>
        <p:spPr bwMode="auto">
          <a:xfrm>
            <a:off x="1691680" y="2204864"/>
            <a:ext cx="5793432" cy="440300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IV1-018.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a:xfrm>
            <a:off x="1331640" y="2708920"/>
            <a:ext cx="6480720" cy="1470025"/>
          </a:xfrm>
        </p:spPr>
        <p:txBody>
          <a:bodyPr>
            <a:noAutofit/>
          </a:bodyPr>
          <a:lstStyle/>
          <a:p>
            <a:r>
              <a:rPr lang="fr-FR" sz="2400" dirty="0" err="1" smtClean="0">
                <a:latin typeface="Arial Black" pitchFamily="34" charset="0"/>
              </a:rPr>
              <a:t>Bismillàhir</a:t>
            </a:r>
            <a:r>
              <a:rPr lang="fr-FR" sz="2400" dirty="0" smtClean="0">
                <a:latin typeface="Arial Black" pitchFamily="34" charset="0"/>
              </a:rPr>
              <a:t> </a:t>
            </a:r>
            <a:r>
              <a:rPr lang="fr-FR" sz="2400" dirty="0" err="1" smtClean="0">
                <a:latin typeface="Arial Black" pitchFamily="34" charset="0"/>
              </a:rPr>
              <a:t>Rahmànir</a:t>
            </a:r>
            <a:r>
              <a:rPr lang="fr-FR" sz="2400" dirty="0" smtClean="0">
                <a:latin typeface="Arial Black" pitchFamily="34" charset="0"/>
              </a:rPr>
              <a:t> </a:t>
            </a:r>
            <a:r>
              <a:rPr lang="fr-FR" sz="2400" dirty="0" err="1" smtClean="0">
                <a:latin typeface="Arial Black" pitchFamily="34" charset="0"/>
              </a:rPr>
              <a:t>Rahîm</a:t>
            </a:r>
            <a:r>
              <a:rPr lang="fr-FR" sz="2400" dirty="0" smtClean="0">
                <a:latin typeface="Arial Black" pitchFamily="34" charset="0"/>
              </a:rPr>
              <a:t>, </a:t>
            </a:r>
            <a:r>
              <a:rPr lang="fr-FR" sz="2400" dirty="0" smtClean="0">
                <a:latin typeface="Arial Black" pitchFamily="34" charset="0"/>
              </a:rPr>
              <a:t> </a:t>
            </a:r>
            <a:r>
              <a:rPr lang="fr-FR" sz="2400" dirty="0" smtClean="0">
                <a:latin typeface="Arial Black" pitchFamily="34" charset="0"/>
              </a:rPr>
              <a:t/>
            </a:r>
            <a:br>
              <a:rPr lang="fr-FR" sz="2400" dirty="0" smtClean="0">
                <a:latin typeface="Arial Black" pitchFamily="34" charset="0"/>
              </a:rPr>
            </a:br>
            <a:r>
              <a:rPr lang="fr-FR" sz="2400" dirty="0" smtClean="0">
                <a:latin typeface="Arial Black" pitchFamily="34" charset="0"/>
              </a:rPr>
              <a:t> </a:t>
            </a:r>
            <a:r>
              <a:rPr lang="fr-FR" sz="2400" dirty="0" err="1" smtClean="0">
                <a:latin typeface="Arial Black" pitchFamily="34" charset="0"/>
              </a:rPr>
              <a:t>Allàhoumma</a:t>
            </a:r>
            <a:r>
              <a:rPr lang="fr-FR" sz="2400" dirty="0" smtClean="0">
                <a:latin typeface="Arial Black" pitchFamily="34" charset="0"/>
              </a:rPr>
              <a:t> </a:t>
            </a:r>
            <a:r>
              <a:rPr lang="fr-FR" sz="2400" dirty="0" err="1" smtClean="0">
                <a:latin typeface="Arial Black" pitchFamily="34" charset="0"/>
              </a:rPr>
              <a:t>ahlal</a:t>
            </a:r>
            <a:r>
              <a:rPr lang="fr-FR" sz="2400" dirty="0" smtClean="0">
                <a:latin typeface="Arial Black" pitchFamily="34" charset="0"/>
              </a:rPr>
              <a:t> </a:t>
            </a:r>
            <a:r>
              <a:rPr lang="fr-FR" sz="2400" dirty="0" err="1" smtClean="0">
                <a:latin typeface="Arial Black" pitchFamily="34" charset="0"/>
              </a:rPr>
              <a:t>kibriyà’é</a:t>
            </a:r>
            <a:r>
              <a:rPr lang="fr-FR" sz="2400" dirty="0" smtClean="0">
                <a:latin typeface="Arial Black" pitchFamily="34" charset="0"/>
              </a:rPr>
              <a:t> </a:t>
            </a:r>
            <a:r>
              <a:rPr lang="fr-FR" sz="2400" dirty="0" err="1" smtClean="0">
                <a:latin typeface="Arial Black" pitchFamily="34" charset="0"/>
              </a:rPr>
              <a:t>wal'azamate</a:t>
            </a:r>
            <a:r>
              <a:rPr lang="fr-FR" sz="2400" dirty="0" smtClean="0">
                <a:latin typeface="Arial Black" pitchFamily="34" charset="0"/>
              </a:rPr>
              <a:t> </a:t>
            </a:r>
            <a:r>
              <a:rPr lang="fr-FR" sz="2400" dirty="0" err="1" smtClean="0">
                <a:latin typeface="Arial Black" pitchFamily="34" charset="0"/>
              </a:rPr>
              <a:t>wa</a:t>
            </a:r>
            <a:r>
              <a:rPr lang="fr-FR" sz="2400" dirty="0" smtClean="0">
                <a:latin typeface="Arial Black" pitchFamily="34" charset="0"/>
              </a:rPr>
              <a:t> </a:t>
            </a:r>
            <a:r>
              <a:rPr lang="fr-FR" sz="2400" dirty="0" err="1" smtClean="0">
                <a:latin typeface="Arial Black" pitchFamily="34" charset="0"/>
              </a:rPr>
              <a:t>ahlal</a:t>
            </a:r>
            <a:r>
              <a:rPr lang="fr-FR" sz="2400" dirty="0" smtClean="0">
                <a:latin typeface="Arial Black" pitchFamily="34" charset="0"/>
              </a:rPr>
              <a:t> </a:t>
            </a:r>
            <a:r>
              <a:rPr lang="fr-FR" sz="2400" dirty="0" err="1" smtClean="0">
                <a:latin typeface="Arial Black" pitchFamily="34" charset="0"/>
              </a:rPr>
              <a:t>joudé</a:t>
            </a:r>
            <a:r>
              <a:rPr lang="fr-FR" sz="2400" dirty="0" smtClean="0">
                <a:latin typeface="Arial Black" pitchFamily="34" charset="0"/>
              </a:rPr>
              <a:t> </a:t>
            </a:r>
            <a:r>
              <a:rPr lang="fr-FR" sz="2400" dirty="0" err="1" smtClean="0">
                <a:latin typeface="Arial Black" pitchFamily="34" charset="0"/>
              </a:rPr>
              <a:t>wal</a:t>
            </a:r>
            <a:r>
              <a:rPr lang="fr-FR" sz="2400" dirty="0" smtClean="0">
                <a:latin typeface="Arial Black" pitchFamily="34" charset="0"/>
              </a:rPr>
              <a:t> </a:t>
            </a:r>
            <a:r>
              <a:rPr lang="fr-FR" sz="2400" dirty="0" err="1" smtClean="0">
                <a:latin typeface="Arial Black" pitchFamily="34" charset="0"/>
              </a:rPr>
              <a:t>jabaroute</a:t>
            </a:r>
            <a:r>
              <a:rPr lang="fr-FR" sz="2400" dirty="0" smtClean="0">
                <a:latin typeface="Arial Black" pitchFamily="34" charset="0"/>
              </a:rPr>
              <a:t> </a:t>
            </a:r>
            <a:r>
              <a:rPr lang="fr-FR" sz="2400" dirty="0" err="1" smtClean="0">
                <a:latin typeface="Arial Black" pitchFamily="34" charset="0"/>
              </a:rPr>
              <a:t>wa</a:t>
            </a:r>
            <a:r>
              <a:rPr lang="fr-FR" sz="2400" dirty="0" smtClean="0">
                <a:latin typeface="Arial Black" pitchFamily="34" charset="0"/>
              </a:rPr>
              <a:t> </a:t>
            </a:r>
            <a:r>
              <a:rPr lang="fr-FR" sz="2400" dirty="0" err="1" smtClean="0">
                <a:latin typeface="Arial Black" pitchFamily="34" charset="0"/>
              </a:rPr>
              <a:t>ahlal</a:t>
            </a:r>
            <a:r>
              <a:rPr lang="fr-FR" sz="2400" dirty="0" smtClean="0">
                <a:latin typeface="Arial Black" pitchFamily="34" charset="0"/>
              </a:rPr>
              <a:t> ‘</a:t>
            </a:r>
            <a:r>
              <a:rPr lang="fr-FR" sz="2400" dirty="0" err="1" smtClean="0">
                <a:latin typeface="Arial Black" pitchFamily="34" charset="0"/>
              </a:rPr>
              <a:t>afwé</a:t>
            </a:r>
            <a:r>
              <a:rPr lang="fr-FR" sz="2400" dirty="0" smtClean="0">
                <a:latin typeface="Arial Black" pitchFamily="34" charset="0"/>
              </a:rPr>
              <a:t> </a:t>
            </a:r>
            <a:r>
              <a:rPr lang="fr-FR" sz="2400" dirty="0" err="1" smtClean="0">
                <a:latin typeface="Arial Black" pitchFamily="34" charset="0"/>
              </a:rPr>
              <a:t>warrahmah</a:t>
            </a:r>
            <a:r>
              <a:rPr lang="fr-FR" sz="2400" dirty="0" smtClean="0">
                <a:latin typeface="Arial Black" pitchFamily="34" charset="0"/>
              </a:rPr>
              <a:t> </a:t>
            </a:r>
            <a:r>
              <a:rPr lang="fr-FR" sz="2400" dirty="0" err="1" smtClean="0">
                <a:latin typeface="Arial Black" pitchFamily="34" charset="0"/>
              </a:rPr>
              <a:t>wa</a:t>
            </a:r>
            <a:r>
              <a:rPr lang="fr-FR" sz="2400" dirty="0" smtClean="0">
                <a:latin typeface="Arial Black" pitchFamily="34" charset="0"/>
              </a:rPr>
              <a:t> </a:t>
            </a:r>
            <a:r>
              <a:rPr lang="fr-FR" sz="2400" dirty="0" err="1" smtClean="0">
                <a:latin typeface="Arial Black" pitchFamily="34" charset="0"/>
              </a:rPr>
              <a:t>ahlattaqwa</a:t>
            </a:r>
            <a:r>
              <a:rPr lang="fr-FR" sz="2400" dirty="0" smtClean="0">
                <a:latin typeface="Arial Black" pitchFamily="34" charset="0"/>
              </a:rPr>
              <a:t> </a:t>
            </a:r>
            <a:r>
              <a:rPr lang="fr-FR" sz="2400" dirty="0" err="1" smtClean="0">
                <a:latin typeface="Arial Black" pitchFamily="34" charset="0"/>
              </a:rPr>
              <a:t>wal</a:t>
            </a:r>
            <a:r>
              <a:rPr lang="fr-FR" sz="2400" dirty="0" smtClean="0">
                <a:latin typeface="Arial Black" pitchFamily="34" charset="0"/>
              </a:rPr>
              <a:t> </a:t>
            </a:r>
            <a:r>
              <a:rPr lang="fr-FR" sz="2400" dirty="0" err="1" smtClean="0">
                <a:latin typeface="Arial Black" pitchFamily="34" charset="0"/>
              </a:rPr>
              <a:t>maghférah</a:t>
            </a:r>
            <a:r>
              <a:rPr lang="fr-FR" sz="2400" dirty="0" smtClean="0">
                <a:latin typeface="Arial Black" pitchFamily="34" charset="0"/>
              </a:rPr>
              <a:t> </a:t>
            </a:r>
            <a:r>
              <a:rPr lang="fr-FR" sz="2400" dirty="0" err="1" smtClean="0">
                <a:latin typeface="Arial Black" pitchFamily="34" charset="0"/>
              </a:rPr>
              <a:t>ass</a:t>
            </a:r>
            <a:r>
              <a:rPr lang="fr-FR" sz="2400" dirty="0" smtClean="0">
                <a:latin typeface="Arial Black" pitchFamily="34" charset="0"/>
              </a:rPr>
              <a:t>-</a:t>
            </a:r>
            <a:r>
              <a:rPr lang="fr-FR" sz="2400" dirty="0" err="1" smtClean="0">
                <a:latin typeface="Arial Black" pitchFamily="34" charset="0"/>
              </a:rPr>
              <a:t>aloka</a:t>
            </a:r>
            <a:r>
              <a:rPr lang="fr-FR" sz="2400" dirty="0" smtClean="0">
                <a:latin typeface="Arial Black" pitchFamily="34" charset="0"/>
              </a:rPr>
              <a:t> </a:t>
            </a:r>
            <a:r>
              <a:rPr lang="fr-FR" sz="2400" dirty="0" err="1" smtClean="0">
                <a:latin typeface="Arial Black" pitchFamily="34" charset="0"/>
              </a:rPr>
              <a:t>béhaqqé</a:t>
            </a:r>
            <a:r>
              <a:rPr lang="fr-FR" sz="2400" dirty="0" smtClean="0">
                <a:latin typeface="Arial Black" pitchFamily="34" charset="0"/>
              </a:rPr>
              <a:t> </a:t>
            </a:r>
            <a:r>
              <a:rPr lang="fr-FR" sz="2400" dirty="0" err="1" smtClean="0">
                <a:latin typeface="Arial Black" pitchFamily="34" charset="0"/>
              </a:rPr>
              <a:t>hàzal</a:t>
            </a:r>
            <a:r>
              <a:rPr lang="fr-FR" sz="2400" dirty="0" smtClean="0">
                <a:latin typeface="Arial Black" pitchFamily="34" charset="0"/>
              </a:rPr>
              <a:t> </a:t>
            </a:r>
            <a:r>
              <a:rPr lang="fr-FR" sz="2400" dirty="0" err="1" smtClean="0">
                <a:latin typeface="Arial Black" pitchFamily="34" charset="0"/>
              </a:rPr>
              <a:t>yaoumil</a:t>
            </a:r>
            <a:r>
              <a:rPr lang="fr-FR" sz="2400" dirty="0" smtClean="0">
                <a:latin typeface="Arial Black" pitchFamily="34" charset="0"/>
              </a:rPr>
              <a:t> </a:t>
            </a:r>
            <a:r>
              <a:rPr lang="fr-FR" sz="2400" dirty="0" err="1" smtClean="0">
                <a:latin typeface="Arial Black" pitchFamily="34" charset="0"/>
              </a:rPr>
              <a:t>lazi</a:t>
            </a:r>
            <a:r>
              <a:rPr lang="fr-FR" sz="2400" dirty="0" smtClean="0">
                <a:latin typeface="Arial Black" pitchFamily="34" charset="0"/>
              </a:rPr>
              <a:t> </a:t>
            </a:r>
            <a:r>
              <a:rPr lang="fr-FR" sz="2400" dirty="0" err="1" smtClean="0">
                <a:latin typeface="Arial Black" pitchFamily="34" charset="0"/>
              </a:rPr>
              <a:t>ja'altahou</a:t>
            </a:r>
            <a:r>
              <a:rPr lang="fr-FR" sz="2400" dirty="0" smtClean="0">
                <a:latin typeface="Arial Black" pitchFamily="34" charset="0"/>
              </a:rPr>
              <a:t> </a:t>
            </a:r>
            <a:r>
              <a:rPr lang="fr-FR" sz="2400" dirty="0" err="1" smtClean="0">
                <a:latin typeface="Arial Black" pitchFamily="34" charset="0"/>
              </a:rPr>
              <a:t>lil</a:t>
            </a:r>
            <a:r>
              <a:rPr lang="fr-FR" sz="2400" dirty="0" smtClean="0">
                <a:latin typeface="Arial Black" pitchFamily="34" charset="0"/>
              </a:rPr>
              <a:t> </a:t>
            </a:r>
            <a:r>
              <a:rPr lang="fr-FR" sz="2400" dirty="0" err="1" smtClean="0">
                <a:latin typeface="Arial Black" pitchFamily="34" charset="0"/>
              </a:rPr>
              <a:t>mouslimîna</a:t>
            </a:r>
            <a:r>
              <a:rPr lang="fr-FR" sz="2400" dirty="0" smtClean="0">
                <a:latin typeface="Arial Black" pitchFamily="34" charset="0"/>
              </a:rPr>
              <a:t> '</a:t>
            </a:r>
            <a:r>
              <a:rPr lang="fr-FR" sz="2400" dirty="0" err="1" smtClean="0">
                <a:latin typeface="Arial Black" pitchFamily="34" charset="0"/>
              </a:rPr>
              <a:t>éida</a:t>
            </a:r>
            <a:r>
              <a:rPr lang="fr-FR" sz="2400" dirty="0" smtClean="0">
                <a:latin typeface="Arial Black" pitchFamily="34" charset="0"/>
              </a:rPr>
              <a:t>  walé </a:t>
            </a:r>
            <a:r>
              <a:rPr lang="fr-FR" sz="2400" dirty="0" err="1" smtClean="0">
                <a:latin typeface="Arial Black" pitchFamily="34" charset="0"/>
              </a:rPr>
              <a:t>Mohammadine</a:t>
            </a:r>
            <a:r>
              <a:rPr lang="fr-FR" sz="2400" dirty="0" smtClean="0">
                <a:latin typeface="Arial Black" pitchFamily="34" charset="0"/>
              </a:rPr>
              <a:t> </a:t>
            </a:r>
            <a:r>
              <a:rPr lang="fr-FR" sz="2400" dirty="0" err="1" smtClean="0">
                <a:latin typeface="Arial Black" pitchFamily="34" charset="0"/>
              </a:rPr>
              <a:t>sallallàho</a:t>
            </a:r>
            <a:r>
              <a:rPr lang="fr-FR" sz="2400" dirty="0" smtClean="0">
                <a:latin typeface="Arial Black" pitchFamily="34" charset="0"/>
              </a:rPr>
              <a:t> </a:t>
            </a:r>
            <a:r>
              <a:rPr lang="fr-FR" sz="2400" dirty="0" smtClean="0">
                <a:latin typeface="Arial Black" pitchFamily="34" charset="0"/>
              </a:rPr>
              <a:t>‘</a:t>
            </a:r>
            <a:r>
              <a:rPr lang="fr-FR" sz="2400" dirty="0" err="1" smtClean="0">
                <a:latin typeface="Arial Black" pitchFamily="34" charset="0"/>
              </a:rPr>
              <a:t>alayihé</a:t>
            </a:r>
            <a:r>
              <a:rPr lang="fr-FR" sz="2400" dirty="0" smtClean="0">
                <a:latin typeface="Arial Black" pitchFamily="34" charset="0"/>
              </a:rPr>
              <a:t> </a:t>
            </a:r>
            <a:r>
              <a:rPr lang="fr-FR" sz="2400" dirty="0" err="1" smtClean="0">
                <a:latin typeface="Arial Black" pitchFamily="34" charset="0"/>
              </a:rPr>
              <a:t>wa</a:t>
            </a:r>
            <a:r>
              <a:rPr lang="fr-FR" sz="2400" dirty="0" smtClean="0">
                <a:latin typeface="Arial Black" pitchFamily="34" charset="0"/>
              </a:rPr>
              <a:t> </a:t>
            </a:r>
            <a:r>
              <a:rPr lang="fr-FR" sz="2400" dirty="0" err="1" smtClean="0">
                <a:latin typeface="Arial Black" pitchFamily="34" charset="0"/>
              </a:rPr>
              <a:t>àléhi</a:t>
            </a:r>
            <a:r>
              <a:rPr lang="fr-FR" sz="2400" dirty="0" smtClean="0">
                <a:latin typeface="Arial Black" pitchFamily="34" charset="0"/>
              </a:rPr>
              <a:t> </a:t>
            </a:r>
            <a:r>
              <a:rPr lang="fr-FR" sz="2400" dirty="0" err="1" smtClean="0">
                <a:latin typeface="Arial Black" pitchFamily="34" charset="0"/>
              </a:rPr>
              <a:t>zoukran</a:t>
            </a:r>
            <a:r>
              <a:rPr lang="fr-FR" sz="2400" dirty="0" smtClean="0">
                <a:latin typeface="Arial Black" pitchFamily="34" charset="0"/>
              </a:rPr>
              <a:t> </a:t>
            </a:r>
            <a:r>
              <a:rPr lang="fr-FR" sz="2400" dirty="0" err="1" smtClean="0">
                <a:latin typeface="Arial Black" pitchFamily="34" charset="0"/>
              </a:rPr>
              <a:t>wa</a:t>
            </a:r>
            <a:r>
              <a:rPr lang="fr-FR" sz="2400" dirty="0" smtClean="0">
                <a:latin typeface="Arial Black" pitchFamily="34" charset="0"/>
              </a:rPr>
              <a:t> </a:t>
            </a:r>
            <a:r>
              <a:rPr lang="fr-FR" sz="2400" dirty="0" err="1" smtClean="0">
                <a:latin typeface="Arial Black" pitchFamily="34" charset="0"/>
              </a:rPr>
              <a:t>karàmatan</a:t>
            </a:r>
            <a:r>
              <a:rPr lang="fr-FR" sz="2400" dirty="0" smtClean="0">
                <a:latin typeface="Arial Black" pitchFamily="34" charset="0"/>
              </a:rPr>
              <a:t>  </a:t>
            </a:r>
            <a:r>
              <a:rPr lang="fr-FR" sz="2400" dirty="0" err="1" smtClean="0">
                <a:latin typeface="Arial Black" pitchFamily="34" charset="0"/>
              </a:rPr>
              <a:t>wa</a:t>
            </a:r>
            <a:r>
              <a:rPr lang="fr-FR" sz="2400" dirty="0" smtClean="0">
                <a:latin typeface="Arial Black" pitchFamily="34" charset="0"/>
              </a:rPr>
              <a:t>  </a:t>
            </a:r>
            <a:r>
              <a:rPr lang="fr-FR" sz="2400" dirty="0" err="1" smtClean="0">
                <a:latin typeface="Arial Black" pitchFamily="34" charset="0"/>
              </a:rPr>
              <a:t>sharafan</a:t>
            </a:r>
            <a:r>
              <a:rPr lang="fr-FR" sz="2400" dirty="0" smtClean="0">
                <a:latin typeface="Arial Black" pitchFamily="34" charset="0"/>
              </a:rPr>
              <a:t> </a:t>
            </a:r>
            <a:r>
              <a:rPr lang="fr-FR" sz="2400" dirty="0" err="1" smtClean="0">
                <a:latin typeface="Arial Black" pitchFamily="34" charset="0"/>
              </a:rPr>
              <a:t>wa</a:t>
            </a:r>
            <a:r>
              <a:rPr lang="fr-FR" sz="2400" dirty="0" smtClean="0">
                <a:latin typeface="Arial Black" pitchFamily="34" charset="0"/>
              </a:rPr>
              <a:t> </a:t>
            </a:r>
            <a:r>
              <a:rPr lang="fr-FR" sz="2400" dirty="0" err="1" smtClean="0">
                <a:latin typeface="Arial Black" pitchFamily="34" charset="0"/>
              </a:rPr>
              <a:t>mazîda</a:t>
            </a:r>
            <a:r>
              <a:rPr lang="fr-FR" sz="2400" dirty="0" smtClean="0">
                <a:latin typeface="Arial Black" pitchFamily="34" charset="0"/>
              </a:rPr>
              <a:t>, </a:t>
            </a:r>
            <a:r>
              <a:rPr lang="fr-FR" sz="2400" dirty="0" smtClean="0">
                <a:latin typeface="Arial Black" pitchFamily="34" charset="0"/>
              </a:rPr>
              <a:t>an-</a:t>
            </a:r>
            <a:r>
              <a:rPr lang="fr-FR" sz="2400" dirty="0" err="1" smtClean="0">
                <a:latin typeface="Arial Black" pitchFamily="34" charset="0"/>
              </a:rPr>
              <a:t>tosallé</a:t>
            </a:r>
            <a:r>
              <a:rPr lang="fr-FR" sz="2400" dirty="0" smtClean="0">
                <a:latin typeface="Arial Black" pitchFamily="34" charset="0"/>
              </a:rPr>
              <a:t> </a:t>
            </a:r>
            <a:r>
              <a:rPr lang="fr-FR" sz="2400" dirty="0" err="1" smtClean="0">
                <a:latin typeface="Arial Black" pitchFamily="34" charset="0"/>
              </a:rPr>
              <a:t>ya'alà</a:t>
            </a:r>
            <a:r>
              <a:rPr lang="fr-FR" sz="2400" dirty="0" smtClean="0">
                <a:latin typeface="Arial Black" pitchFamily="34" charset="0"/>
              </a:rPr>
              <a:t> Mohammad </a:t>
            </a:r>
            <a:r>
              <a:rPr lang="fr-FR" sz="2400" dirty="0" err="1" smtClean="0">
                <a:latin typeface="Arial Black" pitchFamily="34" charset="0"/>
              </a:rPr>
              <a:t>wa</a:t>
            </a:r>
            <a:r>
              <a:rPr lang="fr-FR" sz="2400" dirty="0" smtClean="0">
                <a:latin typeface="Arial Black" pitchFamily="34" charset="0"/>
              </a:rPr>
              <a:t> </a:t>
            </a:r>
            <a:r>
              <a:rPr lang="fr-FR" sz="2400" dirty="0" err="1" smtClean="0">
                <a:latin typeface="Arial Black" pitchFamily="34" charset="0"/>
              </a:rPr>
              <a:t>àlé</a:t>
            </a:r>
            <a:r>
              <a:rPr lang="fr-FR" sz="2400" dirty="0" smtClean="0">
                <a:latin typeface="Arial Black" pitchFamily="34" charset="0"/>
              </a:rPr>
              <a:t> </a:t>
            </a:r>
            <a:r>
              <a:rPr lang="fr-FR" sz="2400" dirty="0" smtClean="0">
                <a:latin typeface="Arial Black" pitchFamily="34" charset="0"/>
              </a:rPr>
              <a:t>Mohammad…</a:t>
            </a:r>
            <a:endParaRPr lang="fr-FR" sz="24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IIV1-018.jpg"/>
          <p:cNvPicPr>
            <a:picLocks noChangeAspect="1"/>
          </p:cNvPicPr>
          <p:nvPr/>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a:xfrm>
            <a:off x="1331640" y="2636912"/>
            <a:ext cx="6552728" cy="1470025"/>
          </a:xfrm>
        </p:spPr>
        <p:txBody>
          <a:bodyPr>
            <a:noAutofit/>
          </a:bodyPr>
          <a:lstStyle/>
          <a:p>
            <a:r>
              <a:rPr lang="fr-FR" sz="2400" dirty="0" smtClean="0">
                <a:latin typeface="Arial Black" pitchFamily="34" charset="0"/>
              </a:rPr>
              <a:t>…</a:t>
            </a:r>
            <a:r>
              <a:rPr lang="fr-FR" sz="2400" dirty="0" err="1" smtClean="0">
                <a:latin typeface="Arial Black" pitchFamily="34" charset="0"/>
              </a:rPr>
              <a:t>wa</a:t>
            </a:r>
            <a:r>
              <a:rPr lang="fr-FR" sz="2400" dirty="0" smtClean="0">
                <a:latin typeface="Arial Black" pitchFamily="34" charset="0"/>
              </a:rPr>
              <a:t> </a:t>
            </a:r>
            <a:r>
              <a:rPr lang="fr-FR" sz="2400" dirty="0" smtClean="0">
                <a:latin typeface="Arial Black" pitchFamily="34" charset="0"/>
              </a:rPr>
              <a:t>an-</a:t>
            </a:r>
            <a:r>
              <a:rPr lang="fr-FR" sz="2400" dirty="0" err="1" smtClean="0">
                <a:latin typeface="Arial Black" pitchFamily="34" charset="0"/>
              </a:rPr>
              <a:t>toud</a:t>
            </a:r>
            <a:r>
              <a:rPr lang="fr-FR" sz="2400" dirty="0" smtClean="0">
                <a:latin typeface="Arial Black" pitchFamily="34" charset="0"/>
              </a:rPr>
              <a:t> </a:t>
            </a:r>
            <a:r>
              <a:rPr lang="fr-FR" sz="2400" dirty="0" err="1" smtClean="0">
                <a:latin typeface="Arial Black" pitchFamily="34" charset="0"/>
              </a:rPr>
              <a:t>khélani</a:t>
            </a:r>
            <a:r>
              <a:rPr lang="fr-FR" sz="2400" dirty="0" smtClean="0">
                <a:latin typeface="Arial Black" pitchFamily="34" charset="0"/>
              </a:rPr>
              <a:t> fi </a:t>
            </a:r>
            <a:r>
              <a:rPr lang="fr-FR" sz="2400" dirty="0" err="1" smtClean="0">
                <a:latin typeface="Arial Black" pitchFamily="34" charset="0"/>
              </a:rPr>
              <a:t>koullé</a:t>
            </a:r>
            <a:r>
              <a:rPr lang="fr-FR" sz="2400" dirty="0" smtClean="0">
                <a:latin typeface="Arial Black" pitchFamily="34" charset="0"/>
              </a:rPr>
              <a:t> </a:t>
            </a:r>
            <a:r>
              <a:rPr lang="fr-FR" sz="2400" dirty="0" err="1" smtClean="0">
                <a:latin typeface="Arial Black" pitchFamily="34" charset="0"/>
              </a:rPr>
              <a:t>khairine</a:t>
            </a:r>
            <a:r>
              <a:rPr lang="fr-FR" sz="2400" dirty="0" smtClean="0">
                <a:latin typeface="Arial Black" pitchFamily="34" charset="0"/>
              </a:rPr>
              <a:t> </a:t>
            </a:r>
            <a:r>
              <a:rPr lang="fr-FR" sz="2400" dirty="0" err="1" smtClean="0">
                <a:latin typeface="Arial Black" pitchFamily="34" charset="0"/>
              </a:rPr>
              <a:t>adkhalta</a:t>
            </a:r>
            <a:r>
              <a:rPr lang="fr-FR" sz="2400" dirty="0" smtClean="0">
                <a:latin typeface="Arial Black" pitchFamily="34" charset="0"/>
              </a:rPr>
              <a:t> </a:t>
            </a:r>
            <a:r>
              <a:rPr lang="fr-FR" sz="2400" dirty="0" err="1" smtClean="0">
                <a:latin typeface="Arial Black" pitchFamily="34" charset="0"/>
              </a:rPr>
              <a:t>fihé</a:t>
            </a:r>
            <a:r>
              <a:rPr lang="fr-FR" sz="2400" dirty="0" smtClean="0">
                <a:latin typeface="Arial Black" pitchFamily="34" charset="0"/>
              </a:rPr>
              <a:t> </a:t>
            </a:r>
            <a:r>
              <a:rPr lang="fr-FR" sz="2400" dirty="0" err="1" smtClean="0">
                <a:latin typeface="Arial Black" pitchFamily="34" charset="0"/>
              </a:rPr>
              <a:t>Mohammadane</a:t>
            </a:r>
            <a:r>
              <a:rPr lang="fr-FR" sz="2400" dirty="0" smtClean="0">
                <a:latin typeface="Arial Black" pitchFamily="34" charset="0"/>
              </a:rPr>
              <a:t> </a:t>
            </a:r>
            <a:r>
              <a:rPr lang="fr-FR" sz="2400" dirty="0" err="1" smtClean="0">
                <a:latin typeface="Arial Black" pitchFamily="34" charset="0"/>
              </a:rPr>
              <a:t>wa</a:t>
            </a:r>
            <a:r>
              <a:rPr lang="fr-FR" sz="2400" dirty="0" smtClean="0">
                <a:latin typeface="Arial Black" pitchFamily="34" charset="0"/>
              </a:rPr>
              <a:t> </a:t>
            </a:r>
            <a:r>
              <a:rPr lang="fr-FR" sz="2400" dirty="0" err="1" smtClean="0">
                <a:latin typeface="Arial Black" pitchFamily="34" charset="0"/>
              </a:rPr>
              <a:t>àla</a:t>
            </a:r>
            <a:r>
              <a:rPr lang="fr-FR" sz="2400" dirty="0" smtClean="0">
                <a:latin typeface="Arial Black" pitchFamily="34" charset="0"/>
              </a:rPr>
              <a:t> Mohammad,  </a:t>
            </a:r>
            <a:r>
              <a:rPr lang="fr-FR" sz="2400" dirty="0" err="1" smtClean="0">
                <a:latin typeface="Arial Black" pitchFamily="34" charset="0"/>
              </a:rPr>
              <a:t>wa</a:t>
            </a:r>
            <a:r>
              <a:rPr lang="fr-FR" sz="2400" dirty="0" smtClean="0">
                <a:latin typeface="Arial Black" pitchFamily="34" charset="0"/>
              </a:rPr>
              <a:t> an-</a:t>
            </a:r>
            <a:r>
              <a:rPr lang="fr-FR" sz="2400" dirty="0" err="1" smtClean="0">
                <a:latin typeface="Arial Black" pitchFamily="34" charset="0"/>
              </a:rPr>
              <a:t>toukhréjani</a:t>
            </a:r>
            <a:r>
              <a:rPr lang="fr-FR" sz="2400" dirty="0" smtClean="0">
                <a:latin typeface="Arial Black" pitchFamily="34" charset="0"/>
              </a:rPr>
              <a:t> </a:t>
            </a:r>
            <a:r>
              <a:rPr lang="fr-FR" sz="2400" dirty="0" smtClean="0">
                <a:latin typeface="Arial Black" pitchFamily="34" charset="0"/>
              </a:rPr>
              <a:t>mine </a:t>
            </a:r>
            <a:r>
              <a:rPr lang="fr-FR" sz="2400" dirty="0" err="1" smtClean="0">
                <a:latin typeface="Arial Black" pitchFamily="34" charset="0"/>
              </a:rPr>
              <a:t>koullé</a:t>
            </a:r>
            <a:r>
              <a:rPr lang="fr-FR" sz="2400" dirty="0" smtClean="0">
                <a:latin typeface="Arial Black" pitchFamily="34" charset="0"/>
              </a:rPr>
              <a:t> </a:t>
            </a:r>
            <a:r>
              <a:rPr lang="fr-FR" sz="2400" dirty="0" err="1" smtClean="0">
                <a:latin typeface="Arial Black" pitchFamily="34" charset="0"/>
              </a:rPr>
              <a:t>sou’îne</a:t>
            </a:r>
            <a:r>
              <a:rPr lang="fr-FR" sz="2400" dirty="0" smtClean="0">
                <a:latin typeface="Arial Black" pitchFamily="34" charset="0"/>
              </a:rPr>
              <a:t> </a:t>
            </a:r>
            <a:r>
              <a:rPr lang="fr-FR" sz="2400" dirty="0" err="1" smtClean="0">
                <a:latin typeface="Arial Black" pitchFamily="34" charset="0"/>
              </a:rPr>
              <a:t>akhradjta</a:t>
            </a:r>
            <a:r>
              <a:rPr lang="fr-FR" sz="2400" dirty="0" smtClean="0">
                <a:latin typeface="Arial Black" pitchFamily="34" charset="0"/>
              </a:rPr>
              <a:t> mine-hou </a:t>
            </a:r>
            <a:r>
              <a:rPr lang="fr-FR" sz="2400" dirty="0" err="1" smtClean="0">
                <a:latin typeface="Arial Black" pitchFamily="34" charset="0"/>
              </a:rPr>
              <a:t>Mohammadane</a:t>
            </a:r>
            <a:r>
              <a:rPr lang="fr-FR" sz="2400" dirty="0" smtClean="0">
                <a:latin typeface="Arial Black" pitchFamily="34" charset="0"/>
              </a:rPr>
              <a:t>  </a:t>
            </a:r>
            <a:r>
              <a:rPr lang="fr-FR" sz="2400" dirty="0" err="1" smtClean="0">
                <a:latin typeface="Arial Black" pitchFamily="34" charset="0"/>
              </a:rPr>
              <a:t>wa</a:t>
            </a:r>
            <a:r>
              <a:rPr lang="fr-FR" sz="2400" dirty="0" smtClean="0">
                <a:latin typeface="Arial Black" pitchFamily="34" charset="0"/>
              </a:rPr>
              <a:t> </a:t>
            </a:r>
            <a:r>
              <a:rPr lang="fr-FR" sz="2400" dirty="0" err="1" smtClean="0">
                <a:latin typeface="Arial Black" pitchFamily="34" charset="0"/>
              </a:rPr>
              <a:t>àla</a:t>
            </a:r>
            <a:r>
              <a:rPr lang="fr-FR" sz="2400" dirty="0" smtClean="0">
                <a:latin typeface="Arial Black" pitchFamily="34" charset="0"/>
              </a:rPr>
              <a:t> Mohammad, </a:t>
            </a:r>
            <a:br>
              <a:rPr lang="fr-FR" sz="2400" dirty="0" smtClean="0">
                <a:latin typeface="Arial Black" pitchFamily="34" charset="0"/>
              </a:rPr>
            </a:br>
            <a:r>
              <a:rPr lang="fr-FR" sz="2400" dirty="0" err="1" smtClean="0">
                <a:latin typeface="Arial Black" pitchFamily="34" charset="0"/>
              </a:rPr>
              <a:t>salawàtoka</a:t>
            </a:r>
            <a:r>
              <a:rPr lang="fr-FR" sz="2400" dirty="0" smtClean="0">
                <a:latin typeface="Arial Black" pitchFamily="34" charset="0"/>
              </a:rPr>
              <a:t> ‘</a:t>
            </a:r>
            <a:r>
              <a:rPr lang="fr-FR" sz="2400" dirty="0" err="1" smtClean="0">
                <a:latin typeface="Arial Black" pitchFamily="34" charset="0"/>
              </a:rPr>
              <a:t>alayhé</a:t>
            </a:r>
            <a:r>
              <a:rPr lang="fr-FR" sz="2400" dirty="0" smtClean="0">
                <a:latin typeface="Arial Black" pitchFamily="34" charset="0"/>
              </a:rPr>
              <a:t> </a:t>
            </a:r>
            <a:r>
              <a:rPr lang="fr-FR" sz="2400" dirty="0" err="1" smtClean="0">
                <a:latin typeface="Arial Black" pitchFamily="34" charset="0"/>
              </a:rPr>
              <a:t>wa</a:t>
            </a:r>
            <a:r>
              <a:rPr lang="fr-FR" sz="2400" dirty="0" smtClean="0">
                <a:latin typeface="Arial Black" pitchFamily="34" charset="0"/>
              </a:rPr>
              <a:t> ‘</a:t>
            </a:r>
            <a:r>
              <a:rPr lang="fr-FR" sz="2400" dirty="0" err="1" smtClean="0">
                <a:latin typeface="Arial Black" pitchFamily="34" charset="0"/>
              </a:rPr>
              <a:t>alayihim</a:t>
            </a:r>
            <a:r>
              <a:rPr lang="fr-FR" sz="2400" dirty="0" smtClean="0">
                <a:latin typeface="Arial Black" pitchFamily="34" charset="0"/>
              </a:rPr>
              <a:t> </a:t>
            </a:r>
            <a:r>
              <a:rPr lang="fr-FR" sz="2400" dirty="0" err="1" smtClean="0">
                <a:latin typeface="Arial Black" pitchFamily="34" charset="0"/>
              </a:rPr>
              <a:t>adjma'îne</a:t>
            </a:r>
            <a:r>
              <a:rPr lang="fr-FR" sz="2400" dirty="0" smtClean="0">
                <a:latin typeface="Arial Black" pitchFamily="34" charset="0"/>
              </a:rPr>
              <a:t>. </a:t>
            </a:r>
            <a:r>
              <a:rPr lang="fr-FR" sz="2400" dirty="0" err="1" smtClean="0">
                <a:latin typeface="Arial Black" pitchFamily="34" charset="0"/>
              </a:rPr>
              <a:t>Allàhoumma</a:t>
            </a:r>
            <a:r>
              <a:rPr lang="fr-FR" sz="2400" dirty="0" smtClean="0">
                <a:latin typeface="Arial Black" pitchFamily="34" charset="0"/>
              </a:rPr>
              <a:t> </a:t>
            </a:r>
            <a:r>
              <a:rPr lang="fr-FR" sz="2400" dirty="0" err="1" smtClean="0">
                <a:latin typeface="Arial Black" pitchFamily="34" charset="0"/>
              </a:rPr>
              <a:t>inni</a:t>
            </a:r>
            <a:r>
              <a:rPr lang="fr-FR" sz="2400" dirty="0" smtClean="0">
                <a:latin typeface="Arial Black" pitchFamily="34" charset="0"/>
              </a:rPr>
              <a:t> </a:t>
            </a:r>
            <a:r>
              <a:rPr lang="fr-FR" sz="2400" dirty="0" err="1" smtClean="0">
                <a:latin typeface="Arial Black" pitchFamily="34" charset="0"/>
              </a:rPr>
              <a:t>ass</a:t>
            </a:r>
            <a:r>
              <a:rPr lang="fr-FR" sz="2400" dirty="0" smtClean="0">
                <a:latin typeface="Arial Black" pitchFamily="34" charset="0"/>
              </a:rPr>
              <a:t>-</a:t>
            </a:r>
            <a:r>
              <a:rPr lang="fr-FR" sz="2400" dirty="0" err="1" smtClean="0">
                <a:latin typeface="Arial Black" pitchFamily="34" charset="0"/>
              </a:rPr>
              <a:t>aloka</a:t>
            </a:r>
            <a:r>
              <a:rPr lang="fr-FR" sz="2400" dirty="0" smtClean="0">
                <a:latin typeface="Arial Black" pitchFamily="34" charset="0"/>
              </a:rPr>
              <a:t> </a:t>
            </a:r>
            <a:r>
              <a:rPr lang="fr-FR" sz="2400" dirty="0" err="1" smtClean="0">
                <a:latin typeface="Arial Black" pitchFamily="34" charset="0"/>
              </a:rPr>
              <a:t>khaira</a:t>
            </a:r>
            <a:r>
              <a:rPr lang="fr-FR" sz="2400" dirty="0" smtClean="0">
                <a:latin typeface="Arial Black" pitchFamily="34" charset="0"/>
              </a:rPr>
              <a:t> </a:t>
            </a:r>
            <a:r>
              <a:rPr lang="fr-FR" sz="2400" dirty="0" err="1" smtClean="0">
                <a:latin typeface="Arial Black" pitchFamily="34" charset="0"/>
              </a:rPr>
              <a:t>mà</a:t>
            </a:r>
            <a:r>
              <a:rPr lang="fr-FR" sz="2400" dirty="0" smtClean="0">
                <a:latin typeface="Arial Black" pitchFamily="34" charset="0"/>
              </a:rPr>
              <a:t>-</a:t>
            </a:r>
            <a:r>
              <a:rPr lang="fr-FR" sz="2400" dirty="0" err="1" smtClean="0">
                <a:latin typeface="Arial Black" pitchFamily="34" charset="0"/>
              </a:rPr>
              <a:t>assàlaka</a:t>
            </a:r>
            <a:r>
              <a:rPr lang="fr-FR" sz="2400" dirty="0" smtClean="0">
                <a:latin typeface="Arial Black" pitchFamily="34" charset="0"/>
              </a:rPr>
              <a:t> </a:t>
            </a:r>
            <a:r>
              <a:rPr lang="fr-FR" sz="2400" dirty="0" err="1" smtClean="0">
                <a:latin typeface="Arial Black" pitchFamily="34" charset="0"/>
              </a:rPr>
              <a:t>béhi</a:t>
            </a:r>
            <a:r>
              <a:rPr lang="fr-FR" sz="2400" dirty="0" smtClean="0">
                <a:latin typeface="Arial Black" pitchFamily="34" charset="0"/>
              </a:rPr>
              <a:t>  ‘</a:t>
            </a:r>
            <a:r>
              <a:rPr lang="fr-FR" sz="2400" dirty="0" err="1" smtClean="0">
                <a:latin typeface="Arial Black" pitchFamily="34" charset="0"/>
              </a:rPr>
              <a:t>ibàdokas</a:t>
            </a:r>
            <a:r>
              <a:rPr lang="fr-FR" sz="2400" dirty="0" smtClean="0">
                <a:latin typeface="Arial Black" pitchFamily="34" charset="0"/>
              </a:rPr>
              <a:t>-</a:t>
            </a:r>
            <a:r>
              <a:rPr lang="fr-FR" sz="2400" dirty="0" err="1" smtClean="0">
                <a:latin typeface="Arial Black" pitchFamily="34" charset="0"/>
              </a:rPr>
              <a:t>saléhoun</a:t>
            </a:r>
            <a:r>
              <a:rPr lang="fr-FR" sz="2400" dirty="0" smtClean="0">
                <a:latin typeface="Arial Black" pitchFamily="34" charset="0"/>
              </a:rPr>
              <a:t> </a:t>
            </a:r>
            <a:r>
              <a:rPr lang="fr-FR" sz="2400" dirty="0" err="1" smtClean="0">
                <a:latin typeface="Arial Black" pitchFamily="34" charset="0"/>
              </a:rPr>
              <a:t>wa</a:t>
            </a:r>
            <a:r>
              <a:rPr lang="fr-FR" sz="2400" dirty="0" smtClean="0">
                <a:latin typeface="Arial Black" pitchFamily="34" charset="0"/>
              </a:rPr>
              <a:t> </a:t>
            </a:r>
            <a:r>
              <a:rPr lang="fr-FR" sz="2400" dirty="0" err="1" smtClean="0">
                <a:latin typeface="Arial Black" pitchFamily="34" charset="0"/>
              </a:rPr>
              <a:t>a'ouzo</a:t>
            </a:r>
            <a:r>
              <a:rPr lang="fr-FR" sz="2400" dirty="0" smtClean="0">
                <a:latin typeface="Arial Black" pitchFamily="34" charset="0"/>
              </a:rPr>
              <a:t> </a:t>
            </a:r>
            <a:r>
              <a:rPr lang="fr-FR" sz="2400" dirty="0" err="1" smtClean="0">
                <a:latin typeface="Arial Black" pitchFamily="34" charset="0"/>
              </a:rPr>
              <a:t>béka</a:t>
            </a:r>
            <a:r>
              <a:rPr lang="fr-FR" sz="2400" dirty="0" smtClean="0">
                <a:latin typeface="Arial Black" pitchFamily="34" charset="0"/>
              </a:rPr>
              <a:t> </a:t>
            </a:r>
            <a:r>
              <a:rPr lang="fr-FR" sz="2400" dirty="0" err="1" smtClean="0">
                <a:latin typeface="Arial Black" pitchFamily="34" charset="0"/>
              </a:rPr>
              <a:t>mimmasta</a:t>
            </a:r>
            <a:r>
              <a:rPr lang="fr-FR" sz="2400" dirty="0" smtClean="0">
                <a:latin typeface="Arial Black" pitchFamily="34" charset="0"/>
              </a:rPr>
              <a:t>-</a:t>
            </a:r>
            <a:r>
              <a:rPr lang="fr-FR" sz="2400" dirty="0" err="1" smtClean="0">
                <a:latin typeface="Arial Black" pitchFamily="34" charset="0"/>
              </a:rPr>
              <a:t>àza</a:t>
            </a:r>
            <a:r>
              <a:rPr lang="fr-FR" sz="2400" dirty="0" smtClean="0">
                <a:latin typeface="Arial Black" pitchFamily="34" charset="0"/>
              </a:rPr>
              <a:t> </a:t>
            </a:r>
            <a:r>
              <a:rPr lang="fr-FR" sz="2400" dirty="0" err="1" smtClean="0">
                <a:latin typeface="Arial Black" pitchFamily="34" charset="0"/>
              </a:rPr>
              <a:t>minho</a:t>
            </a:r>
            <a:r>
              <a:rPr lang="fr-FR" sz="2400" dirty="0" smtClean="0">
                <a:latin typeface="Arial Black" pitchFamily="34" charset="0"/>
              </a:rPr>
              <a:t> '</a:t>
            </a:r>
            <a:r>
              <a:rPr lang="fr-FR" sz="2400" dirty="0" err="1" smtClean="0">
                <a:latin typeface="Arial Black" pitchFamily="34" charset="0"/>
              </a:rPr>
              <a:t>ibàdokal</a:t>
            </a:r>
            <a:r>
              <a:rPr lang="fr-FR" sz="2400" dirty="0" smtClean="0">
                <a:latin typeface="Arial Black" pitchFamily="34" charset="0"/>
              </a:rPr>
              <a:t> </a:t>
            </a:r>
            <a:r>
              <a:rPr lang="fr-FR" sz="2400" dirty="0" err="1" smtClean="0">
                <a:latin typeface="Arial Black" pitchFamily="34" charset="0"/>
              </a:rPr>
              <a:t>moukhléssoune</a:t>
            </a:r>
            <a:endParaRPr lang="fr-FR" sz="24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51520" y="1628800"/>
            <a:ext cx="4752528" cy="2376264"/>
          </a:xfrm>
          <a:prstGeom prst="rect">
            <a:avLst/>
          </a:prstGeom>
          <a:noFill/>
          <a:ln w="9525">
            <a:noFill/>
            <a:miter lim="800000"/>
            <a:headEnd/>
            <a:tailEnd/>
          </a:ln>
        </p:spPr>
      </p:pic>
      <p:sp>
        <p:nvSpPr>
          <p:cNvPr id="2" name="Titre 1"/>
          <p:cNvSpPr>
            <a:spLocks noGrp="1"/>
          </p:cNvSpPr>
          <p:nvPr>
            <p:ph type="ctrTitle"/>
          </p:nvPr>
        </p:nvSpPr>
        <p:spPr>
          <a:xfrm>
            <a:off x="0" y="4941168"/>
            <a:ext cx="9144000" cy="1470025"/>
          </a:xfrm>
        </p:spPr>
        <p:txBody>
          <a:bodyPr>
            <a:noAutofit/>
          </a:bodyPr>
          <a:lstStyle/>
          <a:p>
            <a:r>
              <a:rPr lang="fr-FR" sz="2800" dirty="0" smtClean="0">
                <a:latin typeface="Arial Black" pitchFamily="34" charset="0"/>
              </a:rPr>
              <a:t>Les Musulmans observent deux grandes fêtes chaque  année. Le </a:t>
            </a:r>
            <a:r>
              <a:rPr lang="fr-FR" sz="2800" dirty="0" smtClean="0">
                <a:latin typeface="Arial Black" pitchFamily="34" charset="0"/>
              </a:rPr>
              <a:t>premier </a:t>
            </a:r>
            <a:r>
              <a:rPr lang="fr-FR" sz="2800" dirty="0" smtClean="0">
                <a:latin typeface="Arial Black" pitchFamily="34" charset="0"/>
              </a:rPr>
              <a:t>est l’Eid </a:t>
            </a:r>
            <a:r>
              <a:rPr lang="fr-FR" sz="2800" dirty="0" err="1" smtClean="0">
                <a:latin typeface="Arial Black" pitchFamily="34" charset="0"/>
              </a:rPr>
              <a:t>oul</a:t>
            </a:r>
            <a:r>
              <a:rPr lang="fr-FR" sz="2800" dirty="0" smtClean="0">
                <a:latin typeface="Arial Black" pitchFamily="34" charset="0"/>
              </a:rPr>
              <a:t> </a:t>
            </a:r>
            <a:r>
              <a:rPr lang="fr-FR" sz="2800" dirty="0" err="1" smtClean="0">
                <a:latin typeface="Arial Black" pitchFamily="34" charset="0"/>
              </a:rPr>
              <a:t>Fitr</a:t>
            </a:r>
            <a:r>
              <a:rPr lang="fr-FR" sz="2800" dirty="0" smtClean="0">
                <a:latin typeface="Arial Black" pitchFamily="34" charset="0"/>
              </a:rPr>
              <a:t> (</a:t>
            </a:r>
            <a:r>
              <a:rPr lang="fr-FR" sz="2800" dirty="0" smtClean="0">
                <a:latin typeface="Arial Black" pitchFamily="34" charset="0"/>
              </a:rPr>
              <a:t>1</a:t>
            </a:r>
            <a:r>
              <a:rPr lang="fr-FR" sz="2800" baseline="30000" dirty="0" smtClean="0">
                <a:latin typeface="Arial Black" pitchFamily="34" charset="0"/>
              </a:rPr>
              <a:t>er</a:t>
            </a:r>
            <a:r>
              <a:rPr lang="fr-FR" sz="2800" dirty="0" smtClean="0">
                <a:latin typeface="Arial Black" pitchFamily="34" charset="0"/>
              </a:rPr>
              <a:t> </a:t>
            </a:r>
            <a:r>
              <a:rPr lang="fr-FR" sz="2800" dirty="0" err="1" smtClean="0">
                <a:latin typeface="Arial Black" pitchFamily="34" charset="0"/>
              </a:rPr>
              <a:t>Shawwal</a:t>
            </a:r>
            <a:r>
              <a:rPr lang="fr-FR" sz="2800" dirty="0" smtClean="0">
                <a:latin typeface="Arial Black" pitchFamily="34" charset="0"/>
              </a:rPr>
              <a:t>) et l’autre est Eid </a:t>
            </a:r>
            <a:r>
              <a:rPr lang="fr-FR" sz="2800" dirty="0" err="1" smtClean="0">
                <a:latin typeface="Arial Black" pitchFamily="34" charset="0"/>
              </a:rPr>
              <a:t>oul</a:t>
            </a:r>
            <a:r>
              <a:rPr lang="fr-FR" sz="2800" dirty="0" smtClean="0">
                <a:latin typeface="Arial Black" pitchFamily="34" charset="0"/>
              </a:rPr>
              <a:t> Hajj (10 </a:t>
            </a:r>
            <a:r>
              <a:rPr lang="fr-FR" sz="2800" dirty="0" err="1" smtClean="0">
                <a:latin typeface="Arial Black" pitchFamily="34" charset="0"/>
              </a:rPr>
              <a:t>Zilhajj</a:t>
            </a:r>
            <a:r>
              <a:rPr lang="fr-FR" sz="2800" dirty="0" smtClean="0">
                <a:latin typeface="Arial Black" pitchFamily="34" charset="0"/>
              </a:rPr>
              <a:t>). </a:t>
            </a:r>
            <a:r>
              <a:rPr lang="fr-FR" sz="2800" dirty="0" smtClean="0">
                <a:latin typeface="Arial Black" pitchFamily="34" charset="0"/>
              </a:rPr>
              <a:t>Ces </a:t>
            </a:r>
            <a:r>
              <a:rPr lang="fr-FR" sz="2800" dirty="0" smtClean="0">
                <a:latin typeface="Arial Black" pitchFamily="34" charset="0"/>
              </a:rPr>
              <a:t>deux jours sont des jours de grandes festivités.</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5220072" y="1340768"/>
            <a:ext cx="3672408" cy="275430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148064" y="2564904"/>
            <a:ext cx="3995936" cy="1470025"/>
          </a:xfrm>
        </p:spPr>
        <p:txBody>
          <a:bodyPr>
            <a:noAutofit/>
          </a:bodyPr>
          <a:lstStyle/>
          <a:p>
            <a:r>
              <a:rPr lang="fr-FR" sz="2800" dirty="0" smtClean="0">
                <a:latin typeface="Arial Black" pitchFamily="34" charset="0"/>
              </a:rPr>
              <a:t>Eid </a:t>
            </a:r>
            <a:r>
              <a:rPr lang="fr-FR" sz="2800" dirty="0" err="1" smtClean="0">
                <a:latin typeface="Arial Black" pitchFamily="34" charset="0"/>
              </a:rPr>
              <a:t>oul</a:t>
            </a:r>
            <a:r>
              <a:rPr lang="fr-FR" sz="2800" dirty="0" smtClean="0">
                <a:latin typeface="Arial Black" pitchFamily="34" charset="0"/>
              </a:rPr>
              <a:t> </a:t>
            </a:r>
            <a:r>
              <a:rPr lang="fr-FR" sz="2800" dirty="0" err="1" smtClean="0">
                <a:latin typeface="Arial Black" pitchFamily="34" charset="0"/>
              </a:rPr>
              <a:t>Fitr</a:t>
            </a:r>
            <a:r>
              <a:rPr lang="fr-FR" sz="2800" dirty="0" smtClean="0">
                <a:latin typeface="Arial Black" pitchFamily="34" charset="0"/>
              </a:rPr>
              <a:t> est observé à la fin du Saint mois de </a:t>
            </a:r>
            <a:r>
              <a:rPr lang="fr-FR" sz="2800" dirty="0" err="1" smtClean="0">
                <a:latin typeface="Arial Black" pitchFamily="34" charset="0"/>
              </a:rPr>
              <a:t>Ramazâne</a:t>
            </a:r>
            <a:r>
              <a:rPr lang="fr-FR" sz="2800" dirty="0" smtClean="0">
                <a:latin typeface="Arial Black" pitchFamily="34" charset="0"/>
              </a:rPr>
              <a:t>. Les jeûnes </a:t>
            </a:r>
            <a:br>
              <a:rPr lang="fr-FR" sz="2800" dirty="0" smtClean="0">
                <a:latin typeface="Arial Black" pitchFamily="34" charset="0"/>
              </a:rPr>
            </a:br>
            <a:r>
              <a:rPr lang="fr-FR" sz="2800" dirty="0" smtClean="0">
                <a:latin typeface="Arial Black" pitchFamily="34" charset="0"/>
              </a:rPr>
              <a:t>créent les sentiments de piété, spiritualité, patience, satisfaction et sacrifice.</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179512" y="1628800"/>
            <a:ext cx="4786262" cy="388283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srcRect/>
          <a:stretch>
            <a:fillRect/>
          </a:stretch>
        </p:blipFill>
        <p:spPr bwMode="auto">
          <a:xfrm>
            <a:off x="251520" y="260648"/>
            <a:ext cx="5063671" cy="3358902"/>
          </a:xfrm>
          <a:prstGeom prst="rect">
            <a:avLst/>
          </a:prstGeom>
          <a:noFill/>
          <a:ln w="9525">
            <a:noFill/>
            <a:miter lim="800000"/>
            <a:headEnd/>
            <a:tailEnd/>
          </a:ln>
        </p:spPr>
      </p:pic>
      <p:sp>
        <p:nvSpPr>
          <p:cNvPr id="2" name="Titre 1"/>
          <p:cNvSpPr>
            <a:spLocks noGrp="1"/>
          </p:cNvSpPr>
          <p:nvPr>
            <p:ph type="ctrTitle"/>
          </p:nvPr>
        </p:nvSpPr>
        <p:spPr>
          <a:xfrm>
            <a:off x="0" y="4797152"/>
            <a:ext cx="9144000" cy="1470025"/>
          </a:xfrm>
        </p:spPr>
        <p:txBody>
          <a:bodyPr>
            <a:noAutofit/>
          </a:bodyPr>
          <a:lstStyle/>
          <a:p>
            <a:r>
              <a:rPr lang="fr-FR" sz="2800" dirty="0" smtClean="0">
                <a:latin typeface="Arial Black" pitchFamily="34" charset="0"/>
              </a:rPr>
              <a:t>La fête chez les Musulmans ne signifie pas DANSER ou CHANTER. Nous </a:t>
            </a:r>
            <a:r>
              <a:rPr lang="fr-FR" sz="2800" dirty="0" smtClean="0">
                <a:latin typeface="Arial Black" pitchFamily="34" charset="0"/>
              </a:rPr>
              <a:t>nous </a:t>
            </a:r>
            <a:r>
              <a:rPr lang="fr-FR" sz="2800" dirty="0" smtClean="0">
                <a:latin typeface="Arial Black" pitchFamily="34" charset="0"/>
              </a:rPr>
              <a:t>soumettons totalement à Allah en offrant la prière d’Eid pour ces </a:t>
            </a:r>
            <a:r>
              <a:rPr lang="fr-FR" sz="2800" dirty="0" smtClean="0">
                <a:latin typeface="Arial Black" pitchFamily="34" charset="0"/>
              </a:rPr>
              <a:t>bénéfices </a:t>
            </a:r>
            <a:r>
              <a:rPr lang="fr-FR" sz="2800" dirty="0" smtClean="0">
                <a:latin typeface="Arial Black" pitchFamily="34" charset="0"/>
              </a:rPr>
              <a:t>religieux, spirituels et moraux que nous  avons acquis durant le </a:t>
            </a:r>
            <a:br>
              <a:rPr lang="fr-FR" sz="2800" dirty="0" smtClean="0">
                <a:latin typeface="Arial Black" pitchFamily="34" charset="0"/>
              </a:rPr>
            </a:br>
            <a:r>
              <a:rPr lang="fr-FR" sz="2800" dirty="0" smtClean="0">
                <a:latin typeface="Arial Black" pitchFamily="34" charset="0"/>
              </a:rPr>
              <a:t>Saint mois de </a:t>
            </a:r>
            <a:r>
              <a:rPr lang="fr-FR" sz="2800" dirty="0" err="1" smtClean="0">
                <a:latin typeface="Arial Black" pitchFamily="34" charset="0"/>
              </a:rPr>
              <a:t>Ramazâne</a:t>
            </a:r>
            <a:r>
              <a:rPr lang="fr-FR" sz="2800" dirty="0" smtClean="0">
                <a:latin typeface="Arial Black" pitchFamily="34" charset="0"/>
              </a:rPr>
              <a: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3076" name="Picture 4"/>
          <p:cNvPicPr>
            <a:picLocks noChangeAspect="1" noChangeArrowheads="1"/>
          </p:cNvPicPr>
          <p:nvPr/>
        </p:nvPicPr>
        <p:blipFill>
          <a:blip r:embed="rId4" cstate="print"/>
          <a:srcRect/>
          <a:stretch>
            <a:fillRect/>
          </a:stretch>
        </p:blipFill>
        <p:spPr bwMode="auto">
          <a:xfrm>
            <a:off x="5940152" y="188640"/>
            <a:ext cx="2874616" cy="3832822"/>
          </a:xfrm>
          <a:prstGeom prst="rect">
            <a:avLst/>
          </a:prstGeom>
          <a:noFill/>
          <a:ln w="9525">
            <a:noFill/>
            <a:miter lim="800000"/>
            <a:headEnd/>
            <a:tailEnd/>
          </a:ln>
        </p:spPr>
      </p:pic>
      <p:cxnSp>
        <p:nvCxnSpPr>
          <p:cNvPr id="9" name="Connecteur droit 8"/>
          <p:cNvCxnSpPr/>
          <p:nvPr/>
        </p:nvCxnSpPr>
        <p:spPr>
          <a:xfrm>
            <a:off x="5940152" y="188640"/>
            <a:ext cx="2880320" cy="38164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5940152" y="188640"/>
            <a:ext cx="2880320" cy="3816424"/>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437112"/>
            <a:ext cx="9144000" cy="1470025"/>
          </a:xfrm>
        </p:spPr>
        <p:txBody>
          <a:bodyPr>
            <a:noAutofit/>
          </a:bodyPr>
          <a:lstStyle/>
          <a:p>
            <a:r>
              <a:rPr lang="fr-FR" sz="2800" dirty="0" smtClean="0">
                <a:latin typeface="Arial Black" pitchFamily="34" charset="0"/>
              </a:rPr>
              <a:t>Eid </a:t>
            </a:r>
            <a:r>
              <a:rPr lang="fr-FR" sz="2800" dirty="0" err="1" smtClean="0">
                <a:latin typeface="Arial Black" pitchFamily="34" charset="0"/>
              </a:rPr>
              <a:t>oul</a:t>
            </a:r>
            <a:r>
              <a:rPr lang="fr-FR" sz="2800" dirty="0" smtClean="0">
                <a:latin typeface="Arial Black" pitchFamily="34" charset="0"/>
              </a:rPr>
              <a:t> </a:t>
            </a:r>
            <a:r>
              <a:rPr lang="fr-FR" sz="2800" dirty="0" err="1" smtClean="0">
                <a:latin typeface="Arial Black" pitchFamily="34" charset="0"/>
              </a:rPr>
              <a:t>Azha</a:t>
            </a:r>
            <a:r>
              <a:rPr lang="fr-FR" sz="2800" dirty="0" smtClean="0">
                <a:latin typeface="Arial Black" pitchFamily="34" charset="0"/>
              </a:rPr>
              <a:t> est observé le jour où le Prophète Ibrahim (as) a voulu </a:t>
            </a:r>
            <a:br>
              <a:rPr lang="fr-FR" sz="2800" dirty="0" smtClean="0">
                <a:latin typeface="Arial Black" pitchFamily="34" charset="0"/>
              </a:rPr>
            </a:br>
            <a:r>
              <a:rPr lang="fr-FR" sz="2800" dirty="0" smtClean="0">
                <a:latin typeface="Arial Black" pitchFamily="34" charset="0"/>
              </a:rPr>
              <a:t>sacrifier </a:t>
            </a:r>
            <a:r>
              <a:rPr lang="fr-FR" sz="2800" dirty="0" smtClean="0">
                <a:latin typeface="Arial Black" pitchFamily="34" charset="0"/>
              </a:rPr>
              <a:t>son fils Ismaël en obédience à </a:t>
            </a:r>
            <a:r>
              <a:rPr lang="fr-FR" sz="2800" dirty="0" smtClean="0">
                <a:latin typeface="Arial Black" pitchFamily="34" charset="0"/>
              </a:rPr>
              <a:t>l’Ordre </a:t>
            </a:r>
            <a:r>
              <a:rPr lang="fr-FR" sz="2800" dirty="0" smtClean="0">
                <a:latin typeface="Arial Black" pitchFamily="34" charset="0"/>
              </a:rPr>
              <a:t>d’Allah </a:t>
            </a:r>
            <a:r>
              <a:rPr lang="fr-FR" sz="2800" dirty="0" err="1" smtClean="0">
                <a:latin typeface="Arial Black" pitchFamily="34" charset="0"/>
              </a:rPr>
              <a:t>swt</a:t>
            </a:r>
            <a:r>
              <a:rPr lang="fr-FR" sz="2800" dirty="0" smtClean="0">
                <a:latin typeface="Arial Black" pitchFamily="34" charset="0"/>
              </a:rPr>
              <a:t>. Le Saint Coran a </a:t>
            </a:r>
            <a:br>
              <a:rPr lang="fr-FR" sz="2800" dirty="0" smtClean="0">
                <a:latin typeface="Arial Black" pitchFamily="34" charset="0"/>
              </a:rPr>
            </a:br>
            <a:r>
              <a:rPr lang="fr-FR" sz="2800" dirty="0" smtClean="0">
                <a:latin typeface="Arial Black" pitchFamily="34" charset="0"/>
              </a:rPr>
              <a:t>rapporté l’entière histoire, qui est un grand exemple d’autosacrifice. La fête </a:t>
            </a:r>
            <a:br>
              <a:rPr lang="fr-FR" sz="2800" dirty="0" smtClean="0">
                <a:latin typeface="Arial Black" pitchFamily="34" charset="0"/>
              </a:rPr>
            </a:br>
            <a:r>
              <a:rPr lang="fr-FR" sz="2800" dirty="0" smtClean="0">
                <a:latin typeface="Arial Black" pitchFamily="34" charset="0"/>
              </a:rPr>
              <a:t>d’</a:t>
            </a:r>
            <a:r>
              <a:rPr lang="fr-FR" sz="2800" dirty="0" err="1" smtClean="0">
                <a:latin typeface="Arial Black" pitchFamily="34" charset="0"/>
              </a:rPr>
              <a:t>Azha</a:t>
            </a:r>
            <a:r>
              <a:rPr lang="fr-FR" sz="2800" dirty="0" smtClean="0">
                <a:latin typeface="Arial Black" pitchFamily="34" charset="0"/>
              </a:rPr>
              <a:t> est en souvenir de ce sacrifice</a:t>
            </a:r>
            <a:r>
              <a:rPr lang="fr-FR" sz="2800" dirty="0" smtClean="0">
                <a:latin typeface="Arial Black" pitchFamily="34" charset="0"/>
              </a:rPr>
              <a: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2627784" y="188640"/>
            <a:ext cx="3960440" cy="336480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725144"/>
            <a:ext cx="9144000" cy="1470025"/>
          </a:xfrm>
        </p:spPr>
        <p:txBody>
          <a:bodyPr>
            <a:noAutofit/>
          </a:bodyPr>
          <a:lstStyle/>
          <a:p>
            <a:r>
              <a:rPr lang="fr-FR" sz="2800" dirty="0" smtClean="0">
                <a:latin typeface="Arial Black" pitchFamily="34" charset="0"/>
              </a:rPr>
              <a:t>Il nous rappelle que toutes nos </a:t>
            </a:r>
            <a:r>
              <a:rPr lang="fr-FR" sz="2800" dirty="0" smtClean="0">
                <a:latin typeface="Arial Black" pitchFamily="34" charset="0"/>
              </a:rPr>
              <a:t>propriétés</a:t>
            </a:r>
            <a:r>
              <a:rPr lang="fr-FR" sz="2800" dirty="0" smtClean="0">
                <a:latin typeface="Arial Black" pitchFamily="34" charset="0"/>
              </a:rPr>
              <a:t>, tout ce que nous avons, y compris nos vies et celles de nos êtres </a:t>
            </a:r>
            <a:r>
              <a:rPr lang="fr-FR" sz="2800" dirty="0" smtClean="0">
                <a:latin typeface="Arial Black" pitchFamily="34" charset="0"/>
              </a:rPr>
              <a:t>chers </a:t>
            </a:r>
            <a:r>
              <a:rPr lang="fr-FR" sz="2800" dirty="0" smtClean="0">
                <a:latin typeface="Arial Black" pitchFamily="34" charset="0"/>
              </a:rPr>
              <a:t>doivent être sacrifiées dans la voie d’Allah  si nécessaire.  Et encore </a:t>
            </a:r>
            <a:r>
              <a:rPr lang="fr-FR" sz="2800" dirty="0" smtClean="0">
                <a:latin typeface="Arial Black" pitchFamily="34" charset="0"/>
              </a:rPr>
              <a:t>dans </a:t>
            </a:r>
            <a:r>
              <a:rPr lang="fr-FR" sz="2800" dirty="0" smtClean="0">
                <a:latin typeface="Arial Black" pitchFamily="34" charset="0"/>
              </a:rPr>
              <a:t>ce cas, nous offrons une prière spéciale : La Prière d’</a:t>
            </a:r>
            <a:r>
              <a:rPr lang="fr-FR" sz="2800" dirty="0" err="1" smtClean="0">
                <a:latin typeface="Arial Black" pitchFamily="34" charset="0"/>
              </a:rPr>
              <a:t>EId</a:t>
            </a:r>
            <a:r>
              <a:rPr lang="fr-FR" sz="2800" dirty="0" smtClean="0">
                <a:latin typeface="Arial Black" pitchFamily="34" charset="0"/>
              </a:rPr>
              <a: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42" name="Picture 2"/>
          <p:cNvPicPr>
            <a:picLocks noChangeAspect="1" noChangeArrowheads="1"/>
          </p:cNvPicPr>
          <p:nvPr/>
        </p:nvPicPr>
        <p:blipFill>
          <a:blip r:embed="rId3" cstate="print"/>
          <a:srcRect/>
          <a:stretch>
            <a:fillRect/>
          </a:stretch>
        </p:blipFill>
        <p:spPr bwMode="auto">
          <a:xfrm>
            <a:off x="1907704" y="188640"/>
            <a:ext cx="5256584" cy="376461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76056" y="2636912"/>
            <a:ext cx="4067944" cy="1470025"/>
          </a:xfrm>
        </p:spPr>
        <p:txBody>
          <a:bodyPr>
            <a:normAutofit fontScale="90000"/>
          </a:bodyPr>
          <a:lstStyle/>
          <a:p>
            <a:r>
              <a:rPr lang="fr-FR" sz="3600" dirty="0" smtClean="0">
                <a:latin typeface="Arial Black" pitchFamily="34" charset="0"/>
              </a:rPr>
              <a:t>La Prière d’Eid est </a:t>
            </a:r>
            <a:r>
              <a:rPr lang="fr-FR" sz="3600" dirty="0" err="1" smtClean="0">
                <a:latin typeface="Arial Black" pitchFamily="34" charset="0"/>
              </a:rPr>
              <a:t>sounnate</a:t>
            </a:r>
            <a:r>
              <a:rPr lang="fr-FR" sz="3600" dirty="0" smtClean="0">
                <a:latin typeface="Arial Black" pitchFamily="34" charset="0"/>
              </a:rPr>
              <a:t> (non </a:t>
            </a:r>
            <a:r>
              <a:rPr lang="fr-FR" sz="3600" dirty="0" err="1" smtClean="0">
                <a:latin typeface="Arial Black" pitchFamily="34" charset="0"/>
              </a:rPr>
              <a:t>Wadjib</a:t>
            </a:r>
            <a:r>
              <a:rPr lang="fr-FR" sz="3600" dirty="0" smtClean="0">
                <a:latin typeface="Arial Black" pitchFamily="34" charset="0"/>
              </a:rPr>
              <a:t>) durant le </a:t>
            </a:r>
            <a:r>
              <a:rPr lang="fr-FR" sz="3600" dirty="0" err="1" smtClean="0">
                <a:latin typeface="Arial Black" pitchFamily="34" charset="0"/>
              </a:rPr>
              <a:t>Ghaybat</a:t>
            </a:r>
            <a:r>
              <a:rPr lang="fr-FR" sz="3600" dirty="0" smtClean="0">
                <a:latin typeface="Arial Black" pitchFamily="34" charset="0"/>
              </a:rPr>
              <a:t> de notre </a:t>
            </a:r>
            <a:br>
              <a:rPr lang="fr-FR" sz="3600" dirty="0" smtClean="0">
                <a:latin typeface="Arial Black" pitchFamily="34" charset="0"/>
              </a:rPr>
            </a:br>
            <a:r>
              <a:rPr lang="fr-FR" sz="3600" dirty="0" smtClean="0">
                <a:latin typeface="Arial Black" pitchFamily="34" charset="0"/>
              </a:rPr>
              <a:t>Imam (as).</a:t>
            </a:r>
            <a:endParaRPr lang="fr-FR" sz="36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9218" name="Picture 2"/>
          <p:cNvPicPr>
            <a:picLocks noChangeAspect="1" noChangeArrowheads="1"/>
          </p:cNvPicPr>
          <p:nvPr/>
        </p:nvPicPr>
        <p:blipFill>
          <a:blip r:embed="rId3" cstate="print"/>
          <a:srcRect/>
          <a:stretch>
            <a:fillRect/>
          </a:stretch>
        </p:blipFill>
        <p:spPr bwMode="auto">
          <a:xfrm>
            <a:off x="251520" y="1700808"/>
            <a:ext cx="4695825" cy="35242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59632" y="0"/>
            <a:ext cx="6768752" cy="1470025"/>
          </a:xfrm>
        </p:spPr>
        <p:txBody>
          <a:bodyPr>
            <a:normAutofit fontScale="90000"/>
          </a:bodyPr>
          <a:lstStyle/>
          <a:p>
            <a:r>
              <a:rPr lang="fr-FR" sz="3600" dirty="0" smtClean="0">
                <a:latin typeface="Arial Black" pitchFamily="34" charset="0"/>
              </a:rPr>
              <a:t>Méthode de </a:t>
            </a:r>
            <a:r>
              <a:rPr lang="fr-FR" sz="3600" dirty="0" smtClean="0">
                <a:latin typeface="Arial Black" pitchFamily="34" charset="0"/>
              </a:rPr>
              <a:t>prière </a:t>
            </a:r>
            <a:r>
              <a:rPr lang="fr-FR" sz="3600" dirty="0" smtClean="0">
                <a:latin typeface="Arial Black" pitchFamily="34" charset="0"/>
              </a:rPr>
              <a:t/>
            </a:r>
            <a:br>
              <a:rPr lang="fr-FR" sz="3600" dirty="0" smtClean="0">
                <a:latin typeface="Arial Black" pitchFamily="34" charset="0"/>
              </a:rPr>
            </a:br>
            <a:r>
              <a:rPr lang="fr-FR" sz="3600" dirty="0" smtClean="0">
                <a:latin typeface="Arial Black" pitchFamily="34" charset="0"/>
              </a:rPr>
              <a:t> Le </a:t>
            </a:r>
            <a:r>
              <a:rPr lang="fr-FR" sz="3600" dirty="0" err="1" smtClean="0">
                <a:latin typeface="Arial Black" pitchFamily="34" charset="0"/>
              </a:rPr>
              <a:t>Niyyat</a:t>
            </a:r>
            <a:r>
              <a:rPr lang="fr-FR" sz="3600" dirty="0" smtClean="0">
                <a:latin typeface="Arial Black" pitchFamily="34" charset="0"/>
              </a:rPr>
              <a:t> </a:t>
            </a:r>
            <a:r>
              <a:rPr lang="fr-FR" sz="3600" dirty="0" smtClean="0">
                <a:latin typeface="Arial Black" pitchFamily="34" charset="0"/>
              </a:rPr>
              <a:t>(intention) doit être fait ainsi </a:t>
            </a:r>
            <a:r>
              <a:rPr lang="fr-FR" sz="3600" dirty="0" smtClean="0">
                <a:latin typeface="Arial Black" pitchFamily="34" charset="0"/>
              </a:rPr>
              <a:t>:</a:t>
            </a:r>
            <a:endParaRPr lang="fr-FR" sz="36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card27.jpg"/>
          <p:cNvPicPr>
            <a:picLocks noChangeAspect="1"/>
          </p:cNvPicPr>
          <p:nvPr/>
        </p:nvPicPr>
        <p:blipFill>
          <a:blip r:embed="rId3" cstate="print"/>
          <a:stretch>
            <a:fillRect/>
          </a:stretch>
        </p:blipFill>
        <p:spPr>
          <a:xfrm>
            <a:off x="2843808" y="1628800"/>
            <a:ext cx="3203014" cy="4941168"/>
          </a:xfrm>
          <a:prstGeom prst="rect">
            <a:avLst/>
          </a:prstGeom>
        </p:spPr>
      </p:pic>
      <p:sp>
        <p:nvSpPr>
          <p:cNvPr id="6" name="Rectangle à coins arrondis 5"/>
          <p:cNvSpPr/>
          <p:nvPr/>
        </p:nvSpPr>
        <p:spPr>
          <a:xfrm>
            <a:off x="5292080" y="1412776"/>
            <a:ext cx="3672408" cy="2304256"/>
          </a:xfrm>
          <a:prstGeom prst="wedgeRoundRectCallout">
            <a:avLst>
              <a:gd name="adj1" fmla="val -66550"/>
              <a:gd name="adj2" fmla="val -5807"/>
              <a:gd name="adj3" fmla="val 16667"/>
            </a:avLst>
          </a:prstGeom>
          <a:blipFill>
            <a:blip r:embed="rId4" cstate="print"/>
            <a:stretch>
              <a:fillRect/>
            </a:stretch>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rgbClr val="00B050"/>
                </a:solidFill>
                <a:latin typeface="Arial Black" pitchFamily="34" charset="0"/>
              </a:rPr>
              <a:t>J’accomplis deux </a:t>
            </a:r>
            <a:r>
              <a:rPr lang="fr-FR" sz="2400" dirty="0" err="1" smtClean="0">
                <a:solidFill>
                  <a:srgbClr val="00B050"/>
                </a:solidFill>
                <a:latin typeface="Arial Black" pitchFamily="34" charset="0"/>
              </a:rPr>
              <a:t>Rakàts</a:t>
            </a:r>
            <a:r>
              <a:rPr lang="fr-FR" sz="2400" dirty="0" smtClean="0">
                <a:solidFill>
                  <a:srgbClr val="00B050"/>
                </a:solidFill>
                <a:latin typeface="Arial Black" pitchFamily="34" charset="0"/>
              </a:rPr>
              <a:t> </a:t>
            </a:r>
            <a:r>
              <a:rPr lang="fr-FR" sz="2400" dirty="0" err="1" smtClean="0">
                <a:solidFill>
                  <a:srgbClr val="00B050"/>
                </a:solidFill>
                <a:latin typeface="Arial Black" pitchFamily="34" charset="0"/>
              </a:rPr>
              <a:t>namàze</a:t>
            </a:r>
            <a:r>
              <a:rPr lang="fr-FR" sz="2400" dirty="0" smtClean="0">
                <a:solidFill>
                  <a:srgbClr val="00B050"/>
                </a:solidFill>
                <a:latin typeface="Arial Black" pitchFamily="34" charset="0"/>
              </a:rPr>
              <a:t> </a:t>
            </a:r>
            <a:br>
              <a:rPr lang="fr-FR" sz="2400" dirty="0" smtClean="0">
                <a:solidFill>
                  <a:srgbClr val="00B050"/>
                </a:solidFill>
                <a:latin typeface="Arial Black" pitchFamily="34" charset="0"/>
              </a:rPr>
            </a:br>
            <a:r>
              <a:rPr lang="fr-FR" sz="2400" dirty="0" smtClean="0">
                <a:solidFill>
                  <a:srgbClr val="00B050"/>
                </a:solidFill>
                <a:latin typeface="Arial Black" pitchFamily="34" charset="0"/>
              </a:rPr>
              <a:t>d’Eid </a:t>
            </a:r>
            <a:r>
              <a:rPr lang="fr-FR" sz="2400" dirty="0" err="1" smtClean="0">
                <a:solidFill>
                  <a:srgbClr val="00B050"/>
                </a:solidFill>
                <a:latin typeface="Arial Black" pitchFamily="34" charset="0"/>
              </a:rPr>
              <a:t>oul</a:t>
            </a:r>
            <a:r>
              <a:rPr lang="fr-FR" sz="2400" dirty="0" smtClean="0">
                <a:solidFill>
                  <a:srgbClr val="00B050"/>
                </a:solidFill>
                <a:latin typeface="Arial Black" pitchFamily="34" charset="0"/>
              </a:rPr>
              <a:t> </a:t>
            </a:r>
            <a:r>
              <a:rPr lang="fr-FR" sz="2400" dirty="0" err="1" smtClean="0">
                <a:solidFill>
                  <a:srgbClr val="00B050"/>
                </a:solidFill>
                <a:latin typeface="Arial Black" pitchFamily="34" charset="0"/>
              </a:rPr>
              <a:t>Fitr</a:t>
            </a:r>
            <a:r>
              <a:rPr lang="fr-FR" sz="2400" dirty="0" smtClean="0">
                <a:solidFill>
                  <a:srgbClr val="00B050"/>
                </a:solidFill>
                <a:latin typeface="Arial Black" pitchFamily="34" charset="0"/>
              </a:rPr>
              <a:t> (ou Eid </a:t>
            </a:r>
            <a:r>
              <a:rPr lang="fr-FR" sz="2400" dirty="0" err="1" smtClean="0">
                <a:solidFill>
                  <a:srgbClr val="00B050"/>
                </a:solidFill>
                <a:latin typeface="Arial Black" pitchFamily="34" charset="0"/>
              </a:rPr>
              <a:t>oul</a:t>
            </a:r>
            <a:r>
              <a:rPr lang="fr-FR" sz="2400" dirty="0" smtClean="0">
                <a:solidFill>
                  <a:srgbClr val="00B050"/>
                </a:solidFill>
                <a:latin typeface="Arial Black" pitchFamily="34" charset="0"/>
              </a:rPr>
              <a:t> </a:t>
            </a:r>
            <a:r>
              <a:rPr lang="fr-FR" sz="2400" dirty="0" err="1" smtClean="0">
                <a:solidFill>
                  <a:srgbClr val="00B050"/>
                </a:solidFill>
                <a:latin typeface="Arial Black" pitchFamily="34" charset="0"/>
              </a:rPr>
              <a:t>Azha</a:t>
            </a:r>
            <a:r>
              <a:rPr lang="fr-FR" sz="2400" dirty="0" smtClean="0">
                <a:solidFill>
                  <a:srgbClr val="00B050"/>
                </a:solidFill>
                <a:latin typeface="Arial Black" pitchFamily="34" charset="0"/>
              </a:rPr>
              <a:t>) </a:t>
            </a:r>
            <a:r>
              <a:rPr lang="fr-FR" sz="2400" dirty="0" err="1" smtClean="0">
                <a:solidFill>
                  <a:srgbClr val="00B050"/>
                </a:solidFill>
                <a:latin typeface="Arial Black" pitchFamily="34" charset="0"/>
              </a:rPr>
              <a:t>sounnate</a:t>
            </a:r>
            <a:r>
              <a:rPr lang="fr-FR" sz="2400" dirty="0" smtClean="0">
                <a:solidFill>
                  <a:srgbClr val="00B050"/>
                </a:solidFill>
                <a:latin typeface="Arial Black" pitchFamily="34" charset="0"/>
              </a:rPr>
              <a:t> </a:t>
            </a:r>
            <a:r>
              <a:rPr lang="fr-FR" sz="2400" dirty="0" err="1" smtClean="0">
                <a:solidFill>
                  <a:srgbClr val="00B050"/>
                </a:solidFill>
                <a:latin typeface="Arial Black" pitchFamily="34" charset="0"/>
              </a:rPr>
              <a:t>qourbatan</a:t>
            </a:r>
            <a:r>
              <a:rPr lang="fr-FR" sz="2400" dirty="0" smtClean="0">
                <a:solidFill>
                  <a:srgbClr val="00B050"/>
                </a:solidFill>
                <a:latin typeface="Arial Black" pitchFamily="34" charset="0"/>
              </a:rPr>
              <a:t> </a:t>
            </a:r>
            <a:r>
              <a:rPr lang="fr-FR" sz="2400" dirty="0" err="1" smtClean="0">
                <a:solidFill>
                  <a:srgbClr val="00B050"/>
                </a:solidFill>
                <a:latin typeface="Arial Black" pitchFamily="34" charset="0"/>
              </a:rPr>
              <a:t>Ilallàh</a:t>
            </a:r>
            <a:r>
              <a:rPr lang="fr-FR" sz="2400" dirty="0" smtClean="0">
                <a:solidFill>
                  <a:srgbClr val="00B050"/>
                </a:solidFill>
                <a:latin typeface="Arial Black" pitchFamily="34" charset="0"/>
              </a:rPr>
              <a:t>.</a:t>
            </a:r>
            <a:endParaRPr lang="fr-FR" sz="2400" dirty="0">
              <a:solidFill>
                <a:srgbClr val="00B05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725144"/>
            <a:ext cx="9144000" cy="1470025"/>
          </a:xfrm>
        </p:spPr>
        <p:txBody>
          <a:bodyPr>
            <a:noAutofit/>
          </a:bodyPr>
          <a:lstStyle/>
          <a:p>
            <a:r>
              <a:rPr lang="fr-FR" sz="2800" dirty="0" smtClean="0">
                <a:latin typeface="Arial Black" pitchFamily="34" charset="0"/>
              </a:rPr>
              <a:t>Dans le premier </a:t>
            </a:r>
            <a:r>
              <a:rPr lang="fr-FR" sz="2800" dirty="0" err="1" smtClean="0">
                <a:latin typeface="Arial Black" pitchFamily="34" charset="0"/>
              </a:rPr>
              <a:t>rakàt</a:t>
            </a:r>
            <a:r>
              <a:rPr lang="fr-FR" sz="2800" dirty="0" smtClean="0">
                <a:latin typeface="Arial Black" pitchFamily="34" charset="0"/>
              </a:rPr>
              <a:t>, il est </a:t>
            </a:r>
            <a:r>
              <a:rPr lang="fr-FR" sz="2800" dirty="0" err="1" smtClean="0">
                <a:latin typeface="Arial Black" pitchFamily="34" charset="0"/>
              </a:rPr>
              <a:t>sounnate</a:t>
            </a:r>
            <a:r>
              <a:rPr lang="fr-FR" sz="2800" dirty="0" smtClean="0">
                <a:latin typeface="Arial Black" pitchFamily="34" charset="0"/>
              </a:rPr>
              <a:t> de réciter  la sourate ‘</a:t>
            </a:r>
            <a:r>
              <a:rPr lang="fr-FR" sz="2800" dirty="0" err="1" smtClean="0">
                <a:latin typeface="Arial Black" pitchFamily="34" charset="0"/>
              </a:rPr>
              <a:t>Aalà</a:t>
            </a:r>
            <a:r>
              <a:rPr lang="fr-FR" sz="2800" dirty="0" smtClean="0">
                <a:latin typeface="Arial Black" pitchFamily="34" charset="0"/>
              </a:rPr>
              <a:t> (87), </a:t>
            </a:r>
            <a:r>
              <a:rPr lang="fr-FR" sz="2800" dirty="0" smtClean="0">
                <a:latin typeface="Arial Black" pitchFamily="34" charset="0"/>
              </a:rPr>
              <a:t>après </a:t>
            </a:r>
            <a:r>
              <a:rPr lang="fr-FR" sz="2800" dirty="0" smtClean="0">
                <a:latin typeface="Arial Black" pitchFamily="34" charset="0"/>
              </a:rPr>
              <a:t>la sourate Al </a:t>
            </a:r>
            <a:r>
              <a:rPr lang="fr-FR" sz="2800" dirty="0" err="1" smtClean="0">
                <a:latin typeface="Arial Black" pitchFamily="34" charset="0"/>
              </a:rPr>
              <a:t>Hamd</a:t>
            </a:r>
            <a:r>
              <a:rPr lang="fr-FR" sz="2800" dirty="0" smtClean="0">
                <a:latin typeface="Arial Black" pitchFamily="34" charset="0"/>
              </a:rPr>
              <a:t>, puis accomplir 5 </a:t>
            </a:r>
            <a:r>
              <a:rPr lang="fr-FR" sz="2800" dirty="0" err="1" smtClean="0">
                <a:latin typeface="Arial Black" pitchFamily="34" charset="0"/>
              </a:rPr>
              <a:t>qounouts</a:t>
            </a:r>
            <a:r>
              <a:rPr lang="fr-FR" sz="2800" dirty="0" smtClean="0">
                <a:latin typeface="Arial Black" pitchFamily="34" charset="0"/>
              </a:rPr>
              <a:t> (voir récitation </a:t>
            </a:r>
            <a:r>
              <a:rPr lang="fr-FR" sz="2800" dirty="0" smtClean="0">
                <a:latin typeface="Arial Black" pitchFamily="34" charset="0"/>
              </a:rPr>
              <a:t>ci-dessous</a:t>
            </a:r>
            <a:r>
              <a:rPr lang="fr-FR" sz="2800" dirty="0" smtClean="0">
                <a:latin typeface="Arial Black" pitchFamily="34" charset="0"/>
              </a:rPr>
              <a:t>), ponctués par les </a:t>
            </a:r>
            <a:r>
              <a:rPr lang="fr-FR" sz="2800" dirty="0" err="1" smtClean="0">
                <a:latin typeface="Arial Black" pitchFamily="34" charset="0"/>
              </a:rPr>
              <a:t>takbirs</a:t>
            </a:r>
            <a:r>
              <a:rPr lang="fr-FR" sz="2800" dirty="0" smtClean="0">
                <a:latin typeface="Arial Black" pitchFamily="34" charset="0"/>
              </a:rPr>
              <a:t> (</a:t>
            </a:r>
            <a:r>
              <a:rPr lang="fr-FR" sz="2800" dirty="0" err="1" smtClean="0">
                <a:latin typeface="Arial Black" pitchFamily="34" charset="0"/>
              </a:rPr>
              <a:t>Allàho</a:t>
            </a:r>
            <a:r>
              <a:rPr lang="fr-FR" sz="2800" dirty="0" smtClean="0">
                <a:latin typeface="Arial Black" pitchFamily="34" charset="0"/>
              </a:rPr>
              <a:t> Akbar), puis accomplir le </a:t>
            </a:r>
            <a:r>
              <a:rPr lang="fr-FR" sz="2800" dirty="0" err="1" smtClean="0">
                <a:latin typeface="Arial Black" pitchFamily="34" charset="0"/>
              </a:rPr>
              <a:t>Roukou</a:t>
            </a:r>
            <a:r>
              <a:rPr lang="fr-FR" sz="2800" dirty="0" smtClean="0">
                <a:latin typeface="Arial Black" pitchFamily="34" charset="0"/>
              </a:rPr>
              <a:t> </a:t>
            </a:r>
            <a:r>
              <a:rPr lang="fr-FR" sz="2800" dirty="0" smtClean="0">
                <a:latin typeface="Arial Black" pitchFamily="34" charset="0"/>
              </a:rPr>
              <a:t>et </a:t>
            </a:r>
            <a:r>
              <a:rPr lang="fr-FR" sz="2800" dirty="0" smtClean="0">
                <a:latin typeface="Arial Black" pitchFamily="34" charset="0"/>
              </a:rPr>
              <a:t>les </a:t>
            </a:r>
            <a:r>
              <a:rPr lang="fr-FR" sz="2800" dirty="0" err="1" smtClean="0">
                <a:latin typeface="Arial Black" pitchFamily="34" charset="0"/>
              </a:rPr>
              <a:t>Soudjoudes</a:t>
            </a:r>
            <a:r>
              <a:rPr lang="fr-FR" sz="2800" dirty="0" smtClean="0">
                <a:latin typeface="Arial Black" pitchFamily="34" charset="0"/>
              </a:rPr>
              <a: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2339752" y="260648"/>
            <a:ext cx="4464496" cy="3219588"/>
          </a:xfrm>
          <a:prstGeom prst="rect">
            <a:avLst/>
          </a:prstGeom>
          <a:noFill/>
          <a:ln w="9525">
            <a:noFill/>
            <a:miter lim="800000"/>
            <a:headEnd/>
            <a:tailEnd/>
          </a:ln>
        </p:spPr>
      </p:pic>
      <p:sp>
        <p:nvSpPr>
          <p:cNvPr id="5" name="Rectangle 4"/>
          <p:cNvSpPr/>
          <p:nvPr/>
        </p:nvSpPr>
        <p:spPr>
          <a:xfrm>
            <a:off x="2555776" y="3429000"/>
            <a:ext cx="4131067" cy="923330"/>
          </a:xfrm>
          <a:prstGeom prst="rect">
            <a:avLst/>
          </a:prstGeom>
          <a:noFill/>
        </p:spPr>
        <p:txBody>
          <a:bodyPr wrap="none" lIns="91440" tIns="45720" rIns="91440" bIns="45720">
            <a:spAutoFit/>
          </a:bodyPr>
          <a:lstStyle/>
          <a:p>
            <a:pPr algn="ctr"/>
            <a:r>
              <a:rPr lang="fr-FR"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5 QOUNOUTS</a:t>
            </a:r>
            <a:endParaRPr lang="fr-FR"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300</Words>
  <Application>Microsoft Office PowerPoint</Application>
  <PresentationFormat>Affichage à l'écran (4:3)</PresentationFormat>
  <Paragraphs>20</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Diapositive 1</vt:lpstr>
      <vt:lpstr>Les Musulmans observent deux grandes fêtes chaque  année. Le premier est l’Eid oul Fitr (1er Shawwal) et l’autre est Eid oul Hajj (10 Zilhajj). Ces deux jours sont des jours de grandes festivités.</vt:lpstr>
      <vt:lpstr>Eid oul Fitr est observé à la fin du Saint mois de Ramazâne. Les jeûnes  créent les sentiments de piété, spiritualité, patience, satisfaction et sacrifice.</vt:lpstr>
      <vt:lpstr>La fête chez les Musulmans ne signifie pas DANSER ou CHANTER. Nous nous soumettons totalement à Allah en offrant la prière d’Eid pour ces bénéfices religieux, spirituels et moraux que nous  avons acquis durant le  Saint mois de Ramazâne.</vt:lpstr>
      <vt:lpstr>Eid oul Azha est observé le jour où le Prophète Ibrahim (as) a voulu  sacrifier son fils Ismaël en obédience à l’Ordre d’Allah swt. Le Saint Coran a  rapporté l’entière histoire, qui est un grand exemple d’autosacrifice. La fête  d’Azha est en souvenir de ce sacrifice.</vt:lpstr>
      <vt:lpstr>Il nous rappelle que toutes nos propriétés, tout ce que nous avons, y compris nos vies et celles de nos êtres chers doivent être sacrifiées dans la voie d’Allah  si nécessaire.  Et encore dans ce cas, nous offrons une prière spéciale : La Prière d’EId.</vt:lpstr>
      <vt:lpstr>La Prière d’Eid est sounnate (non Wadjib) durant le Ghaybat de notre  Imam (as).</vt:lpstr>
      <vt:lpstr>Méthode de prière   Le Niyyat (intention) doit être fait ainsi :</vt:lpstr>
      <vt:lpstr>Dans le premier rakàt, il est sounnate de réciter  la sourate ‘Aalà (87), après la sourate Al Hamd, puis accomplir 5 qounouts (voir récitation ci-dessous), ponctués par les takbirs (Allàho Akbar), puis accomplir le Roukou et les Soudjoudes.</vt:lpstr>
      <vt:lpstr>Dans le 2ème Rakàt, il est sounnate de réciter la sourate As Shams (91),  après la sourate Al Hamd, puis accomplir 4 qounouts (voir récitation ci-dessous), ponctués par les takbirs (Allàho Akbar), puis accomplir le Roukou et les Soudjoudes.    Il y a donc au total 9 qounouts.</vt:lpstr>
      <vt:lpstr>Voici le dou’a du Qounout :</vt:lpstr>
      <vt:lpstr>Bismillàhir Rahmànir Rahîm,    Allàhoumma ahlal kibriyà’é wal'azamate wa ahlal joudé wal jabaroute wa ahlal ‘afwé warrahmah wa ahlattaqwa wal maghférah ass-aloka béhaqqé hàzal yaoumil lazi ja'altahou lil mouslimîna 'éida  walé Mohammadine sallallàho ‘alayihé wa àléhi zoukran wa karàmatan  wa  sharafan wa mazîda, an-tosallé ya'alà Mohammad wa àlé Mohammad…</vt:lpstr>
      <vt:lpstr>…wa an-toud khélani fi koullé khairine adkhalta fihé Mohammadane wa àla Mohammad,  wa an-toukhréjani mine koullé sou’îne akhradjta mine-hou Mohammadane  wa àla Mohammad,  salawàtoka ‘alayhé wa ‘alayihim adjma'îne. Allàhoumma inni ass-aloka khaira mà-assàlaka béhi  ‘ibàdokas-saléhoun wa a'ouzo béka mimmasta-àza minho 'ibàdokal moukhléssoune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11</cp:revision>
  <dcterms:created xsi:type="dcterms:W3CDTF">2012-02-21T12:39:29Z</dcterms:created>
  <dcterms:modified xsi:type="dcterms:W3CDTF">2012-02-21T15:09:22Z</dcterms:modified>
</cp:coreProperties>
</file>