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6"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CCCC"/>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09/08/2011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09/08/2011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09/08/2011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09/08/2011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09/08/2011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09/08/2011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09/08/2011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09/08/2011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09/08/2011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09/08/2011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09/08/2011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8000" b="-38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09/08/2011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6400800" y="6234113"/>
            <a:ext cx="2743200" cy="630942"/>
          </a:xfrm>
          <a:prstGeom prst="rect">
            <a:avLst/>
          </a:prstGeom>
          <a:noFill/>
          <a:ln w="9525">
            <a:noFill/>
            <a:miter lim="800000"/>
            <a:headEnd/>
            <a:tailEnd/>
          </a:ln>
          <a:effectLst/>
        </p:spPr>
        <p:txBody>
          <a:bodyPr>
            <a:spAutoFit/>
          </a:bodyPr>
          <a:lstStyle/>
          <a:p>
            <a:pPr>
              <a:spcBef>
                <a:spcPct val="50000"/>
              </a:spcBef>
            </a:pPr>
            <a:r>
              <a:rPr lang="fr-FR" sz="1400" b="1" dirty="0">
                <a:latin typeface="Times New Roman" pitchFamily="18" charset="0"/>
                <a:cs typeface="Times New Roman" pitchFamily="18" charset="0"/>
              </a:rPr>
              <a:t>Réalisé par une </a:t>
            </a:r>
            <a:r>
              <a:rPr lang="fr-FR" sz="1400" b="1" dirty="0" err="1">
                <a:latin typeface="Times New Roman" pitchFamily="18" charset="0"/>
                <a:cs typeface="Times New Roman" pitchFamily="18" charset="0"/>
              </a:rPr>
              <a:t>Kaniz</a:t>
            </a:r>
            <a:r>
              <a:rPr lang="fr-FR" sz="1400" b="1" dirty="0">
                <a:latin typeface="Times New Roman" pitchFamily="18" charset="0"/>
                <a:cs typeface="Times New Roman" pitchFamily="18" charset="0"/>
              </a:rPr>
              <a:t>-e-</a:t>
            </a:r>
            <a:r>
              <a:rPr lang="fr-FR" sz="1400" b="1" dirty="0" err="1">
                <a:latin typeface="Times New Roman" pitchFamily="18" charset="0"/>
                <a:cs typeface="Times New Roman" pitchFamily="18" charset="0"/>
              </a:rPr>
              <a:t>Fatéma</a:t>
            </a:r>
            <a:endParaRPr lang="fr-FR" sz="1400" b="1" dirty="0">
              <a:latin typeface="Times New Roman" pitchFamily="18" charset="0"/>
              <a:cs typeface="Times New Roman" pitchFamily="18" charset="0"/>
            </a:endParaRPr>
          </a:p>
          <a:p>
            <a:pPr>
              <a:spcBef>
                <a:spcPct val="50000"/>
              </a:spcBef>
            </a:pPr>
            <a:r>
              <a:rPr lang="fr-FR" sz="1400" b="1" dirty="0">
                <a:latin typeface="Times New Roman" pitchFamily="18" charset="0"/>
                <a:cs typeface="Times New Roman" pitchFamily="18" charset="0"/>
              </a:rPr>
              <a:t>Approuvé par </a:t>
            </a:r>
            <a:r>
              <a:rPr lang="fr-FR" sz="1400" b="1" dirty="0" err="1">
                <a:latin typeface="Times New Roman" pitchFamily="18" charset="0"/>
                <a:cs typeface="Times New Roman" pitchFamily="18" charset="0"/>
              </a:rPr>
              <a:t>Moulla</a:t>
            </a:r>
            <a:r>
              <a:rPr lang="fr-FR" sz="1400" b="1" dirty="0">
                <a:latin typeface="Times New Roman" pitchFamily="18" charset="0"/>
                <a:cs typeface="Times New Roman" pitchFamily="18" charset="0"/>
              </a:rPr>
              <a:t> </a:t>
            </a:r>
            <a:r>
              <a:rPr lang="fr-FR" sz="1400" b="1" dirty="0" err="1">
                <a:latin typeface="Times New Roman" pitchFamily="18" charset="0"/>
                <a:cs typeface="Times New Roman" pitchFamily="18" charset="0"/>
              </a:rPr>
              <a:t>Nissar</a:t>
            </a:r>
            <a:endParaRPr lang="fr-FR" sz="1400" b="1" dirty="0">
              <a:latin typeface="Times New Roman" pitchFamily="18" charset="0"/>
              <a:cs typeface="Times New Roman" pitchFamily="18" charset="0"/>
            </a:endParaRPr>
          </a:p>
        </p:txBody>
      </p:sp>
      <p:pic>
        <p:nvPicPr>
          <p:cNvPr id="512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sp>
        <p:nvSpPr>
          <p:cNvPr id="7" name="ZoneTexte 6"/>
          <p:cNvSpPr txBox="1"/>
          <p:nvPr/>
        </p:nvSpPr>
        <p:spPr>
          <a:xfrm>
            <a:off x="3059832" y="2780928"/>
            <a:ext cx="6336704" cy="1446550"/>
          </a:xfrm>
          <a:prstGeom prst="rect">
            <a:avLst/>
          </a:prstGeom>
          <a:noFill/>
        </p:spPr>
        <p:txBody>
          <a:bodyPr wrap="square" rtlCol="0">
            <a:spAutoFit/>
          </a:bodyPr>
          <a:lstStyle/>
          <a:p>
            <a:pPr algn="ctr"/>
            <a:r>
              <a:rPr lang="fr-FR" sz="4400" dirty="0" smtClean="0">
                <a:solidFill>
                  <a:srgbClr val="FF0000"/>
                </a:solidFill>
                <a:latin typeface="Arial Black" pitchFamily="34" charset="0"/>
              </a:rPr>
              <a:t>LA VIE COMMUNAUTAIRE</a:t>
            </a:r>
          </a:p>
        </p:txBody>
      </p:sp>
      <p:sp>
        <p:nvSpPr>
          <p:cNvPr id="5122" name="Text Box 2"/>
          <p:cNvSpPr txBox="1">
            <a:spLocks noChangeArrowheads="1"/>
          </p:cNvSpPr>
          <p:nvPr/>
        </p:nvSpPr>
        <p:spPr bwMode="auto">
          <a:xfrm>
            <a:off x="2928926" y="0"/>
            <a:ext cx="3567122" cy="1323439"/>
          </a:xfrm>
          <a:prstGeom prst="rect">
            <a:avLst/>
          </a:prstGeom>
          <a:noFill/>
          <a:ln w="9525">
            <a:noFill/>
            <a:miter lim="800000"/>
            <a:headEnd/>
            <a:tailEnd/>
          </a:ln>
          <a:effectLst/>
        </p:spPr>
        <p:txBody>
          <a:bodyPr wrap="square">
            <a:spAutoFit/>
          </a:bodyPr>
          <a:lstStyle/>
          <a:p>
            <a:pPr algn="ctr">
              <a:spcBef>
                <a:spcPct val="50000"/>
              </a:spcBef>
            </a:pPr>
            <a:r>
              <a:rPr lang="fr-FR" sz="3200" dirty="0" smtClean="0">
                <a:solidFill>
                  <a:srgbClr val="00B050"/>
                </a:solidFill>
              </a:rPr>
              <a:t>AKHLAQ  </a:t>
            </a:r>
            <a:r>
              <a:rPr lang="fr-FR" sz="3200" dirty="0">
                <a:solidFill>
                  <a:srgbClr val="00B050"/>
                </a:solidFill>
              </a:rPr>
              <a:t>8</a:t>
            </a:r>
          </a:p>
          <a:p>
            <a:pPr algn="ctr">
              <a:spcBef>
                <a:spcPct val="50000"/>
              </a:spcBef>
            </a:pPr>
            <a:r>
              <a:rPr lang="fr-FR" sz="3200" dirty="0">
                <a:solidFill>
                  <a:srgbClr val="00B050"/>
                </a:solidFill>
              </a:rPr>
              <a:t>LE</a:t>
            </a:r>
            <a:r>
              <a:rPr lang="en-US" sz="3200" dirty="0">
                <a:solidFill>
                  <a:srgbClr val="00B050"/>
                </a:solidFill>
              </a:rPr>
              <a:t>ÇON </a:t>
            </a:r>
            <a:r>
              <a:rPr lang="en-US" sz="3200" dirty="0" smtClean="0">
                <a:solidFill>
                  <a:srgbClr val="00B050"/>
                </a:solidFill>
              </a:rPr>
              <a:t>6</a:t>
            </a:r>
            <a:endParaRPr lang="en-US" sz="3200" dirty="0">
              <a:solidFill>
                <a:srgbClr val="00B050"/>
              </a:solidFill>
            </a:endParaRPr>
          </a:p>
        </p:txBody>
      </p:sp>
      <p:pic>
        <p:nvPicPr>
          <p:cNvPr id="10242" name="Picture 2"/>
          <p:cNvPicPr>
            <a:picLocks noChangeAspect="1" noChangeArrowheads="1"/>
          </p:cNvPicPr>
          <p:nvPr/>
        </p:nvPicPr>
        <p:blipFill>
          <a:blip r:embed="rId3" cstate="print"/>
          <a:srcRect/>
          <a:stretch>
            <a:fillRect/>
          </a:stretch>
        </p:blipFill>
        <p:spPr bwMode="auto">
          <a:xfrm>
            <a:off x="179512" y="2204864"/>
            <a:ext cx="3168352" cy="3168352"/>
          </a:xfrm>
          <a:prstGeom prst="rect">
            <a:avLst/>
          </a:prstGeom>
          <a:noFill/>
          <a:ln w="9525">
            <a:noFill/>
            <a:miter lim="800000"/>
            <a:headEnd/>
            <a:tailEnd/>
          </a:ln>
        </p:spPr>
      </p:pic>
      <p:sp>
        <p:nvSpPr>
          <p:cNvPr id="8" name="Rectangle 7"/>
          <p:cNvSpPr/>
          <p:nvPr/>
        </p:nvSpPr>
        <p:spPr>
          <a:xfrm rot="1303360">
            <a:off x="6291310" y="285348"/>
            <a:ext cx="3034420" cy="923330"/>
          </a:xfrm>
          <a:prstGeom prst="rect">
            <a:avLst/>
          </a:prstGeom>
          <a:noFill/>
        </p:spPr>
        <p:txBody>
          <a:bodyPr wrap="none" lIns="91440" tIns="45720" rIns="91440" bIns="45720">
            <a:spAutoFit/>
          </a:bodyPr>
          <a:lstStyle/>
          <a:p>
            <a:pPr algn="ctr"/>
            <a:r>
              <a:rPr lang="fr-FR"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a:t>
            </a:r>
            <a:r>
              <a:rPr lang="fr-FR" sz="5400" b="1" baseline="300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ère</a:t>
            </a:r>
            <a:r>
              <a:rPr lang="fr-FR"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partie</a:t>
            </a:r>
            <a:endParaRPr lang="fr-FR"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365104"/>
            <a:ext cx="9144000" cy="1470025"/>
          </a:xfrm>
        </p:spPr>
        <p:txBody>
          <a:bodyPr>
            <a:normAutofit fontScale="90000"/>
          </a:bodyPr>
          <a:lstStyle/>
          <a:p>
            <a:r>
              <a:rPr lang="fr-FR" sz="2800" dirty="0" smtClean="0">
                <a:latin typeface="Arial Black" pitchFamily="34" charset="0"/>
              </a:rPr>
              <a:t>Le premier homme  rit et dit : "Tu ne bernes que toi. La seule raison pour laquelle  tu es  resté si noble, c’est que  tu n’avais PERSONNE à maltraiter  ici. Vivre avec les gens est une épreuve qui  consiste à voir comment tu te contrôles – si tu peux pardonner quelqu’un qui a été mauvais envers  toi, si tu peux te retenir de médire ou de provoquer etc. Tout ce que tu fais ici, c’est fuir, et </a:t>
            </a:r>
            <a:br>
              <a:rPr lang="fr-FR" sz="2800" dirty="0" smtClean="0">
                <a:latin typeface="Arial Black" pitchFamily="34" charset="0"/>
              </a:rPr>
            </a:br>
            <a:r>
              <a:rPr lang="fr-FR" sz="2800" dirty="0" smtClean="0">
                <a:latin typeface="Arial Black" pitchFamily="34" charset="0"/>
              </a:rPr>
              <a:t>rater l’épreuve."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6146" name="Picture 2"/>
          <p:cNvPicPr>
            <a:picLocks noChangeAspect="1" noChangeArrowheads="1"/>
          </p:cNvPicPr>
          <p:nvPr/>
        </p:nvPicPr>
        <p:blipFill>
          <a:blip r:embed="rId3" cstate="print"/>
          <a:srcRect/>
          <a:stretch>
            <a:fillRect/>
          </a:stretch>
        </p:blipFill>
        <p:spPr bwMode="auto">
          <a:xfrm>
            <a:off x="2483768" y="188639"/>
            <a:ext cx="3888432" cy="31107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619672" y="260647"/>
            <a:ext cx="6264696" cy="4788423"/>
          </a:xfrm>
          <a:prstGeom prst="rect">
            <a:avLst/>
          </a:prstGeom>
          <a:noFill/>
          <a:ln w="9525">
            <a:noFill/>
            <a:miter lim="800000"/>
            <a:headEnd/>
            <a:tailEnd/>
          </a:ln>
        </p:spPr>
      </p:pic>
      <p:sp>
        <p:nvSpPr>
          <p:cNvPr id="2" name="Titre 1"/>
          <p:cNvSpPr>
            <a:spLocks noGrp="1"/>
          </p:cNvSpPr>
          <p:nvPr>
            <p:ph type="ctrTitle"/>
          </p:nvPr>
        </p:nvSpPr>
        <p:spPr>
          <a:xfrm>
            <a:off x="0" y="5157192"/>
            <a:ext cx="9144000" cy="1470025"/>
          </a:xfrm>
        </p:spPr>
        <p:txBody>
          <a:bodyPr>
            <a:normAutofit fontScale="90000"/>
          </a:bodyPr>
          <a:lstStyle/>
          <a:p>
            <a:r>
              <a:rPr lang="fr-FR" sz="2800" dirty="0" smtClean="0">
                <a:latin typeface="Arial Black" pitchFamily="34" charset="0"/>
              </a:rPr>
              <a:t>C’est comme manquer l’école durant une période  d’examens puis dire à vos parents :  "Je n’ai pas  échoué!" Ce qu’il faut réaliser, c’est que vous n’avez pas ASSISTÉ à un seul examen!!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04048" y="2348880"/>
            <a:ext cx="4139952" cy="2664296"/>
          </a:xfrm>
        </p:spPr>
        <p:txBody>
          <a:bodyPr>
            <a:normAutofit/>
          </a:bodyPr>
          <a:lstStyle/>
          <a:p>
            <a:r>
              <a:rPr lang="fr-FR" sz="2800" dirty="0" smtClean="0">
                <a:latin typeface="Arial Black" pitchFamily="34" charset="0"/>
              </a:rPr>
              <a:t>Le cœur de la communauté est</a:t>
            </a:r>
            <a:br>
              <a:rPr lang="fr-FR" sz="2800" dirty="0" smtClean="0">
                <a:latin typeface="Arial Black" pitchFamily="34" charset="0"/>
              </a:rPr>
            </a:br>
            <a:r>
              <a:rPr lang="fr-FR" sz="2800" dirty="0" smtClean="0">
                <a:latin typeface="Arial Black" pitchFamily="34" charset="0"/>
              </a:rPr>
              <a:t>la  foi qui la relie  ensemble et</a:t>
            </a:r>
            <a:br>
              <a:rPr lang="fr-FR" sz="2800" dirty="0" smtClean="0">
                <a:latin typeface="Arial Black" pitchFamily="34" charset="0"/>
              </a:rPr>
            </a:br>
            <a:r>
              <a:rPr lang="fr-FR" sz="2800" dirty="0" smtClean="0">
                <a:latin typeface="Arial Black" pitchFamily="34" charset="0"/>
              </a:rPr>
              <a:t>l’apprend à adorer (louer) Allah.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znxpzh83.gif"/>
          <p:cNvPicPr>
            <a:picLocks noChangeAspect="1"/>
          </p:cNvPicPr>
          <p:nvPr/>
        </p:nvPicPr>
        <p:blipFill>
          <a:blip r:embed="rId3" cstate="print"/>
          <a:stretch>
            <a:fillRect/>
          </a:stretch>
        </p:blipFill>
        <p:spPr>
          <a:xfrm>
            <a:off x="0" y="1772816"/>
            <a:ext cx="5143450" cy="396871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140968"/>
            <a:ext cx="4716016" cy="1470025"/>
          </a:xfrm>
        </p:spPr>
        <p:txBody>
          <a:bodyPr>
            <a:noAutofit/>
          </a:bodyPr>
          <a:lstStyle/>
          <a:p>
            <a:r>
              <a:rPr lang="fr-FR" sz="2800" dirty="0" smtClean="0">
                <a:latin typeface="Arial Black" pitchFamily="34" charset="0"/>
              </a:rPr>
              <a:t>Cela est mis en exergue  à  plusieurs moments,  comme pendant  les </a:t>
            </a:r>
            <a:br>
              <a:rPr lang="fr-FR" sz="2800" dirty="0" smtClean="0">
                <a:latin typeface="Arial Black" pitchFamily="34" charset="0"/>
              </a:rPr>
            </a:br>
            <a:r>
              <a:rPr lang="fr-FR" sz="2800" dirty="0" smtClean="0">
                <a:latin typeface="Arial Black" pitchFamily="34" charset="0"/>
              </a:rPr>
              <a:t>prières en communauté  (</a:t>
            </a:r>
            <a:r>
              <a:rPr lang="fr-FR" sz="2800" dirty="0" err="1" smtClean="0">
                <a:latin typeface="Arial Black" pitchFamily="34" charset="0"/>
              </a:rPr>
              <a:t>Jammat</a:t>
            </a:r>
            <a:r>
              <a:rPr lang="fr-FR" sz="2800" dirty="0" smtClean="0">
                <a:latin typeface="Arial Black" pitchFamily="34" charset="0"/>
              </a:rPr>
              <a:t>), les </a:t>
            </a:r>
            <a:r>
              <a:rPr lang="fr-FR" sz="2800" dirty="0" err="1" smtClean="0">
                <a:latin typeface="Arial Black" pitchFamily="34" charset="0"/>
              </a:rPr>
              <a:t>madjalisses</a:t>
            </a:r>
            <a:r>
              <a:rPr lang="fr-FR" sz="2800" dirty="0" smtClean="0">
                <a:latin typeface="Arial Black" pitchFamily="34" charset="0"/>
              </a:rPr>
              <a:t> et autres rassemblements. </a:t>
            </a:r>
            <a:br>
              <a:rPr lang="fr-FR" sz="2800" dirty="0" smtClean="0">
                <a:latin typeface="Arial Black" pitchFamily="34" charset="0"/>
              </a:rPr>
            </a:br>
            <a:r>
              <a:rPr lang="fr-FR" sz="2800" dirty="0" smtClean="0">
                <a:latin typeface="Arial Black" pitchFamily="34" charset="0"/>
              </a:rPr>
              <a:t>Allah nous apprend dans le Coran (Sourate 21, </a:t>
            </a:r>
            <a:r>
              <a:rPr lang="fr-FR" sz="2800" dirty="0" err="1" smtClean="0">
                <a:latin typeface="Arial Black" pitchFamily="34" charset="0"/>
              </a:rPr>
              <a:t>Ayat</a:t>
            </a:r>
            <a:r>
              <a:rPr lang="fr-FR" sz="2800" dirty="0" smtClean="0">
                <a:latin typeface="Arial Black" pitchFamily="34" charset="0"/>
              </a:rPr>
              <a:t> 92) :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8197" name="Picture 5"/>
          <p:cNvPicPr>
            <a:picLocks noChangeAspect="1" noChangeArrowheads="1"/>
          </p:cNvPicPr>
          <p:nvPr/>
        </p:nvPicPr>
        <p:blipFill>
          <a:blip r:embed="rId3" cstate="print"/>
          <a:srcRect/>
          <a:stretch>
            <a:fillRect/>
          </a:stretch>
        </p:blipFill>
        <p:spPr bwMode="auto">
          <a:xfrm>
            <a:off x="4572000" y="332656"/>
            <a:ext cx="4321767" cy="191040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6" name="Picture 2"/>
          <p:cNvPicPr>
            <a:picLocks noChangeAspect="1" noChangeArrowheads="1"/>
          </p:cNvPicPr>
          <p:nvPr/>
        </p:nvPicPr>
        <p:blipFill>
          <a:blip r:embed="rId4" cstate="print"/>
          <a:srcRect/>
          <a:stretch>
            <a:fillRect/>
          </a:stretch>
        </p:blipFill>
        <p:spPr bwMode="auto">
          <a:xfrm>
            <a:off x="4788024" y="3501008"/>
            <a:ext cx="3995936" cy="29969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23928" y="2708920"/>
            <a:ext cx="5220072" cy="1470025"/>
          </a:xfrm>
        </p:spPr>
        <p:txBody>
          <a:bodyPr>
            <a:noAutofit/>
          </a:bodyPr>
          <a:lstStyle/>
          <a:p>
            <a:r>
              <a:rPr lang="fr-FR" sz="2800" dirty="0" smtClean="0">
                <a:latin typeface="Arial Black" pitchFamily="34" charset="0"/>
              </a:rPr>
              <a:t> "Certes, cette communauté qui est  la vôtre est une communauté unique, et Je suis votre Seigneur. Adorez-Moi donc  (et personne d’autre)."</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the-holy-quran.gif"/>
          <p:cNvPicPr>
            <a:picLocks noChangeAspect="1"/>
          </p:cNvPicPr>
          <p:nvPr/>
        </p:nvPicPr>
        <p:blipFill>
          <a:blip r:embed="rId3" cstate="print"/>
          <a:stretch>
            <a:fillRect/>
          </a:stretch>
        </p:blipFill>
        <p:spPr>
          <a:xfrm>
            <a:off x="251520" y="1484784"/>
            <a:ext cx="3600400" cy="480053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6932023"/>
          </a:xfrm>
          <a:prstGeom prst="rect">
            <a:avLst/>
          </a:prstGeom>
          <a:noFill/>
          <a:ln w="9525">
            <a:noFill/>
            <a:miter lim="800000"/>
            <a:headEnd/>
            <a:tailEnd/>
          </a:ln>
        </p:spPr>
      </p:pic>
      <p:sp>
        <p:nvSpPr>
          <p:cNvPr id="2" name="Titre 1"/>
          <p:cNvSpPr>
            <a:spLocks noGrp="1"/>
          </p:cNvSpPr>
          <p:nvPr>
            <p:ph type="ctrTitle"/>
          </p:nvPr>
        </p:nvSpPr>
        <p:spPr>
          <a:xfrm>
            <a:off x="1043608" y="-243408"/>
            <a:ext cx="7772400" cy="1470025"/>
          </a:xfrm>
        </p:spPr>
        <p:txBody>
          <a:bodyPr>
            <a:normAutofit/>
          </a:bodyPr>
          <a:lstStyle/>
          <a:p>
            <a:r>
              <a:rPr lang="fr-FR" sz="2800" dirty="0" smtClean="0">
                <a:latin typeface="Arial Black" pitchFamily="34" charset="0"/>
              </a:rPr>
              <a:t>La force de la communauté est basée sur son unité.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996952"/>
            <a:ext cx="4716016" cy="1470025"/>
          </a:xfrm>
        </p:spPr>
        <p:txBody>
          <a:bodyPr>
            <a:noAutofit/>
          </a:bodyPr>
          <a:lstStyle/>
          <a:p>
            <a:r>
              <a:rPr lang="fr-FR" sz="2800" dirty="0" smtClean="0">
                <a:latin typeface="Arial Black" pitchFamily="34" charset="0"/>
              </a:rPr>
              <a:t>Il existe un proverbe </a:t>
            </a:r>
            <a:br>
              <a:rPr lang="fr-FR" sz="2800" dirty="0" smtClean="0">
                <a:latin typeface="Arial Black" pitchFamily="34" charset="0"/>
              </a:rPr>
            </a:br>
            <a:r>
              <a:rPr lang="fr-FR" sz="2800" dirty="0" smtClean="0">
                <a:latin typeface="Arial Black" pitchFamily="34" charset="0"/>
              </a:rPr>
              <a:t>qui dit : "Divisez pour mieux Régner": si vous voulez  régner sur un groupe de gens, commencez par les diviser en provoquant des querelles entre eux.</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2290" name="Picture 2"/>
          <p:cNvPicPr>
            <a:picLocks noChangeAspect="1" noChangeArrowheads="1"/>
          </p:cNvPicPr>
          <p:nvPr/>
        </p:nvPicPr>
        <p:blipFill>
          <a:blip r:embed="rId3" cstate="print"/>
          <a:srcRect/>
          <a:stretch>
            <a:fillRect/>
          </a:stretch>
        </p:blipFill>
        <p:spPr bwMode="auto">
          <a:xfrm>
            <a:off x="4860032" y="836712"/>
            <a:ext cx="4057650" cy="529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611560" y="188640"/>
            <a:ext cx="7992888" cy="4268202"/>
          </a:xfrm>
          <a:prstGeom prst="rect">
            <a:avLst/>
          </a:prstGeom>
          <a:noFill/>
          <a:ln w="9525">
            <a:noFill/>
            <a:miter lim="800000"/>
            <a:headEnd/>
            <a:tailEnd/>
          </a:ln>
        </p:spPr>
      </p:pic>
      <p:sp>
        <p:nvSpPr>
          <p:cNvPr id="2" name="Titre 1"/>
          <p:cNvSpPr>
            <a:spLocks noGrp="1"/>
          </p:cNvSpPr>
          <p:nvPr>
            <p:ph type="ctrTitle"/>
          </p:nvPr>
        </p:nvSpPr>
        <p:spPr>
          <a:xfrm>
            <a:off x="0" y="4941168"/>
            <a:ext cx="9144000" cy="1470025"/>
          </a:xfrm>
        </p:spPr>
        <p:txBody>
          <a:bodyPr>
            <a:noAutofit/>
          </a:bodyPr>
          <a:lstStyle/>
          <a:p>
            <a:r>
              <a:rPr lang="fr-FR" sz="2800" dirty="0" smtClean="0">
                <a:latin typeface="Arial Black" pitchFamily="34" charset="0"/>
              </a:rPr>
              <a:t> C’est ce que le monde occidental pratique  dans les communautés islamiques à </a:t>
            </a:r>
            <a:br>
              <a:rPr lang="fr-FR" sz="2800" dirty="0" smtClean="0">
                <a:latin typeface="Arial Black" pitchFamily="34" charset="0"/>
              </a:rPr>
            </a:br>
            <a:r>
              <a:rPr lang="fr-FR" sz="2800" dirty="0" smtClean="0">
                <a:latin typeface="Arial Black" pitchFamily="34" charset="0"/>
              </a:rPr>
              <a:t>travers le monde. Nous devrions en tirer des leçons et nous lever toujours pour </a:t>
            </a:r>
            <a:br>
              <a:rPr lang="fr-FR" sz="2800" dirty="0" smtClean="0">
                <a:latin typeface="Arial Black" pitchFamily="34" charset="0"/>
              </a:rPr>
            </a:br>
            <a:r>
              <a:rPr lang="fr-FR" sz="2800" dirty="0" smtClean="0">
                <a:latin typeface="Arial Black" pitchFamily="34" charset="0"/>
              </a:rPr>
              <a:t>défendre les droits de nos coreligionnaires.</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067944" y="2708920"/>
            <a:ext cx="5076056" cy="1470025"/>
          </a:xfrm>
        </p:spPr>
        <p:txBody>
          <a:bodyPr>
            <a:noAutofit/>
          </a:bodyPr>
          <a:lstStyle/>
          <a:p>
            <a:r>
              <a:rPr lang="fr-FR" sz="2800" dirty="0" smtClean="0">
                <a:latin typeface="Arial Black" pitchFamily="34" charset="0"/>
              </a:rPr>
              <a:t> Nous pouvons faire des compromis, mais dans  la  limite de ce que nous </a:t>
            </a:r>
            <a:br>
              <a:rPr lang="fr-FR" sz="2800" dirty="0" smtClean="0">
                <a:latin typeface="Arial Black" pitchFamily="34" charset="0"/>
              </a:rPr>
            </a:br>
            <a:r>
              <a:rPr lang="fr-FR" sz="2800" dirty="0" smtClean="0">
                <a:latin typeface="Arial Black" pitchFamily="34" charset="0"/>
              </a:rPr>
              <a:t>autorise la Shari'a. Nous ne devons jamais faire de compromis sur nos </a:t>
            </a:r>
            <a:br>
              <a:rPr lang="fr-FR" sz="2800" dirty="0" smtClean="0">
                <a:latin typeface="Arial Black" pitchFamily="34" charset="0"/>
              </a:rPr>
            </a:br>
            <a:r>
              <a:rPr lang="fr-FR" sz="2800" dirty="0" smtClean="0">
                <a:latin typeface="Arial Black" pitchFamily="34" charset="0"/>
              </a:rPr>
              <a:t>principes et notre foi. A cet  égard, nous devons nous  rappeler de la leçon donnée par Imam </a:t>
            </a:r>
            <a:r>
              <a:rPr lang="fr-FR" sz="2800" dirty="0" err="1" smtClean="0">
                <a:latin typeface="Arial Black" pitchFamily="34" charset="0"/>
              </a:rPr>
              <a:t>Houssain</a:t>
            </a:r>
            <a:r>
              <a:rPr lang="fr-FR" sz="2800" dirty="0" smtClean="0">
                <a:latin typeface="Arial Black" pitchFamily="34" charset="0"/>
              </a:rPr>
              <a:t> (a) sur les plaines de Karbala.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1266" name="Picture 2"/>
          <p:cNvPicPr>
            <a:picLocks noChangeAspect="1" noChangeArrowheads="1"/>
          </p:cNvPicPr>
          <p:nvPr/>
        </p:nvPicPr>
        <p:blipFill>
          <a:blip r:embed="rId3" cstate="print"/>
          <a:srcRect/>
          <a:stretch>
            <a:fillRect/>
          </a:stretch>
        </p:blipFill>
        <p:spPr bwMode="auto">
          <a:xfrm>
            <a:off x="179512" y="2132856"/>
            <a:ext cx="3810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221088"/>
            <a:ext cx="9144000" cy="2880320"/>
          </a:xfrm>
        </p:spPr>
        <p:txBody>
          <a:bodyPr>
            <a:noAutofit/>
          </a:bodyPr>
          <a:lstStyle/>
          <a:p>
            <a:r>
              <a:rPr lang="fr-FR" sz="2800" dirty="0" smtClean="0">
                <a:latin typeface="Arial Black" pitchFamily="34" charset="0"/>
              </a:rPr>
              <a:t>L’Islam n’est pas qu’une  religion. C’est  le seul moyen de mener une vie </a:t>
            </a:r>
            <a:br>
              <a:rPr lang="fr-FR" sz="2800" dirty="0" smtClean="0">
                <a:latin typeface="Arial Black" pitchFamily="34" charset="0"/>
              </a:rPr>
            </a:br>
            <a:r>
              <a:rPr lang="fr-FR" sz="2800" dirty="0" smtClean="0">
                <a:latin typeface="Arial Black" pitchFamily="34" charset="0"/>
              </a:rPr>
              <a:t>parfaite et épanouissante. La vie sociale (communautaire) de l’Islam est décrite </a:t>
            </a:r>
            <a:br>
              <a:rPr lang="fr-FR" sz="2800" dirty="0" smtClean="0">
                <a:latin typeface="Arial Black" pitchFamily="34" charset="0"/>
              </a:rPr>
            </a:br>
            <a:r>
              <a:rPr lang="fr-FR" sz="2800" dirty="0" smtClean="0">
                <a:latin typeface="Arial Black" pitchFamily="34" charset="0"/>
              </a:rPr>
              <a:t>ci-dessous, suivie des codes de conduite que les Musulmans doivent respecter. </a:t>
            </a:r>
            <a:br>
              <a:rPr lang="fr-FR" sz="2800" dirty="0" smtClean="0">
                <a:latin typeface="Arial Black" pitchFamily="34" charset="0"/>
              </a:rPr>
            </a:br>
            <a:r>
              <a:rPr lang="fr-FR" sz="2800" dirty="0" smtClean="0">
                <a:latin typeface="Arial Black" pitchFamily="34" charset="0"/>
              </a:rPr>
              <a:t>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d4ceb771.gif"/>
          <p:cNvPicPr>
            <a:picLocks noChangeAspect="1"/>
          </p:cNvPicPr>
          <p:nvPr/>
        </p:nvPicPr>
        <p:blipFill>
          <a:blip r:embed="rId3" cstate="print"/>
          <a:stretch>
            <a:fillRect/>
          </a:stretch>
        </p:blipFill>
        <p:spPr>
          <a:xfrm>
            <a:off x="2123728" y="188640"/>
            <a:ext cx="5112568" cy="378588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499992" y="1628800"/>
            <a:ext cx="4644008" cy="3744416"/>
          </a:xfrm>
        </p:spPr>
        <p:txBody>
          <a:bodyPr>
            <a:normAutofit/>
          </a:bodyPr>
          <a:lstStyle/>
          <a:p>
            <a:r>
              <a:rPr lang="fr-FR" sz="2800" dirty="0" smtClean="0">
                <a:latin typeface="Arial Black" pitchFamily="34" charset="0"/>
              </a:rPr>
              <a:t>Le terme  de  communauté  se  définit comme  "un  groupe de gens </a:t>
            </a:r>
            <a:br>
              <a:rPr lang="fr-FR" sz="2800" dirty="0" smtClean="0">
                <a:latin typeface="Arial Black" pitchFamily="34" charset="0"/>
              </a:rPr>
            </a:br>
            <a:r>
              <a:rPr lang="fr-FR" sz="2800" dirty="0" smtClean="0">
                <a:latin typeface="Arial Black" pitchFamily="34" charset="0"/>
              </a:rPr>
              <a:t>constituant une unité sociale… de même origine, religion etc."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323528" y="2132856"/>
            <a:ext cx="4104474" cy="2916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996952"/>
            <a:ext cx="4211960" cy="1470025"/>
          </a:xfrm>
        </p:spPr>
        <p:txBody>
          <a:bodyPr>
            <a:normAutofit fontScale="90000"/>
          </a:bodyPr>
          <a:lstStyle/>
          <a:p>
            <a:r>
              <a:rPr lang="fr-FR" sz="2800" dirty="0" smtClean="0">
                <a:latin typeface="Arial Black" pitchFamily="34" charset="0"/>
              </a:rPr>
              <a:t>L’Islam est une religion envoyée par Allah comme cadeau à l’homme, afin </a:t>
            </a:r>
            <a:br>
              <a:rPr lang="fr-FR" sz="2800" dirty="0" smtClean="0">
                <a:latin typeface="Arial Black" pitchFamily="34" charset="0"/>
              </a:rPr>
            </a:br>
            <a:r>
              <a:rPr lang="fr-FR" sz="2800" dirty="0" smtClean="0">
                <a:latin typeface="Arial Black" pitchFamily="34" charset="0"/>
              </a:rPr>
              <a:t>de les unir  dans la paix  et  l’harmonie. Cela </a:t>
            </a:r>
            <a:r>
              <a:rPr lang="fr-FR" sz="3100" dirty="0" smtClean="0">
                <a:latin typeface="Arial Black" pitchFamily="34" charset="0"/>
              </a:rPr>
              <a:t>ne</a:t>
            </a:r>
            <a:r>
              <a:rPr lang="fr-FR" sz="2800" dirty="0" smtClean="0">
                <a:latin typeface="Arial Black" pitchFamily="34" charset="0"/>
              </a:rPr>
              <a:t>  peut se faire que si toute  la communauté est en paix, et cela suppose que chaque individu soit en paix.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4211960" y="1124744"/>
            <a:ext cx="4699620" cy="48480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085184"/>
            <a:ext cx="9144000" cy="1470025"/>
          </a:xfrm>
        </p:spPr>
        <p:txBody>
          <a:bodyPr>
            <a:normAutofit fontScale="90000"/>
          </a:bodyPr>
          <a:lstStyle/>
          <a:p>
            <a:r>
              <a:rPr lang="fr-FR" sz="2800" dirty="0" smtClean="0">
                <a:latin typeface="Arial Black" pitchFamily="34" charset="0"/>
              </a:rPr>
              <a:t>Imaginons  que  la  communauté  est  une  équipe  de  football.  Pour  que l’équipe  gagne,  elle  doit  être  coopérative  et  chaque  individu  doit  jouer</a:t>
            </a:r>
            <a:br>
              <a:rPr lang="fr-FR" sz="2800" dirty="0" smtClean="0">
                <a:latin typeface="Arial Black" pitchFamily="34" charset="0"/>
              </a:rPr>
            </a:br>
            <a:r>
              <a:rPr lang="fr-FR" sz="2800" dirty="0" smtClean="0">
                <a:latin typeface="Arial Black" pitchFamily="34" charset="0"/>
              </a:rPr>
              <a:t>correctement pour que toute l’équipe puisse bien jouer.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1691680" y="476672"/>
            <a:ext cx="6120680" cy="3848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79512" y="836712"/>
            <a:ext cx="4991100" cy="5524500"/>
          </a:xfrm>
          <a:prstGeom prst="rect">
            <a:avLst/>
          </a:prstGeom>
          <a:noFill/>
          <a:ln w="9525">
            <a:noFill/>
            <a:miter lim="800000"/>
            <a:headEnd/>
            <a:tailEnd/>
          </a:ln>
        </p:spPr>
      </p:pic>
      <p:sp>
        <p:nvSpPr>
          <p:cNvPr id="2" name="Titre 1"/>
          <p:cNvSpPr>
            <a:spLocks noGrp="1"/>
          </p:cNvSpPr>
          <p:nvPr>
            <p:ph type="ctrTitle"/>
          </p:nvPr>
        </p:nvSpPr>
        <p:spPr>
          <a:xfrm>
            <a:off x="5185792" y="2708920"/>
            <a:ext cx="3958208" cy="1470025"/>
          </a:xfrm>
        </p:spPr>
        <p:txBody>
          <a:bodyPr>
            <a:normAutofit fontScale="90000"/>
          </a:bodyPr>
          <a:lstStyle/>
          <a:p>
            <a:r>
              <a:rPr lang="fr-FR" sz="2800" dirty="0" smtClean="0">
                <a:latin typeface="Arial Black" pitchFamily="34" charset="0"/>
              </a:rPr>
              <a:t>L’Islam s’assura  d’une vie  communautaire  heureuse en  établissant  des codes sociaux  (manière d’agir) qui  font  partie  intégrante de la  communauté </a:t>
            </a:r>
            <a:br>
              <a:rPr lang="fr-FR" sz="2800" dirty="0" smtClean="0">
                <a:latin typeface="Arial Black" pitchFamily="34" charset="0"/>
              </a:rPr>
            </a:br>
            <a:r>
              <a:rPr lang="fr-FR" sz="2800" dirty="0" smtClean="0">
                <a:latin typeface="Arial Black" pitchFamily="34" charset="0"/>
              </a:rPr>
              <a:t>entière à travers chacun de ses membres.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157192"/>
            <a:ext cx="9144000" cy="1470025"/>
          </a:xfrm>
        </p:spPr>
        <p:txBody>
          <a:bodyPr>
            <a:noAutofit/>
          </a:bodyPr>
          <a:lstStyle/>
          <a:p>
            <a:r>
              <a:rPr lang="fr-FR" sz="2800" dirty="0" smtClean="0">
                <a:latin typeface="Arial Black" pitchFamily="34" charset="0"/>
              </a:rPr>
              <a:t>La communauté aussi est une épreuve pour l’homme, sujet à la tentation </a:t>
            </a:r>
            <a:br>
              <a:rPr lang="fr-FR" sz="2800" dirty="0" smtClean="0">
                <a:latin typeface="Arial Black" pitchFamily="34" charset="0"/>
              </a:rPr>
            </a:br>
            <a:r>
              <a:rPr lang="fr-FR" sz="2800" dirty="0" smtClean="0">
                <a:latin typeface="Arial Black" pitchFamily="34" charset="0"/>
              </a:rPr>
              <a:t>à chaque moment, comme illustré ci-dessous: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1907704" y="188640"/>
            <a:ext cx="5534025" cy="3724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157192"/>
            <a:ext cx="9144000" cy="1470025"/>
          </a:xfrm>
        </p:spPr>
        <p:txBody>
          <a:bodyPr>
            <a:normAutofit fontScale="90000"/>
          </a:bodyPr>
          <a:lstStyle/>
          <a:p>
            <a:r>
              <a:rPr lang="fr-FR" sz="2800" dirty="0" smtClean="0">
                <a:latin typeface="Arial Black" pitchFamily="34" charset="0"/>
              </a:rPr>
              <a:t>Une fois, il était un homme qui entra seul dans une grotte, loin de tout le monde. Il avait l’habitude de vivre là, d’y prier et d’y jeûner. Un jour, un passant</a:t>
            </a:r>
            <a:br>
              <a:rPr lang="fr-FR" sz="2800" dirty="0" smtClean="0">
                <a:latin typeface="Arial Black" pitchFamily="34" charset="0"/>
              </a:rPr>
            </a:br>
            <a:r>
              <a:rPr lang="fr-FR" sz="2800" dirty="0" smtClean="0">
                <a:latin typeface="Arial Black" pitchFamily="34" charset="0"/>
              </a:rPr>
              <a:t>le vit et lui demanda "Pourquoi vivez-vous ici, au milieu de nulle part ?"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122" name="Picture 2"/>
          <p:cNvPicPr>
            <a:picLocks noChangeAspect="1" noChangeArrowheads="1"/>
          </p:cNvPicPr>
          <p:nvPr/>
        </p:nvPicPr>
        <p:blipFill>
          <a:blip r:embed="rId3" cstate="print"/>
          <a:srcRect/>
          <a:stretch>
            <a:fillRect/>
          </a:stretch>
        </p:blipFill>
        <p:spPr bwMode="auto">
          <a:xfrm>
            <a:off x="1619672" y="260648"/>
            <a:ext cx="6120680" cy="45905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779912" y="2852936"/>
            <a:ext cx="5364088" cy="1470025"/>
          </a:xfrm>
        </p:spPr>
        <p:txBody>
          <a:bodyPr>
            <a:normAutofit fontScale="90000"/>
          </a:bodyPr>
          <a:lstStyle/>
          <a:p>
            <a:r>
              <a:rPr lang="fr-FR" sz="2800" dirty="0" smtClean="0">
                <a:latin typeface="Arial Black" pitchFamily="34" charset="0"/>
              </a:rPr>
              <a:t>L’homme lui répondit "Ici, je trouve qu’il est plus facile pour moi de ne pas commettre de péchés, et de plaire à Allah.  Je n’ai pas fait de </a:t>
            </a:r>
            <a:r>
              <a:rPr lang="fr-FR" sz="2800" dirty="0" err="1" smtClean="0">
                <a:latin typeface="Arial Black" pitchFamily="34" charset="0"/>
              </a:rPr>
              <a:t>Ghîbat</a:t>
            </a:r>
            <a:r>
              <a:rPr lang="fr-FR" sz="2800" dirty="0" smtClean="0">
                <a:latin typeface="Arial Black" pitchFamily="34" charset="0"/>
              </a:rPr>
              <a:t> (médisance), ni de </a:t>
            </a:r>
            <a:r>
              <a:rPr lang="fr-FR" sz="2800" dirty="0" err="1" smtClean="0">
                <a:latin typeface="Arial Black" pitchFamily="34" charset="0"/>
              </a:rPr>
              <a:t>Fitnah</a:t>
            </a:r>
            <a:r>
              <a:rPr lang="fr-FR" sz="2800" dirty="0" smtClean="0">
                <a:latin typeface="Arial Black" pitchFamily="34" charset="0"/>
              </a:rPr>
              <a:t> ou </a:t>
            </a:r>
            <a:r>
              <a:rPr lang="fr-FR" sz="2800" dirty="0" err="1" smtClean="0">
                <a:latin typeface="Arial Black" pitchFamily="34" charset="0"/>
              </a:rPr>
              <a:t>Façàd</a:t>
            </a:r>
            <a:r>
              <a:rPr lang="fr-FR" sz="2800" dirty="0" smtClean="0">
                <a:latin typeface="Arial Black" pitchFamily="34" charset="0"/>
              </a:rPr>
              <a:t> (diffamation); je ne me suis pas mis en colère, je n’ai pas insulté mon voisin. J’ai été très pieux."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5363" name="Picture 3"/>
          <p:cNvPicPr>
            <a:picLocks noChangeAspect="1" noChangeArrowheads="1"/>
          </p:cNvPicPr>
          <p:nvPr/>
        </p:nvPicPr>
        <p:blipFill>
          <a:blip r:embed="rId3" cstate="print"/>
          <a:srcRect/>
          <a:stretch>
            <a:fillRect/>
          </a:stretch>
        </p:blipFill>
        <p:spPr bwMode="auto">
          <a:xfrm>
            <a:off x="251520" y="1412776"/>
            <a:ext cx="3456384" cy="4476719"/>
          </a:xfrm>
          <a:prstGeom prst="rect">
            <a:avLst/>
          </a:prstGeom>
          <a:noFill/>
          <a:ln w="9525">
            <a:noFill/>
            <a:miter lim="800000"/>
            <a:headEnd/>
            <a:tailEnd/>
          </a:ln>
        </p:spPr>
      </p:pic>
      <p:cxnSp>
        <p:nvCxnSpPr>
          <p:cNvPr id="6" name="Connecteur droit 5"/>
          <p:cNvCxnSpPr/>
          <p:nvPr/>
        </p:nvCxnSpPr>
        <p:spPr>
          <a:xfrm rot="5400000" flipH="1" flipV="1">
            <a:off x="-252536" y="1988840"/>
            <a:ext cx="4392488" cy="33843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rot="16200000" flipH="1">
            <a:off x="-288540" y="1952836"/>
            <a:ext cx="4464496" cy="33843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4657</TotalTime>
  <Words>429</Words>
  <Application>Microsoft Office PowerPoint</Application>
  <PresentationFormat>Affichage à l'écran (4:3)</PresentationFormat>
  <Paragraphs>23</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Diapositive 1</vt:lpstr>
      <vt:lpstr>L’Islam n’est pas qu’une  religion. C’est  le seul moyen de mener une vie  parfaite et épanouissante. La vie sociale (communautaire) de l’Islam est décrite  ci-dessous, suivie des codes de conduite que les Musulmans doivent respecter.   </vt:lpstr>
      <vt:lpstr>Le terme  de  communauté  se  définit comme  "un  groupe de gens  constituant une unité sociale… de même origine, religion etc." </vt:lpstr>
      <vt:lpstr>L’Islam est une religion envoyée par Allah comme cadeau à l’homme, afin  de les unir  dans la paix  et  l’harmonie. Cela ne  peut se faire que si toute  la communauté est en paix, et cela suppose que chaque individu soit en paix. </vt:lpstr>
      <vt:lpstr>Imaginons  que  la  communauté  est  une  équipe  de  football.  Pour  que l’équipe  gagne,  elle  doit  être  coopérative  et  chaque  individu  doit  jouer correctement pour que toute l’équipe puisse bien jouer. </vt:lpstr>
      <vt:lpstr>L’Islam s’assura  d’une vie  communautaire  heureuse en  établissant  des codes sociaux  (manière d’agir) qui  font  partie  intégrante de la  communauté  entière à travers chacun de ses membres. </vt:lpstr>
      <vt:lpstr>La communauté aussi est une épreuve pour l’homme, sujet à la tentation  à chaque moment, comme illustré ci-dessous: </vt:lpstr>
      <vt:lpstr>Une fois, il était un homme qui entra seul dans une grotte, loin de tout le monde. Il avait l’habitude de vivre là, d’y prier et d’y jeûner. Un jour, un passant le vit et lui demanda "Pourquoi vivez-vous ici, au milieu de nulle part ?" </vt:lpstr>
      <vt:lpstr>L’homme lui répondit "Ici, je trouve qu’il est plus facile pour moi de ne pas commettre de péchés, et de plaire à Allah.  Je n’ai pas fait de Ghîbat (médisance), ni de Fitnah ou Façàd (diffamation); je ne me suis pas mis en colère, je n’ai pas insulté mon voisin. J’ai été très pieux." </vt:lpstr>
      <vt:lpstr>Le premier homme  rit et dit : "Tu ne bernes que toi. La seule raison pour laquelle  tu es  resté si noble, c’est que  tu n’avais PERSONNE à maltraiter  ici. Vivre avec les gens est une épreuve qui  consiste à voir comment tu te contrôles – si tu peux pardonner quelqu’un qui a été mauvais envers  toi, si tu peux te retenir de médire ou de provoquer etc. Tout ce que tu fais ici, c’est fuir, et  rater l’épreuve." </vt:lpstr>
      <vt:lpstr>C’est comme manquer l’école durant une période  d’examens puis dire à vos parents :  "Je n’ai pas  échoué!" Ce qu’il faut réaliser, c’est que vous n’avez pas ASSISTÉ à un seul examen!! </vt:lpstr>
      <vt:lpstr>Le cœur de la communauté est la  foi qui la relie  ensemble et l’apprend à adorer (louer) Allah. </vt:lpstr>
      <vt:lpstr>Cela est mis en exergue  à  plusieurs moments,  comme pendant  les  prières en communauté  (Jammat), les madjalisses et autres rassemblements.  Allah nous apprend dans le Coran (Sourate 21, Ayat 92) : </vt:lpstr>
      <vt:lpstr> "Certes, cette communauté qui est  la vôtre est une communauté unique, et Je suis votre Seigneur. Adorez-Moi donc  (et personne d’autre)."</vt:lpstr>
      <vt:lpstr>La force de la communauté est basée sur son unité. </vt:lpstr>
      <vt:lpstr>Il existe un proverbe  qui dit : "Divisez pour mieux Régner": si vous voulez  régner sur un groupe de gens, commencez par les diviser en provoquant des querelles entre eux.</vt:lpstr>
      <vt:lpstr> C’est ce que le monde occidental pratique  dans les communautés islamiques à  travers le monde. Nous devrions en tirer des leçons et nous lever toujours pour  défendre les droits de nos coreligionnaires.</vt:lpstr>
      <vt:lpstr> Nous pouvons faire des compromis, mais dans  la  limite de ce que nous  autorise la Shari'a. Nous ne devons jamais faire de compromis sur nos  principes et notre foi. A cet  égard, nous devons nous  rappeler de la leçon donnée par Imam Houssain (a) sur les plaines de Karbala.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Mozama</dc:creator>
  <cp:lastModifiedBy>Mozama Mamodaly</cp:lastModifiedBy>
  <cp:revision>46</cp:revision>
  <dcterms:created xsi:type="dcterms:W3CDTF">2011-08-01T20:02:18Z</dcterms:created>
  <dcterms:modified xsi:type="dcterms:W3CDTF">2011-08-09T16:25:50Z</dcterms:modified>
</cp:coreProperties>
</file>