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56" r:id="rId4"/>
    <p:sldId id="268" r:id="rId5"/>
    <p:sldId id="263" r:id="rId6"/>
    <p:sldId id="270" r:id="rId7"/>
    <p:sldId id="269" r:id="rId8"/>
    <p:sldId id="272" r:id="rId9"/>
    <p:sldId id="271"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FA92A40-7D28-4C72-9027-179F6FD8CC93}" type="datetimeFigureOut">
              <a:rPr lang="fr-FR" smtClean="0"/>
              <a:pPr/>
              <a:t>09/01/2011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32F9B3-94D7-47AE-82DB-C12B8FBF0DD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A92A40-7D28-4C72-9027-179F6FD8CC93}" type="datetimeFigureOut">
              <a:rPr lang="fr-FR" smtClean="0"/>
              <a:pPr/>
              <a:t>09/01/2011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32F9B3-94D7-47AE-82DB-C12B8FBF0DD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A92A40-7D28-4C72-9027-179F6FD8CC93}" type="datetimeFigureOut">
              <a:rPr lang="fr-FR" smtClean="0"/>
              <a:pPr/>
              <a:t>09/01/2011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32F9B3-94D7-47AE-82DB-C12B8FBF0DD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A92A40-7D28-4C72-9027-179F6FD8CC93}" type="datetimeFigureOut">
              <a:rPr lang="fr-FR" smtClean="0"/>
              <a:pPr/>
              <a:t>09/01/2011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32F9B3-94D7-47AE-82DB-C12B8FBF0DD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FA92A40-7D28-4C72-9027-179F6FD8CC93}" type="datetimeFigureOut">
              <a:rPr lang="fr-FR" smtClean="0"/>
              <a:pPr/>
              <a:t>09/01/2011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32F9B3-94D7-47AE-82DB-C12B8FBF0DD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FA92A40-7D28-4C72-9027-179F6FD8CC93}" type="datetimeFigureOut">
              <a:rPr lang="fr-FR" smtClean="0"/>
              <a:pPr/>
              <a:t>09/01/2011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32F9B3-94D7-47AE-82DB-C12B8FBF0DD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FA92A40-7D28-4C72-9027-179F6FD8CC93}" type="datetimeFigureOut">
              <a:rPr lang="fr-FR" smtClean="0"/>
              <a:pPr/>
              <a:t>09/01/2011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932F9B3-94D7-47AE-82DB-C12B8FBF0DD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FA92A40-7D28-4C72-9027-179F6FD8CC93}" type="datetimeFigureOut">
              <a:rPr lang="fr-FR" smtClean="0"/>
              <a:pPr/>
              <a:t>09/01/2011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932F9B3-94D7-47AE-82DB-C12B8FBF0DD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FA92A40-7D28-4C72-9027-179F6FD8CC93}" type="datetimeFigureOut">
              <a:rPr lang="fr-FR" smtClean="0"/>
              <a:pPr/>
              <a:t>09/01/2011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932F9B3-94D7-47AE-82DB-C12B8FBF0DD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FA92A40-7D28-4C72-9027-179F6FD8CC93}" type="datetimeFigureOut">
              <a:rPr lang="fr-FR" smtClean="0"/>
              <a:pPr/>
              <a:t>09/01/2011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32F9B3-94D7-47AE-82DB-C12B8FBF0DD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FA92A40-7D28-4C72-9027-179F6FD8CC93}" type="datetimeFigureOut">
              <a:rPr lang="fr-FR" smtClean="0"/>
              <a:pPr/>
              <a:t>09/01/2011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32F9B3-94D7-47AE-82DB-C12B8FBF0DD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9999">
              <a:srgbClr val="FF0000"/>
            </a:gs>
            <a:gs pos="100000">
              <a:srgbClr val="FF8200"/>
            </a:gs>
          </a:gsLst>
          <a:lin ang="2700000" scaled="1"/>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92A40-7D28-4C72-9027-179F6FD8CC93}" type="datetimeFigureOut">
              <a:rPr lang="fr-FR" smtClean="0"/>
              <a:pPr/>
              <a:t>09/01/2011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32F9B3-94D7-47AE-82DB-C12B8FBF0DD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85918" y="500042"/>
            <a:ext cx="5572164" cy="1200329"/>
          </a:xfrm>
          <a:prstGeom prst="rect">
            <a:avLst/>
          </a:prstGeom>
          <a:noFill/>
        </p:spPr>
        <p:txBody>
          <a:bodyPr wrap="square" rtlCol="0">
            <a:spAutoFit/>
          </a:bodyPr>
          <a:lstStyle/>
          <a:p>
            <a:pPr algn="ctr"/>
            <a:r>
              <a:rPr lang="fr-FR" sz="3600" b="1" dirty="0" smtClean="0">
                <a:solidFill>
                  <a:schemeClr val="bg1"/>
                </a:solidFill>
              </a:rPr>
              <a:t>AKHLAQ 7</a:t>
            </a:r>
          </a:p>
          <a:p>
            <a:pPr algn="ctr"/>
            <a:r>
              <a:rPr lang="fr-FR" sz="3600" b="1" dirty="0" smtClean="0">
                <a:solidFill>
                  <a:schemeClr val="bg1"/>
                </a:solidFill>
              </a:rPr>
              <a:t>LECON 7</a:t>
            </a:r>
            <a:endParaRPr lang="fr-FR" sz="3600" b="1" dirty="0">
              <a:solidFill>
                <a:schemeClr val="bg1"/>
              </a:solidFill>
            </a:endParaRPr>
          </a:p>
        </p:txBody>
      </p:sp>
      <p:sp>
        <p:nvSpPr>
          <p:cNvPr id="3" name="Rectangle 2"/>
          <p:cNvSpPr/>
          <p:nvPr/>
        </p:nvSpPr>
        <p:spPr>
          <a:xfrm>
            <a:off x="1142976" y="3500438"/>
            <a:ext cx="7109190" cy="2308324"/>
          </a:xfrm>
          <a:prstGeom prst="rect">
            <a:avLst/>
          </a:prstGeom>
          <a:noFill/>
        </p:spPr>
        <p:txBody>
          <a:bodyPr wrap="none" lIns="91440" tIns="45720" rIns="91440" bIns="45720">
            <a:spAutoFit/>
          </a:bodyPr>
          <a:lstStyle/>
          <a:p>
            <a:pPr algn="ctr"/>
            <a:r>
              <a:rPr lang="fr-FR" sz="7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QUESTIONS POUR</a:t>
            </a:r>
          </a:p>
          <a:p>
            <a:pPr algn="ctr"/>
            <a:r>
              <a:rPr lang="fr-FR" sz="7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UN CHAMPION!</a:t>
            </a:r>
            <a:endParaRPr lang="fr-FR" sz="72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4" name="Picture 4" descr="logo_carte_shia974_2009"/>
          <p:cNvPicPr>
            <a:picLocks noChangeAspect="1" noChangeArrowheads="1"/>
          </p:cNvPicPr>
          <p:nvPr/>
        </p:nvPicPr>
        <p:blipFill>
          <a:blip r:embed="rId2"/>
          <a:srcRect/>
          <a:stretch>
            <a:fillRect/>
          </a:stretch>
        </p:blipFill>
        <p:spPr bwMode="auto">
          <a:xfrm>
            <a:off x="0" y="-26988"/>
            <a:ext cx="1524000" cy="1301751"/>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 y="2395339"/>
            <a:ext cx="9143999"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800" b="0" i="0" u="sng" strike="noStrike" cap="none" normalizeH="0" baseline="0" dirty="0" smtClean="0">
                <a:ln>
                  <a:noFill/>
                </a:ln>
                <a:solidFill>
                  <a:schemeClr val="bg1"/>
                </a:solidFill>
                <a:effectLst/>
                <a:latin typeface="Arial Black" pitchFamily="34" charset="0"/>
                <a:ea typeface="Times New Roman" pitchFamily="18" charset="0"/>
                <a:cs typeface="Times New Roman" pitchFamily="18" charset="0"/>
              </a:rPr>
              <a:t>1 – Que veut dire générosité ?</a:t>
            </a:r>
            <a:endParaRPr kumimoji="0" lang="fr-FR" sz="4800" b="0" i="0" u="none" strike="noStrike" cap="none" normalizeH="0" baseline="0" dirty="0" smtClean="0">
              <a:ln>
                <a:noFill/>
              </a:ln>
              <a:solidFill>
                <a:schemeClr val="bg1"/>
              </a:solidFill>
              <a:effectLst/>
              <a:latin typeface="Arial Black"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sz="4800" b="0" i="0" u="none" strike="noStrike" cap="none" normalizeH="0" baseline="0" dirty="0" smtClean="0">
              <a:ln>
                <a:noFill/>
              </a:ln>
              <a:solidFill>
                <a:schemeClr val="tx1"/>
              </a:solidFill>
              <a:effectLst/>
              <a:latin typeface="Arial Black" pitchFamily="34" charset="0"/>
              <a:cs typeface="Arial" pitchFamily="34" charset="0"/>
            </a:endParaRPr>
          </a:p>
        </p:txBody>
      </p:sp>
      <p:pic>
        <p:nvPicPr>
          <p:cNvPr id="3" name="Picture 4" descr="logo_carte_shia974_2009"/>
          <p:cNvPicPr>
            <a:picLocks noChangeAspect="1" noChangeArrowheads="1"/>
          </p:cNvPicPr>
          <p:nvPr/>
        </p:nvPicPr>
        <p:blipFill>
          <a:blip r:embed="rId2"/>
          <a:srcRect/>
          <a:stretch>
            <a:fillRect/>
          </a:stretch>
        </p:blipFill>
        <p:spPr bwMode="auto">
          <a:xfrm>
            <a:off x="0" y="-26988"/>
            <a:ext cx="1524000" cy="1301751"/>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102578"/>
            <a:ext cx="9143999"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200" b="0" i="0" u="sng" strike="noStrike" cap="none" normalizeH="0" baseline="0" dirty="0" smtClean="0">
                <a:ln>
                  <a:noFill/>
                </a:ln>
                <a:solidFill>
                  <a:schemeClr val="bg1"/>
                </a:solidFill>
                <a:effectLst/>
                <a:latin typeface="Arial Black" pitchFamily="34" charset="0"/>
                <a:ea typeface="Times New Roman" pitchFamily="18" charset="0"/>
                <a:cs typeface="Times New Roman" pitchFamily="18" charset="0"/>
              </a:rPr>
              <a:t>1 – Que veut dire générosité </a:t>
            </a:r>
            <a:r>
              <a:rPr kumimoji="0" lang="fr-FR" sz="3200" b="0" i="0" u="sng" strike="noStrike" cap="none" normalizeH="0" baseline="0" dirty="0" smtClean="0">
                <a:ln>
                  <a:noFill/>
                </a:ln>
                <a:solidFill>
                  <a:schemeClr val="bg1"/>
                </a:solidFill>
                <a:effectLst/>
                <a:latin typeface="Arial Black" pitchFamily="34" charset="0"/>
                <a:ea typeface="Times New Roman" pitchFamily="18"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4800" b="0" i="0" u="none" strike="noStrike" cap="none" normalizeH="0" baseline="0" dirty="0" smtClean="0">
              <a:ln>
                <a:noFill/>
              </a:ln>
              <a:solidFill>
                <a:schemeClr val="bg1"/>
              </a:solidFill>
              <a:effectLst/>
              <a:latin typeface="Arial Black"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4800" b="1" i="0" u="none" strike="noStrike" cap="none" normalizeH="0" baseline="0" dirty="0" smtClean="0">
                <a:ln>
                  <a:noFill/>
                </a:ln>
                <a:solidFill>
                  <a:srgbClr val="FFFF00"/>
                </a:solidFill>
                <a:effectLst/>
                <a:latin typeface="Arial Black" pitchFamily="34" charset="0"/>
                <a:ea typeface="Times New Roman" pitchFamily="18" charset="0"/>
                <a:cs typeface="Arial" pitchFamily="34" charset="0"/>
              </a:rPr>
              <a:t>C’est le fait de donner aux autres ce que nous possédons mais il ne s’agit pas de donner juste un peu.</a:t>
            </a:r>
            <a:endParaRPr kumimoji="0" lang="fr-FR" sz="4800" b="0" i="0" u="none" strike="noStrike" cap="none" normalizeH="0" baseline="0" dirty="0" smtClean="0">
              <a:ln>
                <a:noFill/>
              </a:ln>
              <a:solidFill>
                <a:srgbClr val="FFFF00"/>
              </a:solidFill>
              <a:effectLst/>
              <a:latin typeface="Arial Black"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sz="4800" b="0" i="0" u="none" strike="noStrike" cap="none" normalizeH="0" baseline="0" dirty="0" smtClean="0">
              <a:ln>
                <a:noFill/>
              </a:ln>
              <a:solidFill>
                <a:schemeClr val="tx1"/>
              </a:solidFill>
              <a:effectLst/>
              <a:latin typeface="Arial Black" pitchFamily="34" charset="0"/>
              <a:cs typeface="Arial" pitchFamily="34" charset="0"/>
            </a:endParaRPr>
          </a:p>
        </p:txBody>
      </p:sp>
      <p:pic>
        <p:nvPicPr>
          <p:cNvPr id="3" name="Picture 4" descr="logo_carte_shia974_2009"/>
          <p:cNvPicPr>
            <a:picLocks noChangeAspect="1" noChangeArrowheads="1"/>
          </p:cNvPicPr>
          <p:nvPr/>
        </p:nvPicPr>
        <p:blipFill>
          <a:blip r:embed="rId2"/>
          <a:srcRect/>
          <a:stretch>
            <a:fillRect/>
          </a:stretch>
        </p:blipFill>
        <p:spPr bwMode="auto">
          <a:xfrm>
            <a:off x="0" y="-26988"/>
            <a:ext cx="1524000" cy="1301751"/>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2209517"/>
            <a:ext cx="9144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800" b="0" i="0" u="sng" strike="noStrike" cap="none" normalizeH="0" baseline="0" dirty="0" smtClean="0">
                <a:ln>
                  <a:noFill/>
                </a:ln>
                <a:solidFill>
                  <a:schemeClr val="bg1"/>
                </a:solidFill>
                <a:effectLst/>
                <a:latin typeface="Arial Black" pitchFamily="34" charset="0"/>
                <a:ea typeface="Times New Roman" pitchFamily="18" charset="0"/>
                <a:cs typeface="Times New Roman" pitchFamily="18" charset="0"/>
              </a:rPr>
              <a:t>2 – Citez les différentes façons de faire preuve de générosité mentionnées dans la leçon.</a:t>
            </a:r>
            <a:endParaRPr kumimoji="0" lang="fr-FR" sz="4800" b="0" i="0" u="none" strike="noStrike" cap="none" normalizeH="0" baseline="0" dirty="0" smtClean="0">
              <a:ln>
                <a:noFill/>
              </a:ln>
              <a:solidFill>
                <a:schemeClr val="bg1"/>
              </a:solidFill>
              <a:effectLst/>
              <a:latin typeface="Arial Black"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sz="4800" b="0" i="0" u="none" strike="noStrike" cap="none" normalizeH="0" baseline="0" dirty="0" smtClean="0">
              <a:ln>
                <a:noFill/>
              </a:ln>
              <a:solidFill>
                <a:schemeClr val="tx1"/>
              </a:solidFill>
              <a:effectLst/>
              <a:latin typeface="Arial Black" pitchFamily="34" charset="0"/>
              <a:cs typeface="Arial" pitchFamily="34" charset="0"/>
            </a:endParaRPr>
          </a:p>
        </p:txBody>
      </p:sp>
      <p:pic>
        <p:nvPicPr>
          <p:cNvPr id="3" name="Picture 4" descr="logo_carte_shia974_2009"/>
          <p:cNvPicPr>
            <a:picLocks noChangeAspect="1" noChangeArrowheads="1"/>
          </p:cNvPicPr>
          <p:nvPr/>
        </p:nvPicPr>
        <p:blipFill>
          <a:blip r:embed="rId2"/>
          <a:srcRect/>
          <a:stretch>
            <a:fillRect/>
          </a:stretch>
        </p:blipFill>
        <p:spPr bwMode="auto">
          <a:xfrm>
            <a:off x="0" y="-26988"/>
            <a:ext cx="1524000" cy="1301751"/>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856357"/>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strike="noStrike" cap="none" normalizeH="0" baseline="0" dirty="0" smtClean="0">
                <a:ln>
                  <a:noFill/>
                </a:ln>
                <a:solidFill>
                  <a:schemeClr val="bg1"/>
                </a:solidFill>
                <a:effectLst/>
                <a:latin typeface="Arial Black" pitchFamily="34" charset="0"/>
                <a:ea typeface="Times New Roman" pitchFamily="18" charset="0"/>
                <a:cs typeface="Times New Roman" pitchFamily="18" charset="0"/>
              </a:rPr>
              <a:t>            </a:t>
            </a:r>
            <a:r>
              <a:rPr kumimoji="0" lang="fr-FR" sz="2800" b="0" i="0" u="sng" strike="noStrike" cap="none" normalizeH="0" baseline="0" dirty="0" smtClean="0">
                <a:ln>
                  <a:noFill/>
                </a:ln>
                <a:solidFill>
                  <a:schemeClr val="bg1"/>
                </a:solidFill>
                <a:effectLst/>
                <a:latin typeface="Arial Black" pitchFamily="34" charset="0"/>
                <a:ea typeface="Times New Roman" pitchFamily="18" charset="0"/>
                <a:cs typeface="Times New Roman" pitchFamily="18" charset="0"/>
              </a:rPr>
              <a:t>2 </a:t>
            </a:r>
            <a:r>
              <a:rPr kumimoji="0" lang="fr-FR" sz="2800" b="0" i="0" u="sng" strike="noStrike" cap="none" normalizeH="0" baseline="0" dirty="0" smtClean="0">
                <a:ln>
                  <a:noFill/>
                </a:ln>
                <a:solidFill>
                  <a:schemeClr val="bg1"/>
                </a:solidFill>
                <a:effectLst/>
                <a:latin typeface="Arial Black" pitchFamily="34" charset="0"/>
                <a:ea typeface="Times New Roman" pitchFamily="18" charset="0"/>
                <a:cs typeface="Times New Roman" pitchFamily="18" charset="0"/>
              </a:rPr>
              <a:t>– Citez les différentes façons de faire preuve de générosité mentionnées dans la leçon</a:t>
            </a:r>
            <a:r>
              <a:rPr kumimoji="0" lang="fr-FR" sz="2800" b="0" i="0" u="sng" strike="noStrike" cap="none" normalizeH="0" baseline="0" dirty="0" smtClean="0">
                <a:ln>
                  <a:noFill/>
                </a:ln>
                <a:solidFill>
                  <a:schemeClr val="bg1"/>
                </a:solidFill>
                <a:effectLst/>
                <a:latin typeface="Arial Black" pitchFamily="34" charset="0"/>
                <a:ea typeface="Times New Roman" pitchFamily="18"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3600" b="0" i="0" u="none" strike="noStrike" cap="none" normalizeH="0" baseline="0" dirty="0" smtClean="0">
              <a:ln>
                <a:noFill/>
              </a:ln>
              <a:solidFill>
                <a:schemeClr val="bg1"/>
              </a:solidFill>
              <a:effectLst/>
              <a:latin typeface="Arial Black"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4400" b="1" i="0" u="none" strike="noStrike" cap="none" normalizeH="0" baseline="0" dirty="0" smtClean="0">
                <a:ln>
                  <a:noFill/>
                </a:ln>
                <a:solidFill>
                  <a:srgbClr val="FFFF00"/>
                </a:solidFill>
                <a:effectLst/>
                <a:latin typeface="Arial Black" pitchFamily="34" charset="0"/>
                <a:ea typeface="Times New Roman" pitchFamily="18" charset="0"/>
                <a:cs typeface="Arial" pitchFamily="34" charset="0"/>
              </a:rPr>
              <a:t>* Faire un don aux charitables</a:t>
            </a:r>
            <a:endParaRPr kumimoji="0" lang="fr-FR" sz="4400" b="0" i="0" u="none" strike="noStrike" cap="none" normalizeH="0" baseline="0" dirty="0" smtClean="0">
              <a:ln>
                <a:noFill/>
              </a:ln>
              <a:solidFill>
                <a:srgbClr val="FFFF00"/>
              </a:solidFill>
              <a:effectLst/>
              <a:latin typeface="Arial Black"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4400" b="1" i="0" u="none" strike="noStrike" cap="none" normalizeH="0" baseline="0" dirty="0" smtClean="0">
                <a:ln>
                  <a:noFill/>
                </a:ln>
                <a:solidFill>
                  <a:srgbClr val="FFFF00"/>
                </a:solidFill>
                <a:effectLst/>
                <a:latin typeface="Arial Black" pitchFamily="34" charset="0"/>
                <a:ea typeface="Times New Roman" pitchFamily="18" charset="0"/>
                <a:cs typeface="Arial" pitchFamily="34" charset="0"/>
              </a:rPr>
              <a:t>* Donner de la nourriture aux nécessiteux</a:t>
            </a:r>
            <a:endParaRPr kumimoji="0" lang="fr-FR" sz="4400" b="0" i="0" u="none" strike="noStrike" cap="none" normalizeH="0" baseline="0" dirty="0" smtClean="0">
              <a:ln>
                <a:noFill/>
              </a:ln>
              <a:solidFill>
                <a:srgbClr val="FFFF00"/>
              </a:solidFill>
              <a:effectLst/>
              <a:latin typeface="Arial Black"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4400" b="1" i="0" u="none" strike="noStrike" cap="none" normalizeH="0" baseline="0" dirty="0" smtClean="0">
                <a:ln>
                  <a:noFill/>
                </a:ln>
                <a:solidFill>
                  <a:srgbClr val="FFFF00"/>
                </a:solidFill>
                <a:effectLst/>
                <a:latin typeface="Arial Black" pitchFamily="34" charset="0"/>
                <a:ea typeface="Times New Roman" pitchFamily="18" charset="0"/>
                <a:cs typeface="Arial" pitchFamily="34" charset="0"/>
              </a:rPr>
              <a:t>* Sacrifier son temps pour aider les autres.</a:t>
            </a:r>
            <a:endParaRPr kumimoji="0" lang="fr-FR" sz="4400" b="0" i="0" u="none" strike="noStrike" cap="none" normalizeH="0" baseline="0" dirty="0" smtClean="0">
              <a:ln>
                <a:noFill/>
              </a:ln>
              <a:solidFill>
                <a:srgbClr val="FFFF00"/>
              </a:solidFill>
              <a:effectLst/>
              <a:latin typeface="Arial Black" pitchFamily="34" charset="0"/>
              <a:cs typeface="Arial" pitchFamily="34" charset="0"/>
            </a:endParaRPr>
          </a:p>
        </p:txBody>
      </p:sp>
      <p:pic>
        <p:nvPicPr>
          <p:cNvPr id="3" name="Picture 4" descr="logo_carte_shia974_2009"/>
          <p:cNvPicPr>
            <a:picLocks noChangeAspect="1" noChangeArrowheads="1"/>
          </p:cNvPicPr>
          <p:nvPr/>
        </p:nvPicPr>
        <p:blipFill>
          <a:blip r:embed="rId2"/>
          <a:srcRect/>
          <a:stretch>
            <a:fillRect/>
          </a:stretch>
        </p:blipFill>
        <p:spPr bwMode="auto">
          <a:xfrm>
            <a:off x="0" y="-26988"/>
            <a:ext cx="1524000" cy="1301751"/>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1928802"/>
            <a:ext cx="9144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800" b="0" i="0" u="sng" strike="noStrike" cap="none" normalizeH="0" baseline="0" dirty="0" smtClean="0">
                <a:ln>
                  <a:noFill/>
                </a:ln>
                <a:solidFill>
                  <a:schemeClr val="bg1"/>
                </a:solidFill>
                <a:effectLst/>
                <a:latin typeface="Arial Black" pitchFamily="34" charset="0"/>
                <a:ea typeface="Times New Roman" pitchFamily="18" charset="0"/>
                <a:cs typeface="Arial" pitchFamily="34" charset="0"/>
              </a:rPr>
              <a:t>3 – Pourquoi Allah </a:t>
            </a:r>
            <a:r>
              <a:rPr kumimoji="0" lang="fr-FR" sz="4800" b="0" i="0" u="sng" strike="noStrike" cap="none" normalizeH="0" baseline="0" dirty="0" err="1" smtClean="0">
                <a:ln>
                  <a:noFill/>
                </a:ln>
                <a:solidFill>
                  <a:schemeClr val="bg1"/>
                </a:solidFill>
                <a:effectLst/>
                <a:latin typeface="Arial Black" pitchFamily="34" charset="0"/>
                <a:ea typeface="Times New Roman" pitchFamily="18" charset="0"/>
                <a:cs typeface="Arial" pitchFamily="34" charset="0"/>
              </a:rPr>
              <a:t>swt</a:t>
            </a:r>
            <a:r>
              <a:rPr kumimoji="0" lang="fr-FR" sz="4800" b="0" i="0" u="sng" strike="noStrike" cap="none" normalizeH="0" baseline="0" dirty="0" smtClean="0">
                <a:ln>
                  <a:noFill/>
                </a:ln>
                <a:solidFill>
                  <a:schemeClr val="bg1"/>
                </a:solidFill>
                <a:effectLst/>
                <a:latin typeface="Arial Black" pitchFamily="34" charset="0"/>
                <a:ea typeface="Times New Roman" pitchFamily="18" charset="0"/>
                <a:cs typeface="Arial" pitchFamily="34" charset="0"/>
              </a:rPr>
              <a:t> préfère-t-il le don d’un enfant à celui d’un adulte ?</a:t>
            </a:r>
            <a:endParaRPr kumimoji="0" lang="fr-FR" sz="4800" b="0" i="0" u="none" strike="noStrike" cap="none" normalizeH="0" baseline="0" dirty="0" smtClean="0">
              <a:ln>
                <a:noFill/>
              </a:ln>
              <a:solidFill>
                <a:schemeClr val="bg1"/>
              </a:solidFill>
              <a:effectLst/>
              <a:latin typeface="Arial Black"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sz="4800" b="0" i="0" u="none" strike="noStrike" cap="none" normalizeH="0" baseline="0" dirty="0" smtClean="0">
              <a:ln>
                <a:noFill/>
              </a:ln>
              <a:solidFill>
                <a:schemeClr val="tx1"/>
              </a:solidFill>
              <a:effectLst/>
              <a:latin typeface="Arial Black" pitchFamily="34" charset="0"/>
              <a:cs typeface="Arial" pitchFamily="34" charset="0"/>
            </a:endParaRPr>
          </a:p>
        </p:txBody>
      </p:sp>
      <p:pic>
        <p:nvPicPr>
          <p:cNvPr id="3" name="Picture 4" descr="logo_carte_shia974_2009"/>
          <p:cNvPicPr>
            <a:picLocks noChangeAspect="1" noChangeArrowheads="1"/>
          </p:cNvPicPr>
          <p:nvPr/>
        </p:nvPicPr>
        <p:blipFill>
          <a:blip r:embed="rId2"/>
          <a:srcRect/>
          <a:stretch>
            <a:fillRect/>
          </a:stretch>
        </p:blipFill>
        <p:spPr bwMode="auto">
          <a:xfrm>
            <a:off x="0" y="-26988"/>
            <a:ext cx="1524000" cy="1301751"/>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1214422"/>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strike="noStrike" cap="none" normalizeH="0" baseline="0" dirty="0" smtClean="0">
                <a:ln>
                  <a:noFill/>
                </a:ln>
                <a:solidFill>
                  <a:schemeClr val="tx1"/>
                </a:solidFill>
                <a:effectLst/>
                <a:latin typeface="Arial Black" pitchFamily="34" charset="0"/>
                <a:ea typeface="Times New Roman" pitchFamily="18" charset="0"/>
                <a:cs typeface="Arial" pitchFamily="34" charset="0"/>
              </a:rPr>
              <a:t>    </a:t>
            </a:r>
            <a:r>
              <a:rPr kumimoji="0" lang="fr-FR" sz="2400" b="0" i="0" u="sng" strike="noStrike" cap="none" normalizeH="0" baseline="0" dirty="0" smtClean="0">
                <a:ln>
                  <a:noFill/>
                </a:ln>
                <a:solidFill>
                  <a:schemeClr val="bg1"/>
                </a:solidFill>
                <a:effectLst/>
                <a:latin typeface="Arial Black" pitchFamily="34" charset="0"/>
                <a:ea typeface="Times New Roman" pitchFamily="18" charset="0"/>
                <a:cs typeface="Arial" pitchFamily="34" charset="0"/>
              </a:rPr>
              <a:t>3 – Pourquoi Allah </a:t>
            </a:r>
            <a:r>
              <a:rPr kumimoji="0" lang="fr-FR" sz="2400" b="0" i="0" u="sng" strike="noStrike" cap="none" normalizeH="0" baseline="0" dirty="0" err="1" smtClean="0">
                <a:ln>
                  <a:noFill/>
                </a:ln>
                <a:solidFill>
                  <a:schemeClr val="bg1"/>
                </a:solidFill>
                <a:effectLst/>
                <a:latin typeface="Arial Black" pitchFamily="34" charset="0"/>
                <a:ea typeface="Times New Roman" pitchFamily="18" charset="0"/>
                <a:cs typeface="Arial" pitchFamily="34" charset="0"/>
              </a:rPr>
              <a:t>swt</a:t>
            </a:r>
            <a:r>
              <a:rPr kumimoji="0" lang="fr-FR" sz="2400" b="0" i="0" u="sng" strike="noStrike" cap="none" normalizeH="0" baseline="0" dirty="0" smtClean="0">
                <a:ln>
                  <a:noFill/>
                </a:ln>
                <a:solidFill>
                  <a:schemeClr val="bg1"/>
                </a:solidFill>
                <a:effectLst/>
                <a:latin typeface="Arial Black" pitchFamily="34" charset="0"/>
                <a:ea typeface="Times New Roman" pitchFamily="18" charset="0"/>
                <a:cs typeface="Arial" pitchFamily="34" charset="0"/>
              </a:rPr>
              <a:t> préfère-t-il le don d’un enfant à celui d’un adulte </a:t>
            </a:r>
            <a:r>
              <a:rPr kumimoji="0" lang="fr-FR" sz="2400" b="0" i="0" u="sng" strike="noStrike" cap="none" normalizeH="0" baseline="0" dirty="0" smtClean="0">
                <a:ln>
                  <a:noFill/>
                </a:ln>
                <a:solidFill>
                  <a:schemeClr val="bg1"/>
                </a:solidFill>
                <a:effectLst/>
                <a:latin typeface="Arial Black" pitchFamily="34" charset="0"/>
                <a:ea typeface="Times New Roman" pitchFamily="18" charset="0"/>
                <a:cs typeface="Arial"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Arial Black"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3400" b="1" i="0" u="none" strike="noStrike" cap="none" normalizeH="0" baseline="0" dirty="0" smtClean="0">
                <a:ln>
                  <a:noFill/>
                </a:ln>
                <a:solidFill>
                  <a:srgbClr val="FFFF00"/>
                </a:solidFill>
                <a:effectLst/>
                <a:latin typeface="Arial Black" pitchFamily="34" charset="0"/>
                <a:ea typeface="Times New Roman" pitchFamily="18" charset="0"/>
                <a:cs typeface="Arial" pitchFamily="34" charset="0"/>
              </a:rPr>
              <a:t>Allah </a:t>
            </a:r>
            <a:r>
              <a:rPr kumimoji="0" lang="fr-FR" sz="3400" b="1" i="0" u="none" strike="noStrike" cap="none" normalizeH="0" baseline="0" dirty="0" err="1" smtClean="0">
                <a:ln>
                  <a:noFill/>
                </a:ln>
                <a:solidFill>
                  <a:srgbClr val="FFFF00"/>
                </a:solidFill>
                <a:effectLst/>
                <a:latin typeface="Arial Black" pitchFamily="34" charset="0"/>
                <a:ea typeface="Times New Roman" pitchFamily="18" charset="0"/>
                <a:cs typeface="Arial" pitchFamily="34" charset="0"/>
              </a:rPr>
              <a:t>swt</a:t>
            </a:r>
            <a:r>
              <a:rPr kumimoji="0" lang="fr-FR" sz="3400" b="1" i="0" u="none" strike="noStrike" cap="none" normalizeH="0" baseline="0" dirty="0" smtClean="0">
                <a:ln>
                  <a:noFill/>
                </a:ln>
                <a:solidFill>
                  <a:srgbClr val="FFFF00"/>
                </a:solidFill>
                <a:effectLst/>
                <a:latin typeface="Arial Black" pitchFamily="34" charset="0"/>
                <a:ea typeface="Times New Roman" pitchFamily="18" charset="0"/>
                <a:cs typeface="Arial" pitchFamily="34" charset="0"/>
              </a:rPr>
              <a:t> préfère le don d’un enfant parce qu’il ne gagne pas encore sa vie, et donc il ne possède pas beaucoup d’argent. Et en le donnant aux pauvres ou aux nécessiteux, il sacrifie quelque chose qui lui est beaucoup plus précieux qu’il l’est aux adultes.</a:t>
            </a:r>
            <a:endParaRPr kumimoji="0" lang="fr-FR" sz="3400" b="0" i="0" u="none" strike="noStrike" cap="none" normalizeH="0" baseline="0" dirty="0" smtClean="0">
              <a:ln>
                <a:noFill/>
              </a:ln>
              <a:solidFill>
                <a:srgbClr val="FFFF00"/>
              </a:solidFill>
              <a:effectLst/>
              <a:latin typeface="Arial Black" pitchFamily="34" charset="0"/>
              <a:cs typeface="Arial" pitchFamily="34" charset="0"/>
            </a:endParaRPr>
          </a:p>
        </p:txBody>
      </p:sp>
      <p:pic>
        <p:nvPicPr>
          <p:cNvPr id="3" name="Picture 4" descr="logo_carte_shia974_2009"/>
          <p:cNvPicPr>
            <a:picLocks noChangeAspect="1" noChangeArrowheads="1"/>
          </p:cNvPicPr>
          <p:nvPr/>
        </p:nvPicPr>
        <p:blipFill>
          <a:blip r:embed="rId2"/>
          <a:srcRect/>
          <a:stretch>
            <a:fillRect/>
          </a:stretch>
        </p:blipFill>
        <p:spPr bwMode="auto">
          <a:xfrm>
            <a:off x="0" y="-26988"/>
            <a:ext cx="1524000" cy="1301751"/>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2674079"/>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800" b="0" i="0" u="sng" strike="noStrike" cap="none" normalizeH="0" baseline="0" dirty="0" smtClean="0">
                <a:ln>
                  <a:noFill/>
                </a:ln>
                <a:solidFill>
                  <a:schemeClr val="bg1"/>
                </a:solidFill>
                <a:effectLst/>
                <a:latin typeface="Arial Black" pitchFamily="34" charset="0"/>
                <a:ea typeface="Times New Roman" pitchFamily="18" charset="0"/>
                <a:cs typeface="Arial" pitchFamily="34" charset="0"/>
              </a:rPr>
              <a:t>4 – Citez le hadith du Saint-Prophète </a:t>
            </a:r>
            <a:r>
              <a:rPr kumimoji="0" lang="fr-FR" sz="4800" b="0" i="0" u="sng" strike="noStrike" cap="none" normalizeH="0" baseline="0" dirty="0" err="1" smtClean="0">
                <a:ln>
                  <a:noFill/>
                </a:ln>
                <a:solidFill>
                  <a:schemeClr val="bg1"/>
                </a:solidFill>
                <a:effectLst/>
                <a:latin typeface="Arial Black" pitchFamily="34" charset="0"/>
                <a:ea typeface="Times New Roman" pitchFamily="18" charset="0"/>
                <a:cs typeface="Arial" pitchFamily="34" charset="0"/>
              </a:rPr>
              <a:t>saw</a:t>
            </a:r>
            <a:r>
              <a:rPr kumimoji="0" lang="fr-FR" sz="4800" b="0" i="0" u="sng" strike="noStrike" cap="none" normalizeH="0" baseline="0" dirty="0" smtClean="0">
                <a:ln>
                  <a:noFill/>
                </a:ln>
                <a:solidFill>
                  <a:schemeClr val="bg1"/>
                </a:solidFill>
                <a:effectLst/>
                <a:latin typeface="Arial Black" pitchFamily="34" charset="0"/>
                <a:ea typeface="Times New Roman" pitchFamily="18" charset="0"/>
                <a:cs typeface="Arial" pitchFamily="34" charset="0"/>
              </a:rPr>
              <a:t> sur le généreux.</a:t>
            </a:r>
            <a:endParaRPr kumimoji="0" lang="fr-FR" sz="4800" b="0" i="0" u="none" strike="noStrike" cap="none" normalizeH="0" baseline="0" dirty="0" smtClean="0">
              <a:ln>
                <a:noFill/>
              </a:ln>
              <a:solidFill>
                <a:schemeClr val="bg1"/>
              </a:solidFill>
              <a:effectLst/>
              <a:latin typeface="Arial Black" pitchFamily="34" charset="0"/>
              <a:ea typeface="Times New Roman" pitchFamily="18" charset="0"/>
              <a:cs typeface="Arial" pitchFamily="34" charset="0"/>
            </a:endParaRPr>
          </a:p>
        </p:txBody>
      </p:sp>
      <p:pic>
        <p:nvPicPr>
          <p:cNvPr id="3" name="Picture 4" descr="logo_carte_shia974_2009"/>
          <p:cNvPicPr>
            <a:picLocks noChangeAspect="1" noChangeArrowheads="1"/>
          </p:cNvPicPr>
          <p:nvPr/>
        </p:nvPicPr>
        <p:blipFill>
          <a:blip r:embed="rId2"/>
          <a:srcRect/>
          <a:stretch>
            <a:fillRect/>
          </a:stretch>
        </p:blipFill>
        <p:spPr bwMode="auto">
          <a:xfrm>
            <a:off x="0" y="-26988"/>
            <a:ext cx="1524000" cy="1301751"/>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1196752"/>
            <a:ext cx="91440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600" b="0" i="0" u="sng" strike="noStrike" cap="none" normalizeH="0" baseline="0" dirty="0" smtClean="0">
                <a:ln>
                  <a:noFill/>
                </a:ln>
                <a:solidFill>
                  <a:schemeClr val="bg1"/>
                </a:solidFill>
                <a:effectLst/>
                <a:latin typeface="Arial Black" pitchFamily="34" charset="0"/>
                <a:ea typeface="Times New Roman" pitchFamily="18" charset="0"/>
                <a:cs typeface="Arial" pitchFamily="34" charset="0"/>
              </a:rPr>
              <a:t>4 – Citez le hadith du Saint-Prophète </a:t>
            </a:r>
            <a:r>
              <a:rPr kumimoji="0" lang="fr-FR" sz="3600" b="0" i="0" u="sng" strike="noStrike" cap="none" normalizeH="0" baseline="0" dirty="0" err="1" smtClean="0">
                <a:ln>
                  <a:noFill/>
                </a:ln>
                <a:solidFill>
                  <a:schemeClr val="bg1"/>
                </a:solidFill>
                <a:effectLst/>
                <a:latin typeface="Arial Black" pitchFamily="34" charset="0"/>
                <a:ea typeface="Times New Roman" pitchFamily="18" charset="0"/>
                <a:cs typeface="Arial" pitchFamily="34" charset="0"/>
              </a:rPr>
              <a:t>saw</a:t>
            </a:r>
            <a:r>
              <a:rPr kumimoji="0" lang="fr-FR" sz="3600" b="0" i="0" u="sng" strike="noStrike" cap="none" normalizeH="0" baseline="0" dirty="0" smtClean="0">
                <a:ln>
                  <a:noFill/>
                </a:ln>
                <a:solidFill>
                  <a:schemeClr val="bg1"/>
                </a:solidFill>
                <a:effectLst/>
                <a:latin typeface="Arial Black" pitchFamily="34" charset="0"/>
                <a:ea typeface="Times New Roman" pitchFamily="18" charset="0"/>
                <a:cs typeface="Arial" pitchFamily="34" charset="0"/>
              </a:rPr>
              <a:t> sur le généreux</a:t>
            </a:r>
            <a:r>
              <a:rPr kumimoji="0" lang="fr-FR" sz="3600" b="0" i="0" u="sng" strike="noStrike" cap="none" normalizeH="0" baseline="0" dirty="0" smtClean="0">
                <a:ln>
                  <a:noFill/>
                </a:ln>
                <a:solidFill>
                  <a:schemeClr val="bg1"/>
                </a:solidFill>
                <a:effectLst/>
                <a:latin typeface="Arial Black" pitchFamily="34" charset="0"/>
                <a:ea typeface="Times New Roman" pitchFamily="18" charset="0"/>
                <a:cs typeface="Arial"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3600" b="0" i="0" u="none" strike="noStrike" cap="none" normalizeH="0" baseline="0" dirty="0" smtClean="0">
              <a:ln>
                <a:noFill/>
              </a:ln>
              <a:solidFill>
                <a:schemeClr val="bg1"/>
              </a:solidFill>
              <a:effectLst/>
              <a:latin typeface="Arial Black"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4800" b="1" i="0" u="none" strike="noStrike" cap="none" normalizeH="0" baseline="0" dirty="0" smtClean="0">
                <a:ln>
                  <a:noFill/>
                </a:ln>
                <a:solidFill>
                  <a:srgbClr val="FFFF00"/>
                </a:solidFill>
                <a:effectLst/>
                <a:latin typeface="Arial Black" pitchFamily="34" charset="0"/>
                <a:ea typeface="Times New Roman" pitchFamily="18" charset="0"/>
                <a:cs typeface="Arial" pitchFamily="34" charset="0"/>
              </a:rPr>
              <a:t>« Une personne généreuse est un ami d’Allah, et un misérable est un ennemi d’Allah. »</a:t>
            </a:r>
            <a:endParaRPr kumimoji="0" lang="fr-FR" sz="4800" b="0" i="0" u="none" strike="noStrike" cap="none" normalizeH="0" baseline="0" dirty="0" smtClean="0">
              <a:ln>
                <a:noFill/>
              </a:ln>
              <a:solidFill>
                <a:srgbClr val="FFFF00"/>
              </a:solidFill>
              <a:effectLst/>
              <a:latin typeface="Arial Black" pitchFamily="34" charset="0"/>
              <a:cs typeface="Arial" pitchFamily="34" charset="0"/>
            </a:endParaRPr>
          </a:p>
        </p:txBody>
      </p:sp>
      <p:pic>
        <p:nvPicPr>
          <p:cNvPr id="3" name="Picture 4" descr="logo_carte_shia974_2009"/>
          <p:cNvPicPr>
            <a:picLocks noChangeAspect="1" noChangeArrowheads="1"/>
          </p:cNvPicPr>
          <p:nvPr/>
        </p:nvPicPr>
        <p:blipFill>
          <a:blip r:embed="rId2"/>
          <a:srcRect/>
          <a:stretch>
            <a:fillRect/>
          </a:stretch>
        </p:blipFill>
        <p:spPr bwMode="auto">
          <a:xfrm>
            <a:off x="0" y="-26988"/>
            <a:ext cx="1524000" cy="1301751"/>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147</Words>
  <Application>Microsoft Office PowerPoint</Application>
  <PresentationFormat>Affichage à l'écran (4:3)</PresentationFormat>
  <Paragraphs>22</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Mozama Mamodaly</dc:creator>
  <cp:lastModifiedBy>user</cp:lastModifiedBy>
  <cp:revision>3</cp:revision>
  <dcterms:created xsi:type="dcterms:W3CDTF">2011-01-06T08:38:37Z</dcterms:created>
  <dcterms:modified xsi:type="dcterms:W3CDTF">2011-01-09T11:59:06Z</dcterms:modified>
</cp:coreProperties>
</file>