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05/08/2012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627784" y="0"/>
            <a:ext cx="4104456" cy="584775"/>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B050"/>
                </a:solidFill>
              </a:rPr>
              <a:t>AKHLAQ  9 : LE</a:t>
            </a:r>
            <a:r>
              <a:rPr lang="en-US" sz="3200" b="1" dirty="0">
                <a:solidFill>
                  <a:srgbClr val="00B050"/>
                </a:solidFill>
              </a:rPr>
              <a:t>ÇON </a:t>
            </a:r>
            <a:r>
              <a:rPr lang="en-US" sz="3200" b="1" dirty="0" smtClean="0">
                <a:solidFill>
                  <a:srgbClr val="00B050"/>
                </a:solidFill>
              </a:rPr>
              <a:t>6</a:t>
            </a:r>
            <a:endParaRPr lang="en-US" sz="3200" b="1" dirty="0">
              <a:solidFill>
                <a:srgbClr val="00B050"/>
              </a:solidFill>
            </a:endParaRPr>
          </a:p>
        </p:txBody>
      </p:sp>
      <p:sp>
        <p:nvSpPr>
          <p:cNvPr id="6"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2" cstate="print"/>
          <a:srcRect/>
          <a:stretch>
            <a:fillRect/>
          </a:stretch>
        </p:blipFill>
        <p:spPr bwMode="auto">
          <a:xfrm rot="4554081">
            <a:off x="2501147" y="3658071"/>
            <a:ext cx="2800350" cy="2962275"/>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179512" y="980728"/>
            <a:ext cx="3104356" cy="2956530"/>
          </a:xfrm>
          <a:prstGeom prst="rect">
            <a:avLst/>
          </a:prstGeom>
          <a:noFill/>
          <a:ln w="9525">
            <a:noFill/>
            <a:miter lim="800000"/>
            <a:headEnd/>
            <a:tailEnd/>
          </a:ln>
        </p:spPr>
      </p:pic>
      <p:sp>
        <p:nvSpPr>
          <p:cNvPr id="2" name="Titre 1"/>
          <p:cNvSpPr>
            <a:spLocks noGrp="1"/>
          </p:cNvSpPr>
          <p:nvPr>
            <p:ph type="ctrTitle"/>
          </p:nvPr>
        </p:nvSpPr>
        <p:spPr>
          <a:xfrm>
            <a:off x="4716016" y="2348880"/>
            <a:ext cx="4427984" cy="1470025"/>
          </a:xfrm>
        </p:spPr>
        <p:txBody>
          <a:bodyPr>
            <a:noAutofit/>
          </a:bodyPr>
          <a:lstStyle/>
          <a:p>
            <a:r>
              <a:rPr lang="fr-FR" sz="4800" dirty="0" smtClean="0">
                <a:solidFill>
                  <a:srgbClr val="FF0000"/>
                </a:solidFill>
                <a:latin typeface="Arial Black" pitchFamily="34" charset="0"/>
              </a:rPr>
              <a:t>KARZ-E-HASSANAH</a:t>
            </a:r>
            <a:endParaRPr lang="fr-FR" sz="4800" dirty="0">
              <a:solidFill>
                <a:srgbClr val="FF0000"/>
              </a:solidFill>
              <a:latin typeface="Arial Black" pitchFamily="34" charset="0"/>
            </a:endParaRPr>
          </a:p>
        </p:txBody>
      </p:sp>
      <p:pic>
        <p:nvPicPr>
          <p:cNvPr id="4" name="Picture 4" descr="logo_carte_shia974_2009"/>
          <p:cNvPicPr>
            <a:picLocks noChangeAspect="1" noChangeArrowheads="1"/>
          </p:cNvPicPr>
          <p:nvPr/>
        </p:nvPicPr>
        <p:blipFill>
          <a:blip r:embed="rId4" cstate="print"/>
          <a:srcRect/>
          <a:stretch>
            <a:fillRect/>
          </a:stretch>
        </p:blipFill>
        <p:spPr bwMode="auto">
          <a:xfrm>
            <a:off x="0" y="0"/>
            <a:ext cx="1643042" cy="14034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rmAutofit fontScale="90000"/>
          </a:bodyPr>
          <a:lstStyle/>
          <a:p>
            <a:r>
              <a:rPr lang="fr-FR" sz="2800" dirty="0" smtClean="0">
                <a:latin typeface="Arial Black" pitchFamily="34" charset="0"/>
              </a:rPr>
              <a:t>Cependant, le devoir est réciproque. La facilité du </a:t>
            </a:r>
            <a:r>
              <a:rPr lang="fr-FR" sz="2800" dirty="0" err="1" smtClean="0">
                <a:latin typeface="Arial Black" pitchFamily="34" charset="0"/>
              </a:rPr>
              <a:t>Karz</a:t>
            </a:r>
            <a:r>
              <a:rPr lang="fr-FR" sz="2800" dirty="0" smtClean="0">
                <a:latin typeface="Arial Black" pitchFamily="34" charset="0"/>
              </a:rPr>
              <a:t> e </a:t>
            </a:r>
            <a:r>
              <a:rPr lang="fr-FR" sz="2800" dirty="0" err="1" smtClean="0">
                <a:latin typeface="Arial Black" pitchFamily="34" charset="0"/>
              </a:rPr>
              <a:t>Hassanah</a:t>
            </a:r>
            <a:r>
              <a:rPr lang="fr-FR" sz="2800" dirty="0" smtClean="0">
                <a:latin typeface="Arial Black" pitchFamily="34" charset="0"/>
              </a:rPr>
              <a:t> a été octroyée par l’Islam afin que la communauté en général puisse se développer et prospérer, tout en s’unissant. Ainsi, celui qui emprunte de l’argent doit avoir l’intention de rembourser aussi rapidement que possible. En abusant de la facilité, il aura profité du système et sera source de problèmes chez les autres.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 name="Image 5" descr="title.gif"/>
          <p:cNvPicPr>
            <a:picLocks noChangeAspect="1"/>
          </p:cNvPicPr>
          <p:nvPr/>
        </p:nvPicPr>
        <p:blipFill>
          <a:blip r:embed="rId3" cstate="print"/>
          <a:stretch>
            <a:fillRect/>
          </a:stretch>
        </p:blipFill>
        <p:spPr>
          <a:xfrm>
            <a:off x="2699792" y="0"/>
            <a:ext cx="3763947" cy="37890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13176"/>
            <a:ext cx="9144000" cy="1470025"/>
          </a:xfrm>
        </p:spPr>
        <p:txBody>
          <a:bodyPr>
            <a:noAutofit/>
          </a:bodyPr>
          <a:lstStyle/>
          <a:p>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Un dicton dit qu’un homme trouvera le sommeil la nuit, même s’il a perdu un membre de la famille la veille, mais le jour où il aura perdu son argent, il ne dormira plus jamais.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2627784" y="1484784"/>
            <a:ext cx="4128459" cy="3096344"/>
          </a:xfrm>
          <a:prstGeom prst="rect">
            <a:avLst/>
          </a:prstGeom>
          <a:noFill/>
          <a:ln w="9525">
            <a:noFill/>
            <a:miter lim="800000"/>
            <a:headEnd/>
            <a:tailEnd/>
          </a:ln>
        </p:spPr>
      </p:pic>
      <p:sp>
        <p:nvSpPr>
          <p:cNvPr id="5" name="Titre 1"/>
          <p:cNvSpPr txBox="1">
            <a:spLocks/>
          </p:cNvSpPr>
          <p:nvPr/>
        </p:nvSpPr>
        <p:spPr>
          <a:xfrm>
            <a:off x="1403648" y="404664"/>
            <a:ext cx="6984776" cy="108012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schemeClr val="tx1"/>
                </a:solidFill>
                <a:effectLst/>
                <a:uLnTx/>
                <a:uFillTx/>
                <a:latin typeface="Arial Black" pitchFamily="34" charset="0"/>
                <a:ea typeface="+mj-ea"/>
                <a:cs typeface="+mj-cs"/>
              </a:rPr>
              <a:t>Qu’y a t-il derrière cette notion du don? Pourquoi est-ce si important ?</a:t>
            </a:r>
            <a:br>
              <a:rPr kumimoji="0" lang="fr-FR" sz="2800" b="0" i="0" u="none" strike="noStrike" kern="1200" cap="none" spc="0" normalizeH="0" baseline="0" noProof="0" dirty="0" smtClean="0">
                <a:ln>
                  <a:noFill/>
                </a:ln>
                <a:solidFill>
                  <a:schemeClr val="tx1"/>
                </a:solidFill>
                <a:effectLst/>
                <a:uLnTx/>
                <a:uFillTx/>
                <a:latin typeface="Arial Black" pitchFamily="34" charset="0"/>
                <a:ea typeface="+mj-ea"/>
                <a:cs typeface="+mj-cs"/>
              </a:rPr>
            </a:br>
            <a:endParaRPr kumimoji="0" lang="fr-FR"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11960" y="2852936"/>
            <a:ext cx="4932040" cy="1470025"/>
          </a:xfrm>
        </p:spPr>
        <p:txBody>
          <a:bodyPr>
            <a:noAutofit/>
          </a:bodyPr>
          <a:lstStyle/>
          <a:p>
            <a:r>
              <a:rPr lang="fr-FR" sz="2800" dirty="0" smtClean="0">
                <a:latin typeface="Arial Black" pitchFamily="34" charset="0"/>
              </a:rPr>
              <a:t>Cela met en exergue les vices particuliers à l’homme : la cupidité et l’égoïsme. Lorsqu’un homme parvient à prêter une somme conséquente sans attendre un profit en retour, il aura alors vaincu ces deux vices.   </a:t>
            </a:r>
            <a:r>
              <a:rPr lang="en-GB" sz="2800" dirty="0" smtClean="0">
                <a:latin typeface="Arial Black" pitchFamily="34" charset="0"/>
              </a:rPr>
              <a:t> </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Il aura vaincu l’</a:t>
            </a:r>
            <a:r>
              <a:rPr lang="fr-FR" sz="2800" b="1" dirty="0" smtClean="0">
                <a:latin typeface="Arial Black" pitchFamily="34" charset="0"/>
              </a:rPr>
              <a:t>ÉGOÏSME</a:t>
            </a:r>
            <a:r>
              <a:rPr lang="fr-FR" sz="2800" dirty="0" smtClean="0">
                <a:latin typeface="Arial Black" pitchFamily="34" charset="0"/>
              </a:rPr>
              <a:t> en laissant son argent à autrui pour lui permettre de réussir.</a:t>
            </a:r>
            <a:br>
              <a:rPr lang="fr-FR" sz="2800" dirty="0" smtClean="0">
                <a:latin typeface="Arial Black" pitchFamily="34" charset="0"/>
              </a:rPr>
            </a:br>
            <a:endParaRPr lang="fr-FR" sz="2800" dirty="0">
              <a:latin typeface="Arial Black" pitchFamily="34" charset="0"/>
            </a:endParaRPr>
          </a:p>
        </p:txBody>
      </p:sp>
      <p:pic>
        <p:nvPicPr>
          <p:cNvPr id="11266" name="Picture 2"/>
          <p:cNvPicPr>
            <a:picLocks noChangeAspect="1" noChangeArrowheads="1"/>
          </p:cNvPicPr>
          <p:nvPr/>
        </p:nvPicPr>
        <p:blipFill>
          <a:blip r:embed="rId2" cstate="print"/>
          <a:srcRect/>
          <a:stretch>
            <a:fillRect/>
          </a:stretch>
        </p:blipFill>
        <p:spPr bwMode="auto">
          <a:xfrm>
            <a:off x="179512" y="1196752"/>
            <a:ext cx="4032448" cy="4838938"/>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387975"/>
            <a:ext cx="9144000" cy="1470025"/>
          </a:xfrm>
        </p:spPr>
        <p:txBody>
          <a:bodyPr>
            <a:noAutofit/>
          </a:bodyPr>
          <a:lstStyle/>
          <a:p>
            <a:r>
              <a:rPr lang="fr-FR" sz="2800" dirty="0" smtClean="0">
                <a:latin typeface="Arial Black" pitchFamily="34" charset="0"/>
              </a:rPr>
              <a:t>Il aura vaincu également la </a:t>
            </a:r>
            <a:r>
              <a:rPr lang="fr-FR" sz="2800" b="1" dirty="0" smtClean="0">
                <a:latin typeface="Arial Black" pitchFamily="34" charset="0"/>
              </a:rPr>
              <a:t>CUPIDITÉ</a:t>
            </a:r>
            <a:r>
              <a:rPr lang="fr-FR" sz="2800" dirty="0" smtClean="0">
                <a:latin typeface="Arial Black" pitchFamily="34" charset="0"/>
              </a:rPr>
              <a:t> car il sait qu’il ne tirera aucun profit de cet argent puisqu’il est </a:t>
            </a:r>
            <a:r>
              <a:rPr lang="fr-FR" sz="2800" dirty="0" err="1" smtClean="0">
                <a:latin typeface="Arial Black" pitchFamily="34" charset="0"/>
              </a:rPr>
              <a:t>Haràm</a:t>
            </a:r>
            <a:r>
              <a:rPr lang="fr-FR" sz="2800" dirty="0" smtClean="0">
                <a:latin typeface="Arial Black" pitchFamily="34" charset="0"/>
              </a:rPr>
              <a:t> de prendre un intérêt.</a:t>
            </a:r>
            <a:br>
              <a:rPr lang="fr-FR" sz="2800" dirty="0" smtClean="0">
                <a:latin typeface="Arial Black" pitchFamily="34" charset="0"/>
              </a:rPr>
            </a:br>
            <a:endParaRPr lang="fr-FR" sz="2800" dirty="0">
              <a:latin typeface="Arial Black" pitchFamily="34" charset="0"/>
            </a:endParaRPr>
          </a:p>
        </p:txBody>
      </p:sp>
      <p:pic>
        <p:nvPicPr>
          <p:cNvPr id="12290" name="Picture 2"/>
          <p:cNvPicPr>
            <a:picLocks noChangeAspect="1" noChangeArrowheads="1"/>
          </p:cNvPicPr>
          <p:nvPr/>
        </p:nvPicPr>
        <p:blipFill>
          <a:blip r:embed="rId2" cstate="print"/>
          <a:srcRect/>
          <a:stretch>
            <a:fillRect/>
          </a:stretch>
        </p:blipFill>
        <p:spPr bwMode="auto">
          <a:xfrm>
            <a:off x="395536" y="908720"/>
            <a:ext cx="4572000" cy="343852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716016" y="3068960"/>
            <a:ext cx="4248150" cy="2114550"/>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4" cstate="print"/>
          <a:srcRect/>
          <a:stretch>
            <a:fillRect/>
          </a:stretch>
        </p:blipFill>
        <p:spPr bwMode="auto">
          <a:xfrm>
            <a:off x="0" y="0"/>
            <a:ext cx="1643042" cy="14034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Autofit/>
          </a:bodyPr>
          <a:lstStyle/>
          <a:p>
            <a:r>
              <a:rPr lang="fr-FR" sz="2500" dirty="0" smtClean="0">
                <a:latin typeface="Arial Black" pitchFamily="34" charset="0"/>
              </a:rPr>
              <a:t>Nous devons toujours aider notre communauté et les gens en général. Si on réfléchit un instant, demain, nous ne serons plus dans ce monde, mais notre registre d’actions sera toujours ouvert. En partant, si nous laissons derrière nous des gens qui se souviendront de l’aide que nous leur aurons apportée, nous continuerons à être bénis.</a:t>
            </a:r>
            <a:endParaRPr lang="fr-FR" sz="25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3314" name="Picture 2"/>
          <p:cNvPicPr>
            <a:picLocks noChangeAspect="1" noChangeArrowheads="1"/>
          </p:cNvPicPr>
          <p:nvPr/>
        </p:nvPicPr>
        <p:blipFill>
          <a:blip r:embed="rId3" cstate="print"/>
          <a:srcRect/>
          <a:stretch>
            <a:fillRect/>
          </a:stretch>
        </p:blipFill>
        <p:spPr bwMode="auto">
          <a:xfrm>
            <a:off x="1907704" y="188640"/>
            <a:ext cx="5215240" cy="38164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16016" y="2852936"/>
            <a:ext cx="4427984" cy="1470025"/>
          </a:xfrm>
        </p:spPr>
        <p:txBody>
          <a:bodyPr>
            <a:noAutofit/>
          </a:bodyPr>
          <a:lstStyle/>
          <a:p>
            <a:r>
              <a:rPr lang="fr-FR" sz="2800" dirty="0" smtClean="0">
                <a:latin typeface="Arial Black" pitchFamily="34" charset="0"/>
              </a:rPr>
              <a:t>D’un autre côté, si le seul souvenir que les gens ont de nous est notre méchanceté, alors le jour du Jugement, à quoi nous serviront notre fortune et nos richesses?</a:t>
            </a:r>
            <a:br>
              <a:rPr lang="fr-FR" sz="2800" dirty="0" smtClean="0">
                <a:latin typeface="Arial Black" pitchFamily="34" charset="0"/>
              </a:rPr>
            </a:br>
            <a:endParaRPr lang="fr-FR" sz="2800" dirty="0">
              <a:latin typeface="Arial Black" pitchFamily="34" charset="0"/>
            </a:endParaRPr>
          </a:p>
        </p:txBody>
      </p:sp>
      <p:pic>
        <p:nvPicPr>
          <p:cNvPr id="14338" name="Picture 2"/>
          <p:cNvPicPr>
            <a:picLocks noChangeAspect="1" noChangeArrowheads="1"/>
          </p:cNvPicPr>
          <p:nvPr/>
        </p:nvPicPr>
        <p:blipFill>
          <a:blip r:embed="rId2" cstate="print"/>
          <a:srcRect/>
          <a:stretch>
            <a:fillRect/>
          </a:stretch>
        </p:blipFill>
        <p:spPr bwMode="auto">
          <a:xfrm>
            <a:off x="179512" y="1340768"/>
            <a:ext cx="4536504" cy="4709958"/>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387975"/>
            <a:ext cx="9144000" cy="1470025"/>
          </a:xfrm>
        </p:spPr>
        <p:txBody>
          <a:bodyPr>
            <a:normAutofit/>
          </a:bodyPr>
          <a:lstStyle/>
          <a:p>
            <a:r>
              <a:rPr lang="fr-FR" sz="2800" dirty="0" smtClean="0">
                <a:latin typeface="Arial Black" pitchFamily="34" charset="0"/>
              </a:rPr>
              <a:t>Ceci désigne l’action de prêter à ceux qui demandent de l’aide</a:t>
            </a:r>
            <a:r>
              <a:rPr lang="fr-FR" sz="2800" dirty="0" smtClean="0">
                <a:latin typeface="Arial Black" pitchFamily="34" charset="0"/>
              </a:rPr>
              <a:t>.</a:t>
            </a:r>
            <a:br>
              <a:rPr lang="fr-FR" sz="2800" dirty="0" smtClean="0">
                <a:latin typeface="Arial Black" pitchFamily="34" charset="0"/>
              </a:rPr>
            </a:br>
            <a:r>
              <a:rPr lang="fr-FR" sz="2800" dirty="0" err="1" smtClean="0">
                <a:latin typeface="Arial Black" pitchFamily="34" charset="0"/>
              </a:rPr>
              <a:t>Karz</a:t>
            </a:r>
            <a:r>
              <a:rPr lang="fr-FR" sz="2800" dirty="0" smtClean="0">
                <a:latin typeface="Arial Black" pitchFamily="34" charset="0"/>
              </a:rPr>
              <a:t>-e-</a:t>
            </a:r>
            <a:r>
              <a:rPr lang="fr-FR" sz="2800" dirty="0" err="1" smtClean="0">
                <a:latin typeface="Arial Black" pitchFamily="34" charset="0"/>
              </a:rPr>
              <a:t>Hassanah</a:t>
            </a:r>
            <a:r>
              <a:rPr lang="fr-FR" sz="2800" dirty="0" smtClean="0">
                <a:latin typeface="Arial Black" pitchFamily="34" charset="0"/>
              </a:rPr>
              <a:t> signifie prêt </a:t>
            </a:r>
            <a:r>
              <a:rPr lang="fr-FR" sz="2800" smtClean="0">
                <a:latin typeface="Arial Black" pitchFamily="34" charset="0"/>
              </a:rPr>
              <a:t>sans intérêt.</a:t>
            </a:r>
            <a:endParaRPr lang="fr-FR" sz="2800" dirty="0">
              <a:latin typeface="Arial Black"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259632" y="980728"/>
            <a:ext cx="6578072" cy="4032448"/>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76056" y="2780928"/>
            <a:ext cx="4067944" cy="1470025"/>
          </a:xfrm>
        </p:spPr>
        <p:txBody>
          <a:bodyPr>
            <a:noAutofit/>
          </a:bodyPr>
          <a:lstStyle/>
          <a:p>
            <a:r>
              <a:rPr lang="fr-FR" sz="2800" dirty="0" smtClean="0">
                <a:latin typeface="Arial Black" pitchFamily="34" charset="0"/>
              </a:rPr>
              <a:t>Dans l’Islam, la notion de devoir et celle d’unité doivent relier tous les Musulmans. Ce devoir doit être tellement fort qu’il doit mettre de côté les choses matérielles pour l’accomplir.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9512" y="1628800"/>
            <a:ext cx="4968552" cy="37387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96952"/>
            <a:ext cx="4499992" cy="1470025"/>
          </a:xfrm>
        </p:spPr>
        <p:txBody>
          <a:bodyPr>
            <a:noAutofit/>
          </a:bodyPr>
          <a:lstStyle/>
          <a:p>
            <a:r>
              <a:rPr lang="fr-FR" sz="2800" dirty="0" smtClean="0">
                <a:latin typeface="Arial Black" pitchFamily="34" charset="0"/>
              </a:rPr>
              <a:t>Une personne qui a eu la faculté de réussir et qui a fait une bonne affaire rentable doit remercier Allah de lui avoir donné l’opportunité de réussir.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descr="C:\Users\Mozama\Pictures\IBADAT\douas.jpg"/>
          <p:cNvPicPr>
            <a:picLocks noChangeAspect="1" noChangeArrowheads="1"/>
          </p:cNvPicPr>
          <p:nvPr/>
        </p:nvPicPr>
        <p:blipFill>
          <a:blip r:embed="rId3" cstate="print"/>
          <a:srcRect/>
          <a:stretch>
            <a:fillRect/>
          </a:stretch>
        </p:blipFill>
        <p:spPr bwMode="auto">
          <a:xfrm>
            <a:off x="4860032" y="620688"/>
            <a:ext cx="3777952" cy="56743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555776" y="2132856"/>
            <a:ext cx="2714517" cy="2488307"/>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79512" y="764704"/>
            <a:ext cx="2640645" cy="2373437"/>
          </a:xfrm>
          <a:prstGeom prst="rect">
            <a:avLst/>
          </a:prstGeom>
          <a:noFill/>
          <a:ln w="9525">
            <a:noFill/>
            <a:miter lim="800000"/>
            <a:headEnd/>
            <a:tailEnd/>
          </a:ln>
        </p:spPr>
      </p:pic>
      <p:sp>
        <p:nvSpPr>
          <p:cNvPr id="2" name="Titre 1"/>
          <p:cNvSpPr>
            <a:spLocks noGrp="1"/>
          </p:cNvSpPr>
          <p:nvPr>
            <p:ph type="ctrTitle"/>
          </p:nvPr>
        </p:nvSpPr>
        <p:spPr>
          <a:xfrm>
            <a:off x="0" y="5157192"/>
            <a:ext cx="9144000" cy="1470025"/>
          </a:xfrm>
        </p:spPr>
        <p:txBody>
          <a:bodyPr>
            <a:noAutofit/>
          </a:bodyPr>
          <a:lstStyle/>
          <a:p>
            <a:r>
              <a:rPr lang="fr-FR" sz="2800" dirty="0" smtClean="0">
                <a:latin typeface="Arial Black" pitchFamily="34" charset="0"/>
              </a:rPr>
              <a:t>Il ne doit pas Le remercier que par des mots ou des prières, mais par des actions. Le meilleur moyen de remercier Allah est d’accomplir quelque chose pour aider les autres, car Allah est au-delà de tout besoin.</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4" cstate="print"/>
          <a:srcRect/>
          <a:stretch>
            <a:fillRect/>
          </a:stretch>
        </p:blipFill>
        <p:spPr bwMode="auto">
          <a:xfrm>
            <a:off x="0" y="0"/>
            <a:ext cx="1643042" cy="1403432"/>
          </a:xfrm>
          <a:prstGeom prst="rect">
            <a:avLst/>
          </a:prstGeom>
          <a:noFill/>
        </p:spPr>
      </p:pic>
      <p:pic>
        <p:nvPicPr>
          <p:cNvPr id="5124" name="Picture 4"/>
          <p:cNvPicPr>
            <a:picLocks noChangeAspect="1" noChangeArrowheads="1"/>
          </p:cNvPicPr>
          <p:nvPr/>
        </p:nvPicPr>
        <p:blipFill>
          <a:blip r:embed="rId5" cstate="print"/>
          <a:srcRect/>
          <a:stretch>
            <a:fillRect/>
          </a:stretch>
        </p:blipFill>
        <p:spPr bwMode="auto">
          <a:xfrm>
            <a:off x="4139952" y="188640"/>
            <a:ext cx="2808312" cy="2122951"/>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6876256" y="1340768"/>
            <a:ext cx="2102650" cy="32111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67944" y="2996952"/>
            <a:ext cx="5076056" cy="1470025"/>
          </a:xfrm>
        </p:spPr>
        <p:txBody>
          <a:bodyPr>
            <a:noAutofit/>
          </a:bodyPr>
          <a:lstStyle/>
          <a:p>
            <a:r>
              <a:rPr lang="fr-FR" sz="2800" dirty="0" smtClean="0">
                <a:latin typeface="Arial Black" pitchFamily="34" charset="0"/>
              </a:rPr>
              <a:t>Prêter de l’argent à ceux qui en ont besoin est un prêt donné à Allah Lui-même. Dans la Sourate </a:t>
            </a:r>
            <a:r>
              <a:rPr lang="fr-FR" sz="2800" dirty="0" err="1" smtClean="0">
                <a:latin typeface="Arial Black" pitchFamily="34" charset="0"/>
              </a:rPr>
              <a:t>Bakarah</a:t>
            </a:r>
            <a:r>
              <a:rPr lang="fr-FR" sz="2800" dirty="0" smtClean="0">
                <a:latin typeface="Arial Black" pitchFamily="34" charset="0"/>
              </a:rPr>
              <a:t> (2 :245), Allah dit : "Quiconque prête à Allah de bonne grâce, Il le lui rendra multiplié plusieurs fois…"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251520" y="1556792"/>
            <a:ext cx="3672408" cy="43433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653136"/>
            <a:ext cx="9144000" cy="1470025"/>
          </a:xfrm>
        </p:spPr>
        <p:txBody>
          <a:bodyPr>
            <a:noAutofit/>
          </a:bodyPr>
          <a:lstStyle/>
          <a:p>
            <a:r>
              <a:rPr lang="fr-FR" sz="2800" dirty="0" smtClean="0">
                <a:latin typeface="Arial Black" pitchFamily="34" charset="0"/>
              </a:rPr>
              <a:t>Sachons que tout prêt fait à Allah sera rendu au multiple (plusieurs fois).  </a:t>
            </a:r>
            <a:br>
              <a:rPr lang="fr-FR" sz="2800" dirty="0" smtClean="0">
                <a:latin typeface="Arial Black" pitchFamily="34" charset="0"/>
              </a:rPr>
            </a:br>
            <a:r>
              <a:rPr lang="fr-FR" sz="2800" dirty="0" smtClean="0">
                <a:latin typeface="Arial Black" pitchFamily="34" charset="0"/>
              </a:rPr>
              <a:t>Allah dit aussi dans le </a:t>
            </a:r>
            <a:r>
              <a:rPr lang="fr-FR" sz="2800" dirty="0" err="1" smtClean="0">
                <a:latin typeface="Arial Black" pitchFamily="34" charset="0"/>
              </a:rPr>
              <a:t>Qour’ane</a:t>
            </a:r>
            <a:r>
              <a:rPr lang="fr-FR" sz="2800" dirty="0" smtClean="0">
                <a:latin typeface="Arial Black" pitchFamily="34" charset="0"/>
              </a:rPr>
              <a:t>, Sourate 64, </a:t>
            </a:r>
            <a:r>
              <a:rPr lang="fr-FR" sz="2800" dirty="0" err="1" smtClean="0">
                <a:latin typeface="Arial Black" pitchFamily="34" charset="0"/>
              </a:rPr>
              <a:t>Ayat</a:t>
            </a:r>
            <a:r>
              <a:rPr lang="fr-FR" sz="2800" dirty="0" smtClean="0">
                <a:latin typeface="Arial Black" pitchFamily="34" charset="0"/>
              </a:rPr>
              <a:t> 17 :</a:t>
            </a:r>
            <a:br>
              <a:rPr lang="fr-FR" sz="2800" dirty="0" smtClean="0">
                <a:latin typeface="Arial Black" pitchFamily="34" charset="0"/>
              </a:rPr>
            </a:br>
            <a:r>
              <a:rPr lang="fr-FR" sz="2800" i="1" dirty="0" smtClean="0">
                <a:latin typeface="Arial Black" pitchFamily="34" charset="0"/>
              </a:rPr>
              <a:t>	"Si vous faites à Allah un prêt sincère, Il multipliera pour vous et vous pardonnera car Allah est très Reconnaissant et Indulgent."</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691680" y="260648"/>
            <a:ext cx="3429000" cy="31813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508104" y="620688"/>
            <a:ext cx="3360373" cy="25202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852936"/>
            <a:ext cx="4716016" cy="1470025"/>
          </a:xfrm>
        </p:spPr>
        <p:txBody>
          <a:bodyPr>
            <a:noAutofit/>
          </a:bodyPr>
          <a:lstStyle/>
          <a:p>
            <a:r>
              <a:rPr lang="fr-FR" sz="2800" dirty="0" smtClean="0">
                <a:latin typeface="Arial Black" pitchFamily="34" charset="0"/>
              </a:rPr>
              <a:t>Puisque Allah vous a offert l’opportunité de réussir, vous devez à votre tour fournir l’opportunité aux autres de réussir.</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4716016" y="1124744"/>
            <a:ext cx="4181078" cy="420737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79912" y="2996952"/>
            <a:ext cx="5364088" cy="1470025"/>
          </a:xfrm>
        </p:spPr>
        <p:txBody>
          <a:bodyPr>
            <a:noAutofit/>
          </a:bodyPr>
          <a:lstStyle/>
          <a:p>
            <a:r>
              <a:rPr lang="fr-FR" sz="2800" dirty="0" smtClean="0">
                <a:latin typeface="Arial Black" pitchFamily="34" charset="0"/>
              </a:rPr>
              <a:t>Si quelqu’un se présente à vous et vous demande de l’aide, d’ordre financier ou autre, il est de votre devoir de l’aider. Vous devez lui donner la somme demandée si vous en avez les moyens et lui porter assistance.</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323528" y="1484784"/>
            <a:ext cx="3228975" cy="4286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TotalTime>
  <Words>476</Words>
  <Application>Microsoft Office PowerPoint</Application>
  <PresentationFormat>Affichage à l'écran (4:3)</PresentationFormat>
  <Paragraphs>19</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KARZ-E-HASSANAH</vt:lpstr>
      <vt:lpstr>Ceci désigne l’action de prêter à ceux qui demandent de l’aide. Karz-e-Hassanah signifie prêt sans intérêt.</vt:lpstr>
      <vt:lpstr>Dans l’Islam, la notion de devoir et celle d’unité doivent relier tous les Musulmans. Ce devoir doit être tellement fort qu’il doit mettre de côté les choses matérielles pour l’accomplir.  </vt:lpstr>
      <vt:lpstr>Une personne qui a eu la faculté de réussir et qui a fait une bonne affaire rentable doit remercier Allah de lui avoir donné l’opportunité de réussir.  </vt:lpstr>
      <vt:lpstr>Il ne doit pas Le remercier que par des mots ou des prières, mais par des actions. Le meilleur moyen de remercier Allah est d’accomplir quelque chose pour aider les autres, car Allah est au-delà de tout besoin. </vt:lpstr>
      <vt:lpstr>Prêter de l’argent à ceux qui en ont besoin est un prêt donné à Allah Lui-même. Dans la Sourate Bakarah (2 :245), Allah dit : "Quiconque prête à Allah de bonne grâce, Il le lui rendra multiplié plusieurs fois…" </vt:lpstr>
      <vt:lpstr>Sachons que tout prêt fait à Allah sera rendu au multiple (plusieurs fois).   Allah dit aussi dans le Qour’ane, Sourate 64, Ayat 17 :  "Si vous faites à Allah un prêt sincère, Il multipliera pour vous et vous pardonnera car Allah est très Reconnaissant et Indulgent." </vt:lpstr>
      <vt:lpstr>Puisque Allah vous a offert l’opportunité de réussir, vous devez à votre tour fournir l’opportunité aux autres de réussir. </vt:lpstr>
      <vt:lpstr>Si quelqu’un se présente à vous et vous demande de l’aide, d’ordre financier ou autre, il est de votre devoir de l’aider. Vous devez lui donner la somme demandée si vous en avez les moyens et lui porter assistance. </vt:lpstr>
      <vt:lpstr>Cependant, le devoir est réciproque. La facilité du Karz e Hassanah a été octroyée par l’Islam afin que la communauté en général puisse se développer et prospérer, tout en s’unissant. Ainsi, celui qui emprunte de l’argent doit avoir l’intention de rembourser aussi rapidement que possible. En abusant de la facilité, il aura profité du système et sera source de problèmes chez les autres. </vt:lpstr>
      <vt:lpstr>  Un dicton dit qu’un homme trouvera le sommeil la nuit, même s’il a perdu un membre de la famille la veille, mais le jour où il aura perdu son argent, il ne dormira plus jamais. </vt:lpstr>
      <vt:lpstr>Cela met en exergue les vices particuliers à l’homme : la cupidité et l’égoïsme. Lorsqu’un homme parvient à prêter une somme conséquente sans attendre un profit en retour, il aura alors vaincu ces deux vices.     Il aura vaincu l’ÉGOÏSME en laissant son argent à autrui pour lui permettre de réussir. </vt:lpstr>
      <vt:lpstr>Il aura vaincu également la CUPIDITÉ car il sait qu’il ne tirera aucun profit de cet argent puisqu’il est Haràm de prendre un intérêt. </vt:lpstr>
      <vt:lpstr>Nous devons toujours aider notre communauté et les gens en général. Si on réfléchit un instant, demain, nous ne serons plus dans ce monde, mais notre registre d’actions sera toujours ouvert. En partant, si nous laissons derrière nous des gens qui se souviendront de l’aide que nous leur aurons apportée, nous continuerons à être bénis.</vt:lpstr>
      <vt:lpstr>D’un autre côté, si le seul souvenir que les gens ont de nous est notre méchanceté, alors le jour du Jugement, à quoi nous serviront notre fortune et nos richesses?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KARZ-E-HASSANAH</dc:title>
  <dc:creator>Mozama</dc:creator>
  <cp:lastModifiedBy>Mozama Mamodaly</cp:lastModifiedBy>
  <cp:revision>6</cp:revision>
  <dcterms:created xsi:type="dcterms:W3CDTF">2012-08-02T12:24:24Z</dcterms:created>
  <dcterms:modified xsi:type="dcterms:W3CDTF">2012-08-04T21:24:58Z</dcterms:modified>
</cp:coreProperties>
</file>