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95736" y="4725144"/>
            <a:ext cx="4964088" cy="1470025"/>
          </a:xfrm>
        </p:spPr>
        <p:txBody>
          <a:bodyPr>
            <a:noAutofit/>
          </a:bodyPr>
          <a:lstStyle/>
          <a:p>
            <a:r>
              <a:rPr lang="fr-FR" sz="4800" dirty="0" smtClean="0">
                <a:solidFill>
                  <a:srgbClr val="FF0000"/>
                </a:solidFill>
                <a:latin typeface="Arial Black" pitchFamily="34" charset="0"/>
              </a:rPr>
              <a:t>RECONCILIER LES GENS</a:t>
            </a:r>
            <a:endParaRPr lang="fr-FR" sz="4800" dirty="0">
              <a:solidFill>
                <a:srgbClr val="FF00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5" name="Text Box 2"/>
          <p:cNvSpPr txBox="1">
            <a:spLocks noChangeArrowheads="1"/>
          </p:cNvSpPr>
          <p:nvPr/>
        </p:nvSpPr>
        <p:spPr bwMode="auto">
          <a:xfrm>
            <a:off x="2627784" y="0"/>
            <a:ext cx="4104456" cy="584775"/>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002060"/>
                </a:solidFill>
              </a:rPr>
              <a:t>AKHLAQ  9 : LE</a:t>
            </a:r>
            <a:r>
              <a:rPr lang="en-US" sz="3200" b="1" dirty="0">
                <a:solidFill>
                  <a:srgbClr val="002060"/>
                </a:solidFill>
              </a:rPr>
              <a:t>ÇON </a:t>
            </a:r>
            <a:r>
              <a:rPr lang="en-US" sz="3200" b="1" dirty="0" smtClean="0">
                <a:solidFill>
                  <a:srgbClr val="002060"/>
                </a:solidFill>
              </a:rPr>
              <a:t>4</a:t>
            </a:r>
            <a:endParaRPr lang="en-US" sz="3200" b="1" dirty="0">
              <a:solidFill>
                <a:srgbClr val="002060"/>
              </a:solidFill>
            </a:endParaRPr>
          </a:p>
        </p:txBody>
      </p:sp>
      <p:sp>
        <p:nvSpPr>
          <p:cNvPr id="6"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cstate="print"/>
          <a:srcRect/>
          <a:stretch>
            <a:fillRect/>
          </a:stretch>
        </p:blipFill>
        <p:spPr bwMode="auto">
          <a:xfrm>
            <a:off x="2051720" y="692696"/>
            <a:ext cx="4896544" cy="391723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97152"/>
            <a:ext cx="9144000" cy="1470025"/>
          </a:xfrm>
        </p:spPr>
        <p:txBody>
          <a:bodyPr>
            <a:noAutofit/>
          </a:bodyPr>
          <a:lstStyle/>
          <a:p>
            <a:r>
              <a:rPr lang="fr-FR" sz="2600" b="1" dirty="0" smtClean="0">
                <a:latin typeface="Arial Black" pitchFamily="34" charset="0"/>
              </a:rPr>
              <a:t>49:9:</a:t>
            </a:r>
            <a:r>
              <a:rPr lang="fr-FR" sz="2600" i="1" dirty="0" smtClean="0">
                <a:latin typeface="Arial Black" pitchFamily="34" charset="0"/>
              </a:rPr>
              <a:t> Et si deux groupes de croyants se combattent, faites la conciliation entre eux. Si l'un d'eux se rebelle contre l'autre, combattez le groupe qui se rebelle, jusqu'à ce qu'il se conforme à l'ordre d'Allah. Puis, s'il s'y conforme, réconciliez-les avec justice et soyez équitables car Allah aime les équitables (et les justes). </a:t>
            </a:r>
            <a:r>
              <a:rPr lang="fr-FR" sz="2600" dirty="0" smtClean="0">
                <a:latin typeface="Arial Black" pitchFamily="34" charset="0"/>
              </a:rPr>
              <a:t/>
            </a:r>
            <a:br>
              <a:rPr lang="fr-FR" sz="2600" dirty="0" smtClean="0">
                <a:latin typeface="Arial Black" pitchFamily="34" charset="0"/>
              </a:rPr>
            </a:br>
            <a:endParaRPr lang="fr-FR" sz="26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Battle7.gif"/>
          <p:cNvPicPr>
            <a:picLocks noChangeAspect="1"/>
          </p:cNvPicPr>
          <p:nvPr/>
        </p:nvPicPr>
        <p:blipFill>
          <a:blip r:embed="rId3" cstate="print"/>
          <a:stretch>
            <a:fillRect/>
          </a:stretch>
        </p:blipFill>
        <p:spPr>
          <a:xfrm>
            <a:off x="2627784" y="260648"/>
            <a:ext cx="4319407" cy="36724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39952" y="2636912"/>
            <a:ext cx="5004048" cy="1470025"/>
          </a:xfrm>
        </p:spPr>
        <p:txBody>
          <a:bodyPr>
            <a:noAutofit/>
          </a:bodyPr>
          <a:lstStyle/>
          <a:p>
            <a:r>
              <a:rPr lang="fr-FR" sz="2800" b="1" dirty="0" smtClean="0">
                <a:latin typeface="Arial Black" pitchFamily="34" charset="0"/>
              </a:rPr>
              <a:t>Quel est le but de la réconciliation?</a:t>
            </a: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t>
            </a:r>
            <a:br>
              <a:rPr lang="fr-FR" sz="2800" dirty="0" smtClean="0">
                <a:latin typeface="Arial Black" pitchFamily="34" charset="0"/>
              </a:rPr>
            </a:br>
            <a:r>
              <a:rPr lang="fr-FR" sz="2800" dirty="0" smtClean="0">
                <a:latin typeface="Arial Black" pitchFamily="34" charset="0"/>
              </a:rPr>
              <a:t>La raison pour laquelle il nous est demandé de rapprocher les gens est l’unité. L’Islam est une religion universelle qui rapproche les gens sans prendre en compte les différences physiques. Ce n’est qu’ensemble qu’on peut survivre et prospérer.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8" name="Picture 2"/>
          <p:cNvPicPr>
            <a:picLocks noChangeAspect="1" noChangeArrowheads="1"/>
          </p:cNvPicPr>
          <p:nvPr/>
        </p:nvPicPr>
        <p:blipFill>
          <a:blip r:embed="rId3" cstate="print"/>
          <a:srcRect/>
          <a:stretch>
            <a:fillRect/>
          </a:stretch>
        </p:blipFill>
        <p:spPr bwMode="auto">
          <a:xfrm>
            <a:off x="179512" y="1772816"/>
            <a:ext cx="3877022" cy="387702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1412776"/>
            <a:ext cx="7772400" cy="1470025"/>
          </a:xfrm>
        </p:spPr>
        <p:txBody>
          <a:bodyPr>
            <a:noAutofit/>
          </a:bodyPr>
          <a:lstStyle/>
          <a:p>
            <a:r>
              <a:rPr lang="fr-FR" sz="2800" dirty="0" smtClean="0">
                <a:latin typeface="Arial Black" pitchFamily="34" charset="0"/>
              </a:rPr>
              <a:t>Si nous nous divisons et nous nous disputons entre nous, alors d’autres en profiteront pour élargir encore plus les différences.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1266" name="Picture 2"/>
          <p:cNvPicPr>
            <a:picLocks noChangeAspect="1" noChangeArrowheads="1"/>
          </p:cNvPicPr>
          <p:nvPr/>
        </p:nvPicPr>
        <p:blipFill>
          <a:blip r:embed="rId3" cstate="print"/>
          <a:srcRect/>
          <a:stretch>
            <a:fillRect/>
          </a:stretch>
        </p:blipFill>
        <p:spPr bwMode="auto">
          <a:xfrm>
            <a:off x="2195736" y="3140968"/>
            <a:ext cx="4882979" cy="35192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085184"/>
            <a:ext cx="9144000" cy="1470025"/>
          </a:xfrm>
        </p:spPr>
        <p:txBody>
          <a:bodyPr>
            <a:noAutofit/>
          </a:bodyPr>
          <a:lstStyle/>
          <a:p>
            <a:r>
              <a:rPr lang="fr-FR" sz="2800" dirty="0" smtClean="0">
                <a:latin typeface="Arial Black" pitchFamily="34" charset="0"/>
              </a:rPr>
              <a:t>Rappelez-vous que le Prophète (s) nous a expliqué : </a:t>
            </a:r>
            <a:br>
              <a:rPr lang="fr-FR" sz="2800" dirty="0" smtClean="0">
                <a:latin typeface="Arial Black" pitchFamily="34" charset="0"/>
              </a:rPr>
            </a:br>
            <a:r>
              <a:rPr lang="fr-FR" sz="2800" dirty="0" smtClean="0">
                <a:latin typeface="Arial Black" pitchFamily="34" charset="0"/>
              </a:rPr>
              <a:t> </a:t>
            </a:r>
            <a:br>
              <a:rPr lang="fr-FR" sz="2800" dirty="0" smtClean="0">
                <a:latin typeface="Arial Black" pitchFamily="34" charset="0"/>
              </a:rPr>
            </a:br>
            <a:r>
              <a:rPr lang="fr-FR" sz="2800" i="1" dirty="0" smtClean="0">
                <a:latin typeface="Arial Black" pitchFamily="34" charset="0"/>
              </a:rPr>
              <a:t>	"Celui qui ne s’intéresse pas à ce qui touche aux Musulmans n’est pas Musulman."</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1835696" y="188640"/>
            <a:ext cx="5811288" cy="417646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36096" y="3068960"/>
            <a:ext cx="3707904" cy="1470025"/>
          </a:xfrm>
        </p:spPr>
        <p:txBody>
          <a:bodyPr>
            <a:noAutofit/>
          </a:bodyPr>
          <a:lstStyle/>
          <a:p>
            <a:r>
              <a:rPr lang="fr-FR" sz="2800" dirty="0" smtClean="0">
                <a:latin typeface="Arial Black" pitchFamily="34" charset="0"/>
              </a:rPr>
              <a:t>Réconcilier les gens consiste à rapprocher deux personnes ou deux groupes qui se sont séparés suite à un différend ou à une dispute.</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79512" y="1700808"/>
            <a:ext cx="5112568" cy="383442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636912"/>
            <a:ext cx="5220072" cy="1470025"/>
          </a:xfrm>
        </p:spPr>
        <p:txBody>
          <a:bodyPr>
            <a:noAutofit/>
          </a:bodyPr>
          <a:lstStyle/>
          <a:p>
            <a:r>
              <a:rPr lang="fr-FR" sz="2800" dirty="0" smtClean="0">
                <a:latin typeface="Arial Black" pitchFamily="34" charset="0"/>
              </a:rPr>
              <a:t>C’est du devoir de tout Musulman d’essayer d’établir la paix entre deux partis qu’il connait.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220px-Peace_dove.svg.png"/>
          <p:cNvPicPr>
            <a:picLocks noChangeAspect="1"/>
          </p:cNvPicPr>
          <p:nvPr/>
        </p:nvPicPr>
        <p:blipFill>
          <a:blip r:embed="rId3" cstate="print"/>
          <a:stretch>
            <a:fillRect/>
          </a:stretch>
        </p:blipFill>
        <p:spPr>
          <a:xfrm>
            <a:off x="5148064" y="1484784"/>
            <a:ext cx="3679676" cy="36964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25144"/>
            <a:ext cx="9144000" cy="1470025"/>
          </a:xfrm>
        </p:spPr>
        <p:txBody>
          <a:bodyPr>
            <a:noAutofit/>
          </a:bodyPr>
          <a:lstStyle/>
          <a:p>
            <a:r>
              <a:rPr lang="fr-FR" sz="2800" dirty="0" smtClean="0">
                <a:latin typeface="Arial Black" pitchFamily="34" charset="0"/>
              </a:rPr>
              <a:t>Allah dit dans le  </a:t>
            </a:r>
            <a:r>
              <a:rPr lang="fr-FR" sz="2800" dirty="0" err="1" smtClean="0">
                <a:latin typeface="Arial Black" pitchFamily="34" charset="0"/>
              </a:rPr>
              <a:t>Qour’ane</a:t>
            </a:r>
            <a:r>
              <a:rPr lang="fr-FR" sz="2800" dirty="0" smtClean="0">
                <a:latin typeface="Arial Black" pitchFamily="34" charset="0"/>
              </a:rPr>
              <a:t> </a:t>
            </a:r>
            <a:r>
              <a:rPr lang="fr-FR" sz="2800" dirty="0" smtClean="0">
                <a:latin typeface="Arial Black" pitchFamily="34" charset="0"/>
              </a:rPr>
              <a:t>:</a:t>
            </a:r>
            <a:r>
              <a:rPr lang="fr-FR" sz="2800" dirty="0" smtClean="0">
                <a:latin typeface="Arial Black" pitchFamily="34" charset="0"/>
              </a:rPr>
              <a:t> </a:t>
            </a:r>
            <a:br>
              <a:rPr lang="fr-FR" sz="2800" dirty="0" smtClean="0">
                <a:latin typeface="Arial Black" pitchFamily="34" charset="0"/>
              </a:rPr>
            </a:br>
            <a:r>
              <a:rPr lang="ar-SA" sz="2800" b="1" dirty="0" smtClean="0">
                <a:latin typeface="Arial Black" pitchFamily="34" charset="0"/>
              </a:rPr>
              <a:t>إِنَّمَا الْمُؤْمِنُونَ إِخْوَةٌ فَأَصْلِحُوا بَيْنَ أَخَوَيْكُمْ وَاتَّقُوا اللَّهَ لَعَلَّكُمْ </a:t>
            </a:r>
            <a:r>
              <a:rPr lang="ar-SA" sz="2800" b="1" dirty="0" smtClean="0">
                <a:latin typeface="Arial Black" pitchFamily="34" charset="0"/>
              </a:rPr>
              <a:t>تُرْحَمُونَ</a:t>
            </a:r>
            <a:r>
              <a:rPr lang="fr-FR" sz="2800" dirty="0" smtClean="0">
                <a:latin typeface="Arial Black" pitchFamily="34" charset="0"/>
              </a:rPr>
              <a:t> </a:t>
            </a:r>
            <a:br>
              <a:rPr lang="fr-FR" sz="2800" dirty="0" smtClean="0">
                <a:latin typeface="Arial Black" pitchFamily="34" charset="0"/>
              </a:rPr>
            </a:br>
            <a:r>
              <a:rPr lang="fr-FR" sz="2800" i="1" dirty="0" smtClean="0">
                <a:latin typeface="Arial Black" pitchFamily="34" charset="0"/>
              </a:rPr>
              <a:t>	</a:t>
            </a:r>
            <a:r>
              <a:rPr lang="fr-FR" sz="2800" i="1" dirty="0" smtClean="0">
                <a:latin typeface="Arial Black" pitchFamily="34" charset="0"/>
              </a:rPr>
              <a:t/>
            </a:r>
            <a:br>
              <a:rPr lang="fr-FR" sz="2800" i="1" dirty="0" smtClean="0">
                <a:latin typeface="Arial Black" pitchFamily="34" charset="0"/>
              </a:rPr>
            </a:br>
            <a:r>
              <a:rPr lang="fr-FR" sz="2800" b="1" dirty="0" smtClean="0">
                <a:latin typeface="Arial Black" pitchFamily="34" charset="0"/>
              </a:rPr>
              <a:t>49:10</a:t>
            </a:r>
            <a:r>
              <a:rPr lang="fr-FR" sz="2800" b="1" dirty="0" smtClean="0">
                <a:latin typeface="Arial Black" pitchFamily="34" charset="0"/>
              </a:rPr>
              <a:t>:</a:t>
            </a:r>
            <a:r>
              <a:rPr lang="fr-FR" sz="2800" i="1" dirty="0" smtClean="0">
                <a:latin typeface="Arial Black" pitchFamily="34" charset="0"/>
              </a:rPr>
              <a:t> Les croyants ne sont que des frères. Établissez la concorde entre vos frères, et craignez Allah, afin qu'on vous fasse Miséricorde. </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9" name="Picture 3"/>
          <p:cNvPicPr>
            <a:picLocks noChangeAspect="1" noChangeArrowheads="1"/>
          </p:cNvPicPr>
          <p:nvPr/>
        </p:nvPicPr>
        <p:blipFill>
          <a:blip r:embed="rId3" cstate="print"/>
          <a:srcRect/>
          <a:stretch>
            <a:fillRect/>
          </a:stretch>
        </p:blipFill>
        <p:spPr bwMode="auto">
          <a:xfrm>
            <a:off x="2483768" y="188640"/>
            <a:ext cx="4248472" cy="348259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60032" y="2924944"/>
            <a:ext cx="4283968" cy="1470025"/>
          </a:xfrm>
        </p:spPr>
        <p:txBody>
          <a:bodyPr>
            <a:noAutofit/>
          </a:bodyPr>
          <a:lstStyle/>
          <a:p>
            <a:r>
              <a:rPr lang="fr-FR" sz="2800" dirty="0" smtClean="0">
                <a:latin typeface="Arial Black" pitchFamily="34" charset="0"/>
              </a:rPr>
              <a:t>Si quelqu’un peut ramener la paix entre deux partis sans que cela lui coûte quoi que ce soit et s’il ne fait rien, alors, il devra répondre de cela le jour du Jugement.</a:t>
            </a:r>
            <a:br>
              <a:rPr lang="fr-FR" sz="2800" dirty="0" smtClean="0">
                <a:latin typeface="Arial Black" pitchFamily="34" charset="0"/>
              </a:rPr>
            </a:br>
            <a:endParaRPr lang="fr-FR" sz="2800" dirty="0">
              <a:latin typeface="Arial Black"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0" y="1268760"/>
            <a:ext cx="4905375" cy="4467225"/>
          </a:xfrm>
          <a:prstGeom prst="rect">
            <a:avLst/>
          </a:prstGeom>
          <a:noFill/>
          <a:ln w="9525">
            <a:noFill/>
            <a:miter lim="800000"/>
            <a:headEnd/>
            <a:tailEnd/>
          </a:ln>
        </p:spPr>
      </p:pic>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780928"/>
            <a:ext cx="5436096" cy="1470025"/>
          </a:xfrm>
        </p:spPr>
        <p:txBody>
          <a:bodyPr>
            <a:noAutofit/>
          </a:bodyPr>
          <a:lstStyle/>
          <a:p>
            <a:r>
              <a:rPr lang="fr-FR" sz="2800" dirty="0" smtClean="0">
                <a:latin typeface="Arial Black" pitchFamily="34" charset="0"/>
              </a:rPr>
              <a:t>Si quelqu’un vous blesse, vous êtes supposés le blesser de manière équivalente, </a:t>
            </a:r>
            <a:r>
              <a:rPr lang="fr-FR" sz="2800" b="1" u="sng" dirty="0" smtClean="0">
                <a:latin typeface="Arial Black" pitchFamily="34" charset="0"/>
              </a:rPr>
              <a:t>MAIS</a:t>
            </a:r>
            <a:r>
              <a:rPr lang="fr-FR" sz="2800" dirty="0" smtClean="0">
                <a:latin typeface="Arial Black" pitchFamily="34" charset="0"/>
              </a:rPr>
              <a:t> il est préférable que vous fassiez preuve d’</a:t>
            </a:r>
            <a:r>
              <a:rPr lang="fr-FR" sz="2800" dirty="0" err="1" smtClean="0">
                <a:latin typeface="Arial Black" pitchFamily="34" charset="0"/>
              </a:rPr>
              <a:t>Akhlaq</a:t>
            </a:r>
            <a:r>
              <a:rPr lang="fr-FR" sz="2800" dirty="0" smtClean="0">
                <a:latin typeface="Arial Black" pitchFamily="34" charset="0"/>
              </a:rPr>
              <a:t> en donnant l’exemple et en le pardonnant.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5508104" y="1916832"/>
            <a:ext cx="3429000" cy="3143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365104"/>
            <a:ext cx="9144000" cy="1470025"/>
          </a:xfrm>
        </p:spPr>
        <p:txBody>
          <a:bodyPr>
            <a:normAutofit fontScale="90000"/>
          </a:bodyPr>
          <a:lstStyle/>
          <a:p>
            <a:r>
              <a:rPr lang="fr-FR" sz="2800" dirty="0" smtClean="0">
                <a:latin typeface="Arial Black" pitchFamily="34" charset="0"/>
              </a:rPr>
              <a:t>Allah nous l’explique aussi en </a:t>
            </a:r>
            <a:r>
              <a:rPr lang="fr-FR" sz="2800" dirty="0" smtClean="0">
                <a:latin typeface="Arial Black" pitchFamily="34" charset="0"/>
              </a:rPr>
              <a:t>disant :</a:t>
            </a:r>
            <a:br>
              <a:rPr lang="fr-FR" sz="2800" dirty="0" smtClean="0">
                <a:latin typeface="Arial Black" pitchFamily="34" charset="0"/>
              </a:rPr>
            </a:br>
            <a:r>
              <a:rPr lang="fr-FR" sz="2800" dirty="0" smtClean="0">
                <a:latin typeface="Arial Black" pitchFamily="34" charset="0"/>
              </a:rPr>
              <a:t> </a:t>
            </a:r>
            <a:br>
              <a:rPr lang="fr-FR" sz="2800" dirty="0" smtClean="0">
                <a:latin typeface="Arial Black" pitchFamily="34" charset="0"/>
              </a:rPr>
            </a:br>
            <a:r>
              <a:rPr lang="ar-SA" sz="2800" b="1" dirty="0" smtClean="0">
                <a:latin typeface="Arial Black" pitchFamily="34" charset="0"/>
              </a:rPr>
              <a:t>وَجَزَاء سَيِّئَةٍ سَيِّئَةٌ مِّثْلُهَا فَمَنْ عَفَا وَأَصْلَحَ فَأَجْرُهُ عَلَى اللَّهِ إِنَّهُ لَا يُحِبُّ الظَّالِمِينَ</a:t>
            </a: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a:t>
            </a:r>
            <a:br>
              <a:rPr lang="fr-FR" sz="2800" dirty="0" smtClean="0">
                <a:latin typeface="Arial Black" pitchFamily="34" charset="0"/>
              </a:rPr>
            </a:br>
            <a:r>
              <a:rPr lang="fr-FR" sz="2800" dirty="0" smtClean="0">
                <a:latin typeface="Arial Black" pitchFamily="34" charset="0"/>
              </a:rPr>
              <a:t> </a:t>
            </a:r>
            <a:br>
              <a:rPr lang="fr-FR" sz="2800" dirty="0" smtClean="0">
                <a:latin typeface="Arial Black" pitchFamily="34" charset="0"/>
              </a:rPr>
            </a:br>
            <a:r>
              <a:rPr lang="fr-FR" sz="2800" i="1" dirty="0" smtClean="0">
                <a:latin typeface="Arial Black" pitchFamily="34" charset="0"/>
              </a:rPr>
              <a:t>	</a:t>
            </a:r>
            <a:r>
              <a:rPr lang="fr-FR" sz="2800" b="1" dirty="0" smtClean="0">
                <a:latin typeface="Arial Black" pitchFamily="34" charset="0"/>
              </a:rPr>
              <a:t>42:40:</a:t>
            </a:r>
            <a:r>
              <a:rPr lang="fr-FR" sz="2800" i="1" dirty="0" smtClean="0">
                <a:latin typeface="Arial Black" pitchFamily="34" charset="0"/>
              </a:rPr>
              <a:t> La sanction d'une mauvaise action est une mauvaise action (une peine) identique. </a:t>
            </a:r>
            <a:r>
              <a:rPr lang="fr-FR" sz="2800" b="1" i="1" dirty="0" smtClean="0">
                <a:latin typeface="Arial Black" pitchFamily="34" charset="0"/>
              </a:rPr>
              <a:t>MAIS</a:t>
            </a:r>
            <a:r>
              <a:rPr lang="fr-FR" sz="2800" i="1" dirty="0" smtClean="0">
                <a:latin typeface="Arial Black" pitchFamily="34" charset="0"/>
              </a:rPr>
              <a:t> quiconque pardonne et réforme, son salaire incombe à Allah. </a:t>
            </a:r>
            <a:r>
              <a:rPr lang="en-GB" sz="2800" i="1" dirty="0" smtClean="0">
                <a:latin typeface="Arial Black" pitchFamily="34" charset="0"/>
              </a:rPr>
              <a:t>Il </a:t>
            </a:r>
            <a:r>
              <a:rPr lang="en-GB" sz="2800" i="1" dirty="0" err="1" smtClean="0">
                <a:latin typeface="Arial Black" pitchFamily="34" charset="0"/>
              </a:rPr>
              <a:t>n'aime</a:t>
            </a:r>
            <a:r>
              <a:rPr lang="en-GB" sz="2800" i="1" dirty="0" smtClean="0">
                <a:latin typeface="Arial Black" pitchFamily="34" charset="0"/>
              </a:rPr>
              <a:t> point les </a:t>
            </a:r>
            <a:r>
              <a:rPr lang="en-GB" sz="2800" i="1" dirty="0" err="1" smtClean="0">
                <a:latin typeface="Arial Black" pitchFamily="34" charset="0"/>
              </a:rPr>
              <a:t>injustes</a:t>
            </a:r>
            <a:r>
              <a:rPr lang="en-GB" sz="2800" i="1" dirty="0" smtClean="0">
                <a:latin typeface="Arial Black" pitchFamily="34" charset="0"/>
              </a:rPr>
              <a:t> !</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2555776" y="188640"/>
            <a:ext cx="4697989" cy="266429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941168"/>
            <a:ext cx="9144000" cy="1470025"/>
          </a:xfrm>
        </p:spPr>
        <p:txBody>
          <a:bodyPr>
            <a:noAutofit/>
          </a:bodyPr>
          <a:lstStyle/>
          <a:p>
            <a:r>
              <a:rPr lang="fr-FR" sz="2800" dirty="0" smtClean="0">
                <a:latin typeface="Arial Black" pitchFamily="34" charset="0"/>
              </a:rPr>
              <a:t>Imam Ali (a) explique aussi </a:t>
            </a:r>
            <a:r>
              <a:rPr lang="fr-FR" sz="2800" dirty="0" smtClean="0">
                <a:latin typeface="Arial Black" pitchFamily="34" charset="0"/>
              </a:rPr>
              <a:t>que rapprocher </a:t>
            </a:r>
            <a:r>
              <a:rPr lang="fr-FR" sz="2800" dirty="0" smtClean="0">
                <a:latin typeface="Arial Black" pitchFamily="34" charset="0"/>
              </a:rPr>
              <a:t>deux partis est semblable à un acte de charité.</a:t>
            </a:r>
            <a:br>
              <a:rPr lang="fr-FR" sz="2800" dirty="0" smtClean="0">
                <a:latin typeface="Arial Black" pitchFamily="34" charset="0"/>
              </a:rPr>
            </a:br>
            <a:r>
              <a:rPr lang="fr-FR" sz="2800" dirty="0" smtClean="0">
                <a:latin typeface="Arial Black" pitchFamily="34" charset="0"/>
              </a:rPr>
              <a:t> </a:t>
            </a:r>
            <a:br>
              <a:rPr lang="fr-FR" sz="2800" dirty="0" smtClean="0">
                <a:latin typeface="Arial Black" pitchFamily="34" charset="0"/>
              </a:rPr>
            </a:br>
            <a:r>
              <a:rPr lang="fr-FR" sz="2800" i="1" dirty="0" smtClean="0">
                <a:latin typeface="Arial Black" pitchFamily="34" charset="0"/>
              </a:rPr>
              <a:t>	"La réconciliation entre deux partis est la meilleure forme de charité."</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323528" y="1628800"/>
            <a:ext cx="1981200" cy="234315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499992" y="260648"/>
            <a:ext cx="4410472" cy="27036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27984" y="2564904"/>
            <a:ext cx="4716016" cy="1470025"/>
          </a:xfrm>
        </p:spPr>
        <p:txBody>
          <a:bodyPr>
            <a:noAutofit/>
          </a:bodyPr>
          <a:lstStyle/>
          <a:p>
            <a:r>
              <a:rPr lang="fr-FR" sz="2800" dirty="0" smtClean="0">
                <a:latin typeface="Arial Black" pitchFamily="34" charset="0"/>
              </a:rPr>
              <a:t>Il y a cependant une limite à la réconciliation. Bien que l’Islam soit une religion de paix, il n’est pas passif. </a:t>
            </a:r>
            <a:br>
              <a:rPr lang="fr-FR" sz="2800" dirty="0" smtClean="0">
                <a:latin typeface="Arial Black" pitchFamily="34" charset="0"/>
              </a:rPr>
            </a:br>
            <a:r>
              <a:rPr lang="fr-FR" sz="2800" dirty="0" smtClean="0">
                <a:latin typeface="Arial Black" pitchFamily="34" charset="0"/>
              </a:rPr>
              <a:t>Si quelqu’un enfreint la Sharia islamique ou porte atteinte aux droits d’autrui, alors il aura commis un crime du </a:t>
            </a:r>
            <a:r>
              <a:rPr lang="fr-FR" sz="2800" dirty="0" err="1" smtClean="0">
                <a:latin typeface="Arial Black" pitchFamily="34" charset="0"/>
              </a:rPr>
              <a:t>Haqqounaas</a:t>
            </a:r>
            <a:r>
              <a:rPr lang="fr-FR" sz="2800" dirty="0" smtClean="0">
                <a:latin typeface="Arial Black" pitchFamily="34" charset="0"/>
              </a:rPr>
              <a:t>, et à cet égard, des actions doivent être entreprises</a:t>
            </a:r>
            <a:r>
              <a:rPr lang="fr-FR"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179512" y="1844824"/>
            <a:ext cx="4176464" cy="306842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TotalTime>
  <Words>282</Words>
  <Application>Microsoft Office PowerPoint</Application>
  <PresentationFormat>Affichage à l'écran (4:3)</PresentationFormat>
  <Paragraphs>16</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RECONCILIER LES GENS</vt:lpstr>
      <vt:lpstr>Réconcilier les gens consiste à rapprocher deux personnes ou deux groupes qui se sont séparés suite à un différend ou à une dispute. </vt:lpstr>
      <vt:lpstr>C’est du devoir de tout Musulman d’essayer d’établir la paix entre deux partis qu’il connait.  </vt:lpstr>
      <vt:lpstr>Allah dit dans le  Qour’ane :  إِنَّمَا الْمُؤْمِنُونَ إِخْوَةٌ فَأَصْلِحُوا بَيْنَ أَخَوَيْكُمْ وَاتَّقُوا اللَّهَ لَعَلَّكُمْ تُرْحَمُونَ    49:10: Les croyants ne sont que des frères. Établissez la concorde entre vos frères, et craignez Allah, afin qu'on vous fasse Miséricorde.  </vt:lpstr>
      <vt:lpstr>Si quelqu’un peut ramener la paix entre deux partis sans que cela lui coûte quoi que ce soit et s’il ne fait rien, alors, il devra répondre de cela le jour du Jugement. </vt:lpstr>
      <vt:lpstr>Si quelqu’un vous blesse, vous êtes supposés le blesser de manière équivalente, MAIS il est préférable que vous fassiez preuve d’Akhlaq en donnant l’exemple et en le pardonnant.</vt:lpstr>
      <vt:lpstr>Allah nous l’explique aussi en disant :   وَجَزَاء سَيِّئَةٍ سَيِّئَةٌ مِّثْلُهَا فَمَنْ عَفَا وَأَصْلَحَ فَأَجْرُهُ عَلَى اللَّهِ إِنَّهُ لَا يُحِبُّ الظَّالِمِينَ      42:40: La sanction d'une mauvaise action est une mauvaise action (une peine) identique. MAIS quiconque pardonne et réforme, son salaire incombe à Allah. Il n'aime point les injustes ! </vt:lpstr>
      <vt:lpstr>Imam Ali (a) explique aussi que rapprocher deux partis est semblable à un acte de charité.    "La réconciliation entre deux partis est la meilleure forme de charité." </vt:lpstr>
      <vt:lpstr>Il y a cependant une limite à la réconciliation. Bien que l’Islam soit une religion de paix, il n’est pas passif.  Si quelqu’un enfreint la Sharia islamique ou porte atteinte aux droits d’autrui, alors il aura commis un crime du Haqqounaas, et à cet égard, des actions doivent être entreprises.</vt:lpstr>
      <vt:lpstr>49:9: Et si deux groupes de croyants se combattent, faites la conciliation entre eux. Si l'un d'eux se rebelle contre l'autre, combattez le groupe qui se rebelle, jusqu'à ce qu'il se conforme à l'ordre d'Allah. Puis, s'il s'y conforme, réconciliez-les avec justice et soyez équitables car Allah aime les équitables (et les justes).  </vt:lpstr>
      <vt:lpstr>Quel est le but de la réconciliation?   La raison pour laquelle il nous est demandé de rapprocher les gens est l’unité. L’Islam est une religion universelle qui rapproche les gens sans prendre en compte les différences physiques. Ce n’est qu’ensemble qu’on peut survivre et prospérer. </vt:lpstr>
      <vt:lpstr>Si nous nous divisons et nous nous disputons entre nous, alors d’autres en profiteront pour élargir encore plus les différences. </vt:lpstr>
      <vt:lpstr>Rappelez-vous que le Prophète (s) nous a expliqué :     "Celui qui ne s’intéresse pas à ce qui touche aux Musulmans n’est pas Musulman."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RECONCILIER LES GENS</dc:title>
  <dc:creator>Mozama</dc:creator>
  <cp:lastModifiedBy>Mozama Mamodaly</cp:lastModifiedBy>
  <cp:revision>9</cp:revision>
  <dcterms:created xsi:type="dcterms:W3CDTF">2012-08-01T00:31:20Z</dcterms:created>
  <dcterms:modified xsi:type="dcterms:W3CDTF">2012-08-01T22:07:09Z</dcterms:modified>
</cp:coreProperties>
</file>