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68" r:id="rId27"/>
    <p:sldId id="28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19/03/2012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19/03/2012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Mozama\Desktop\MADRESSA\DIVERS\SONS\10830%20sonnerie%20telephone.mp3"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a:t>
            </a:r>
            <a:r>
              <a:rPr lang="fr-FR" sz="1400" b="1" dirty="0" smtClean="0">
                <a:latin typeface="Times New Roman" pitchFamily="18" charset="0"/>
                <a:cs typeface="Times New Roman" pitchFamily="18" charset="0"/>
              </a:rPr>
              <a:t>par l’équipe de shia974.fr</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5122" name="Text Box 2"/>
          <p:cNvSpPr txBox="1">
            <a:spLocks noChangeArrowheads="1"/>
          </p:cNvSpPr>
          <p:nvPr/>
        </p:nvSpPr>
        <p:spPr bwMode="auto">
          <a:xfrm>
            <a:off x="2483768" y="188640"/>
            <a:ext cx="4104456" cy="584775"/>
          </a:xfrm>
          <a:prstGeom prst="rect">
            <a:avLst/>
          </a:prstGeom>
          <a:solidFill>
            <a:srgbClr val="7030A0"/>
          </a:solidFill>
          <a:ln w="38100">
            <a:solidFill>
              <a:schemeClr val="accent5">
                <a:lumMod val="20000"/>
                <a:lumOff val="80000"/>
              </a:schemeClr>
            </a:solidFill>
            <a:miter lim="800000"/>
            <a:headEnd/>
            <a:tailEnd/>
          </a:ln>
          <a:effectLst/>
        </p:spPr>
        <p:txBody>
          <a:bodyPr wrap="square">
            <a:spAutoFit/>
          </a:bodyPr>
          <a:lstStyle/>
          <a:p>
            <a:pPr algn="ctr">
              <a:spcBef>
                <a:spcPct val="50000"/>
              </a:spcBef>
            </a:pPr>
            <a:r>
              <a:rPr lang="fr-FR" sz="3200" b="1" dirty="0" smtClean="0">
                <a:solidFill>
                  <a:schemeClr val="accent5">
                    <a:lumMod val="20000"/>
                    <a:lumOff val="80000"/>
                  </a:schemeClr>
                </a:solidFill>
              </a:rPr>
              <a:t>AKHLAQ  8 : LE</a:t>
            </a:r>
            <a:r>
              <a:rPr lang="en-US" sz="3200" b="1" dirty="0">
                <a:solidFill>
                  <a:schemeClr val="accent5">
                    <a:lumMod val="20000"/>
                    <a:lumOff val="80000"/>
                  </a:schemeClr>
                </a:solidFill>
              </a:rPr>
              <a:t>ÇON </a:t>
            </a:r>
            <a:r>
              <a:rPr lang="en-US" sz="3200" b="1" dirty="0" smtClean="0">
                <a:solidFill>
                  <a:schemeClr val="accent5">
                    <a:lumMod val="20000"/>
                    <a:lumOff val="80000"/>
                  </a:schemeClr>
                </a:solidFill>
              </a:rPr>
              <a:t>14</a:t>
            </a:r>
            <a:endParaRPr lang="en-US" sz="3200" b="1" dirty="0">
              <a:solidFill>
                <a:schemeClr val="accent5">
                  <a:lumMod val="20000"/>
                  <a:lumOff val="80000"/>
                </a:schemeClr>
              </a:solidFill>
            </a:endParaRPr>
          </a:p>
        </p:txBody>
      </p:sp>
      <p:pic>
        <p:nvPicPr>
          <p:cNvPr id="2" name="Picture 2"/>
          <p:cNvPicPr>
            <a:picLocks noChangeAspect="1" noChangeArrowheads="1"/>
          </p:cNvPicPr>
          <p:nvPr/>
        </p:nvPicPr>
        <p:blipFill>
          <a:blip r:embed="rId3" cstate="print"/>
          <a:srcRect/>
          <a:stretch>
            <a:fillRect/>
          </a:stretch>
        </p:blipFill>
        <p:spPr bwMode="auto">
          <a:xfrm>
            <a:off x="3779912" y="980728"/>
            <a:ext cx="5040560" cy="4207081"/>
          </a:xfrm>
          <a:prstGeom prst="rect">
            <a:avLst/>
          </a:prstGeom>
          <a:noFill/>
          <a:ln w="9525">
            <a:noFill/>
            <a:miter lim="800000"/>
            <a:headEnd/>
            <a:tailEnd/>
          </a:ln>
        </p:spPr>
      </p:pic>
      <p:sp>
        <p:nvSpPr>
          <p:cNvPr id="7" name="ZoneTexte 6"/>
          <p:cNvSpPr txBox="1"/>
          <p:nvPr/>
        </p:nvSpPr>
        <p:spPr>
          <a:xfrm>
            <a:off x="323528" y="2996952"/>
            <a:ext cx="4824536" cy="1569660"/>
          </a:xfrm>
          <a:prstGeom prst="rect">
            <a:avLst/>
          </a:prstGeom>
          <a:noFill/>
        </p:spPr>
        <p:txBody>
          <a:bodyPr wrap="square" rtlCol="0">
            <a:spAutoFit/>
          </a:bodyPr>
          <a:lstStyle/>
          <a:p>
            <a:pPr algn="ctr"/>
            <a:r>
              <a:rPr lang="fr-FR" sz="4800" dirty="0" smtClean="0">
                <a:solidFill>
                  <a:srgbClr val="FF0000"/>
                </a:solidFill>
                <a:latin typeface="Arial Black" pitchFamily="34" charset="0"/>
              </a:rPr>
              <a:t>TOHMAT ACCUSATION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31840" y="2708920"/>
            <a:ext cx="6012160" cy="1470025"/>
          </a:xfrm>
        </p:spPr>
        <p:txBody>
          <a:bodyPr>
            <a:normAutofit fontScale="90000"/>
          </a:bodyPr>
          <a:lstStyle/>
          <a:p>
            <a:r>
              <a:rPr lang="fr-FR" sz="3200" dirty="0" smtClean="0">
                <a:latin typeface="Arial Black" pitchFamily="34" charset="0"/>
              </a:rPr>
              <a:t>Comment prendriez-vous  le  fait que Allah divulgue au monde entier le mal que vous ou moi avons accompli? Nous commettons tous des péchés à un moment ou à un autre. Si Allah peut cacher </a:t>
            </a:r>
            <a:br>
              <a:rPr lang="fr-FR" sz="3200" dirty="0" smtClean="0">
                <a:latin typeface="Arial Black" pitchFamily="34" charset="0"/>
              </a:rPr>
            </a:br>
            <a:r>
              <a:rPr lang="fr-FR" sz="3200" dirty="0" smtClean="0">
                <a:latin typeface="Arial Black" pitchFamily="34" charset="0"/>
              </a:rPr>
              <a:t>nos fautes, nous devons aussi cacher celles des autres.</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allah3zm7.gif"/>
          <p:cNvPicPr>
            <a:picLocks noChangeAspect="1"/>
          </p:cNvPicPr>
          <p:nvPr/>
        </p:nvPicPr>
        <p:blipFill>
          <a:blip r:embed="rId3" cstate="print"/>
          <a:stretch>
            <a:fillRect/>
          </a:stretch>
        </p:blipFill>
        <p:spPr>
          <a:xfrm>
            <a:off x="0" y="1340768"/>
            <a:ext cx="3169320" cy="37696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653136"/>
            <a:ext cx="9144000" cy="1470025"/>
          </a:xfrm>
        </p:spPr>
        <p:txBody>
          <a:bodyPr>
            <a:normAutofit fontScale="90000"/>
          </a:bodyPr>
          <a:lstStyle/>
          <a:p>
            <a:r>
              <a:rPr lang="fr-FR" sz="3200" dirty="0" smtClean="0">
                <a:latin typeface="Arial Black" pitchFamily="34" charset="0"/>
              </a:rPr>
              <a:t>Dans le Saint </a:t>
            </a:r>
            <a:r>
              <a:rPr lang="fr-FR" sz="3200" dirty="0" err="1" smtClean="0">
                <a:latin typeface="Arial Black" pitchFamily="34" charset="0"/>
              </a:rPr>
              <a:t>Qur'an</a:t>
            </a:r>
            <a:r>
              <a:rPr lang="fr-FR" sz="3200" dirty="0" smtClean="0">
                <a:latin typeface="Arial Black" pitchFamily="34" charset="0"/>
              </a:rPr>
              <a:t> Sourate 49 </a:t>
            </a:r>
            <a:r>
              <a:rPr lang="fr-FR" sz="3200" dirty="0" err="1" smtClean="0">
                <a:latin typeface="Arial Black" pitchFamily="34" charset="0"/>
              </a:rPr>
              <a:t>ayat</a:t>
            </a:r>
            <a:r>
              <a:rPr lang="fr-FR" sz="3200" dirty="0" smtClean="0">
                <a:latin typeface="Arial Black" pitchFamily="34" charset="0"/>
              </a:rPr>
              <a:t> 12, Allah nous dit : </a:t>
            </a:r>
            <a:br>
              <a:rPr lang="fr-FR" sz="3200" dirty="0" smtClean="0">
                <a:latin typeface="Arial Black" pitchFamily="34" charset="0"/>
              </a:rPr>
            </a:br>
            <a:r>
              <a:rPr lang="fr-FR" sz="3200" dirty="0" smtClean="0">
                <a:latin typeface="Arial Black" pitchFamily="34" charset="0"/>
              </a:rPr>
              <a:t> « Et n'espionnez pas ; et ne médisez pas les uns des autres. L'un de vous aimerait-il manger la chair de son frère mort ?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quran gif.gif"/>
          <p:cNvPicPr>
            <a:picLocks noChangeAspect="1"/>
          </p:cNvPicPr>
          <p:nvPr/>
        </p:nvPicPr>
        <p:blipFill>
          <a:blip r:embed="rId3" cstate="print"/>
          <a:stretch>
            <a:fillRect/>
          </a:stretch>
        </p:blipFill>
        <p:spPr>
          <a:xfrm>
            <a:off x="2555776" y="260648"/>
            <a:ext cx="3986625" cy="30243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99592" y="404664"/>
            <a:ext cx="3600400" cy="3600400"/>
          </a:xfrm>
          <a:prstGeom prst="rect">
            <a:avLst/>
          </a:prstGeom>
          <a:noFill/>
          <a:ln w="9525">
            <a:noFill/>
            <a:miter lim="800000"/>
            <a:headEnd/>
            <a:tailEnd/>
          </a:ln>
        </p:spPr>
      </p:pic>
      <p:sp>
        <p:nvSpPr>
          <p:cNvPr id="2" name="Titre 1"/>
          <p:cNvSpPr>
            <a:spLocks noGrp="1"/>
          </p:cNvSpPr>
          <p:nvPr>
            <p:ph type="ctrTitle"/>
          </p:nvPr>
        </p:nvSpPr>
        <p:spPr>
          <a:xfrm>
            <a:off x="0" y="4797152"/>
            <a:ext cx="9144000" cy="1470025"/>
          </a:xfrm>
        </p:spPr>
        <p:txBody>
          <a:bodyPr>
            <a:normAutofit fontScale="90000"/>
          </a:bodyPr>
          <a:lstStyle/>
          <a:p>
            <a:r>
              <a:rPr lang="fr-FR" sz="3200" dirty="0" smtClean="0">
                <a:latin typeface="Arial Black" pitchFamily="34" charset="0"/>
              </a:rPr>
              <a:t>Cela veut dire que la médisance est aussi  mauvaise que le fait de manger la chair  d’un frère décédé. Une fois que quelqu’un que vous connaissez, </a:t>
            </a:r>
            <a:r>
              <a:rPr lang="fr-FR" sz="3200" dirty="0" err="1" smtClean="0">
                <a:latin typeface="Arial Black" pitchFamily="34" charset="0"/>
              </a:rPr>
              <a:t>càd</a:t>
            </a:r>
            <a:r>
              <a:rPr lang="fr-FR" sz="3200" dirty="0" smtClean="0">
                <a:latin typeface="Arial Black" pitchFamily="34" charset="0"/>
              </a:rPr>
              <a:t> votre frère ou votre sœur en Islam, a fait quelque chose de mal, il a cassé sa réputation.</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6012160" y="188640"/>
            <a:ext cx="2541738" cy="381642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95936" y="2852936"/>
            <a:ext cx="5148064" cy="1470025"/>
          </a:xfrm>
        </p:spPr>
        <p:txBody>
          <a:bodyPr>
            <a:normAutofit fontScale="90000"/>
          </a:bodyPr>
          <a:lstStyle/>
          <a:p>
            <a:r>
              <a:rPr lang="fr-FR" sz="3200" dirty="0" smtClean="0">
                <a:latin typeface="Arial Black" pitchFamily="34" charset="0"/>
              </a:rPr>
              <a:t>En dévoilant aux autres ce qu’il a fait, vous vous </a:t>
            </a:r>
            <a:br>
              <a:rPr lang="fr-FR" sz="3200" dirty="0" smtClean="0">
                <a:latin typeface="Arial Black" pitchFamily="34" charset="0"/>
              </a:rPr>
            </a:br>
            <a:r>
              <a:rPr lang="fr-FR" sz="3200" dirty="0" smtClean="0">
                <a:latin typeface="Arial Black" pitchFamily="34" charset="0"/>
              </a:rPr>
              <a:t>en réjouissez à ses dépens. C’est comme si vous mangiez et faisiez un festin à l’occasion de sa réputation qu’il a déjà détruite.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51520" y="1124744"/>
            <a:ext cx="3660998" cy="482031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941168"/>
            <a:ext cx="9144000" cy="1470025"/>
          </a:xfrm>
        </p:spPr>
        <p:txBody>
          <a:bodyPr>
            <a:normAutofit fontScale="90000"/>
          </a:bodyPr>
          <a:lstStyle/>
          <a:p>
            <a:r>
              <a:rPr lang="fr-FR" sz="3200" dirty="0" smtClean="0">
                <a:latin typeface="Arial Black" pitchFamily="34" charset="0"/>
              </a:rPr>
              <a:t> Du temps des premiers Imams, il existait deux  hommes : Haroun et Khalid.  </a:t>
            </a:r>
            <a:br>
              <a:rPr lang="fr-FR" sz="3200" dirty="0" smtClean="0">
                <a:latin typeface="Arial Black" pitchFamily="34" charset="0"/>
              </a:rPr>
            </a:br>
            <a:r>
              <a:rPr lang="fr-FR" sz="3200" dirty="0" smtClean="0">
                <a:latin typeface="Arial Black" pitchFamily="34" charset="0"/>
              </a:rPr>
              <a:t>  Un jour, Khalid se mit à raconter des méchancetés sur Haroun. Il </a:t>
            </a:r>
            <a:br>
              <a:rPr lang="fr-FR" sz="3200" dirty="0" smtClean="0">
                <a:latin typeface="Arial Black" pitchFamily="34" charset="0"/>
              </a:rPr>
            </a:br>
            <a:r>
              <a:rPr lang="fr-FR" sz="3200" dirty="0" smtClean="0">
                <a:latin typeface="Arial Black" pitchFamily="34" charset="0"/>
              </a:rPr>
              <a:t>répandait des mensonges autour de lui.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2123728" y="0"/>
            <a:ext cx="5104776" cy="436510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1115616" y="188640"/>
            <a:ext cx="3312368" cy="2484276"/>
          </a:xfrm>
          <a:prstGeom prst="rect">
            <a:avLst/>
          </a:prstGeom>
          <a:noFill/>
          <a:ln w="9525">
            <a:noFill/>
            <a:miter lim="800000"/>
            <a:headEnd/>
            <a:tailEnd/>
          </a:ln>
        </p:spPr>
      </p:pic>
      <p:sp>
        <p:nvSpPr>
          <p:cNvPr id="2" name="Titre 1"/>
          <p:cNvSpPr>
            <a:spLocks noGrp="1"/>
          </p:cNvSpPr>
          <p:nvPr>
            <p:ph type="ctrTitle"/>
          </p:nvPr>
        </p:nvSpPr>
        <p:spPr>
          <a:xfrm>
            <a:off x="0" y="5085184"/>
            <a:ext cx="9144000" cy="1470025"/>
          </a:xfrm>
        </p:spPr>
        <p:txBody>
          <a:bodyPr>
            <a:normAutofit fontScale="90000"/>
          </a:bodyPr>
          <a:lstStyle/>
          <a:p>
            <a:r>
              <a:rPr lang="fr-FR" sz="3200" dirty="0" smtClean="0">
                <a:latin typeface="Arial Black" pitchFamily="34" charset="0"/>
              </a:rPr>
              <a:t> Quelques jours après, </a:t>
            </a:r>
            <a:r>
              <a:rPr lang="fr-FR" sz="3200" dirty="0" err="1" smtClean="0">
                <a:latin typeface="Arial Black" pitchFamily="34" charset="0"/>
              </a:rPr>
              <a:t>Haroune</a:t>
            </a:r>
            <a:r>
              <a:rPr lang="fr-FR" sz="3200" dirty="0" smtClean="0">
                <a:latin typeface="Arial Black" pitchFamily="34" charset="0"/>
              </a:rPr>
              <a:t> eut vent de  cela. Il se rendit aussitôt chez lui, mit tout son or, son argent et ses argenteries dans un grand sac et porta le sac chez Khalid.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4099" name="Picture 3"/>
          <p:cNvPicPr>
            <a:picLocks noChangeAspect="1" noChangeArrowheads="1"/>
          </p:cNvPicPr>
          <p:nvPr/>
        </p:nvPicPr>
        <p:blipFill>
          <a:blip r:embed="rId4" cstate="print"/>
          <a:srcRect/>
          <a:stretch>
            <a:fillRect/>
          </a:stretch>
        </p:blipFill>
        <p:spPr bwMode="auto">
          <a:xfrm>
            <a:off x="5364088" y="188640"/>
            <a:ext cx="3593976" cy="2381009"/>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3059832" y="2348880"/>
            <a:ext cx="3425372" cy="232122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1520" y="1628800"/>
            <a:ext cx="3923928" cy="3923928"/>
          </a:xfrm>
          <a:prstGeom prst="rect">
            <a:avLst/>
          </a:prstGeom>
          <a:noFill/>
          <a:ln w="9525">
            <a:noFill/>
            <a:miter lim="800000"/>
            <a:headEnd/>
            <a:tailEnd/>
          </a:ln>
        </p:spPr>
      </p:pic>
      <p:sp>
        <p:nvSpPr>
          <p:cNvPr id="2" name="Titre 1"/>
          <p:cNvSpPr>
            <a:spLocks noGrp="1"/>
          </p:cNvSpPr>
          <p:nvPr>
            <p:ph type="ctrTitle"/>
          </p:nvPr>
        </p:nvSpPr>
        <p:spPr>
          <a:xfrm>
            <a:off x="4211960" y="2708920"/>
            <a:ext cx="4932040" cy="1470025"/>
          </a:xfrm>
        </p:spPr>
        <p:txBody>
          <a:bodyPr>
            <a:normAutofit fontScale="90000"/>
          </a:bodyPr>
          <a:lstStyle/>
          <a:p>
            <a:r>
              <a:rPr lang="fr-FR" sz="3200" dirty="0" smtClean="0">
                <a:latin typeface="Arial Black" pitchFamily="34" charset="0"/>
              </a:rPr>
              <a:t>En  voyant </a:t>
            </a:r>
            <a:r>
              <a:rPr lang="fr-FR" sz="3200" dirty="0" err="1" smtClean="0">
                <a:latin typeface="Arial Black" pitchFamily="34" charset="0"/>
              </a:rPr>
              <a:t>Haroune</a:t>
            </a:r>
            <a:r>
              <a:rPr lang="fr-FR" sz="3200" dirty="0" smtClean="0">
                <a:latin typeface="Arial Black" pitchFamily="34" charset="0"/>
              </a:rPr>
              <a:t> arriver, Khalid eut peur craignant que Haroun  soit venu le battre. Khalid sortit de la maison, se mit à genoux et supplia Haroun : "Ô</a:t>
            </a:r>
            <a:br>
              <a:rPr lang="fr-FR" sz="3200" dirty="0" smtClean="0">
                <a:latin typeface="Arial Black" pitchFamily="34" charset="0"/>
              </a:rPr>
            </a:br>
            <a:r>
              <a:rPr lang="fr-FR" sz="3200" dirty="0" smtClean="0">
                <a:latin typeface="Arial Black" pitchFamily="34" charset="0"/>
              </a:rPr>
              <a:t>Haroun, je suis vraiment désolé. Je ne voulais pas raconter des ragots sur ton compte. S’il te plaît, ne me bats pas!!"</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25144"/>
            <a:ext cx="9144000" cy="1470025"/>
          </a:xfrm>
        </p:spPr>
        <p:txBody>
          <a:bodyPr>
            <a:normAutofit fontScale="90000"/>
          </a:bodyPr>
          <a:lstStyle/>
          <a:p>
            <a:r>
              <a:rPr lang="fr-FR" sz="3200" dirty="0" smtClean="0">
                <a:latin typeface="Arial Black" pitchFamily="34" charset="0"/>
              </a:rPr>
              <a:t>Haroun dit : "Je ne suis pas venu pour te battre. Je suis venu te donner cet argent et cette fortune." </a:t>
            </a:r>
            <a:br>
              <a:rPr lang="fr-FR" sz="3200" dirty="0" smtClean="0">
                <a:latin typeface="Arial Black" pitchFamily="34" charset="0"/>
              </a:rPr>
            </a:br>
            <a:r>
              <a:rPr lang="fr-FR" sz="3200" dirty="0" smtClean="0">
                <a:latin typeface="Arial Black" pitchFamily="34" charset="0"/>
              </a:rPr>
              <a:t> Khalid eut le choc de sa vie. </a:t>
            </a:r>
            <a:br>
              <a:rPr lang="fr-FR" sz="3200" dirty="0" smtClean="0">
                <a:latin typeface="Arial Black" pitchFamily="34" charset="0"/>
              </a:rPr>
            </a:br>
            <a:r>
              <a:rPr lang="fr-FR" sz="3200" dirty="0" smtClean="0">
                <a:latin typeface="Arial Black" pitchFamily="34" charset="0"/>
              </a:rPr>
              <a:t> Haroun continua :  "Khalid, je suis venu te  remercier! Tiens, prends ma fortune.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2195736" y="404664"/>
            <a:ext cx="4824536" cy="3459101"/>
          </a:xfrm>
          <a:prstGeom prst="rect">
            <a:avLst/>
          </a:prstGeom>
          <a:noFill/>
          <a:ln w="9525">
            <a:noFill/>
            <a:miter lim="800000"/>
            <a:headEnd/>
            <a:tailEnd/>
          </a:ln>
        </p:spPr>
      </p:pic>
      <p:cxnSp>
        <p:nvCxnSpPr>
          <p:cNvPr id="7" name="Connecteur droit 6"/>
          <p:cNvCxnSpPr/>
          <p:nvPr/>
        </p:nvCxnSpPr>
        <p:spPr>
          <a:xfrm>
            <a:off x="2195736" y="404664"/>
            <a:ext cx="4824536"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2195736" y="404664"/>
            <a:ext cx="4824536" cy="3429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35896" y="2708920"/>
            <a:ext cx="5508104" cy="1470025"/>
          </a:xfrm>
        </p:spPr>
        <p:txBody>
          <a:bodyPr>
            <a:normAutofit fontScale="90000"/>
          </a:bodyPr>
          <a:lstStyle/>
          <a:p>
            <a:r>
              <a:rPr lang="fr-FR" sz="3200" dirty="0" smtClean="0">
                <a:latin typeface="Arial Black" pitchFamily="34" charset="0"/>
              </a:rPr>
              <a:t>Khalid se releva et demanda :  "Pourquoi me donnes-tu ta fortune  alors que je t’ai insulté et que j’ai sali ton nom auprès des gens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eas138dc.gif"/>
          <p:cNvPicPr>
            <a:picLocks noChangeAspect="1"/>
          </p:cNvPicPr>
          <p:nvPr/>
        </p:nvPicPr>
        <p:blipFill>
          <a:blip r:embed="rId3" cstate="print"/>
          <a:stretch>
            <a:fillRect/>
          </a:stretch>
        </p:blipFill>
        <p:spPr>
          <a:xfrm>
            <a:off x="251520" y="1484784"/>
            <a:ext cx="3456384" cy="34563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9632" y="620688"/>
            <a:ext cx="7484368" cy="1470025"/>
          </a:xfrm>
        </p:spPr>
        <p:txBody>
          <a:bodyPr>
            <a:normAutofit fontScale="90000"/>
          </a:bodyPr>
          <a:lstStyle/>
          <a:p>
            <a:r>
              <a:rPr lang="fr-FR" sz="3200" dirty="0" smtClean="0">
                <a:latin typeface="Arial Black" pitchFamily="34" charset="0"/>
              </a:rPr>
              <a:t> Haroun répondit : "Le Saint Prophète (s) a dit que lorsqu’une personne dit du  mal d’une autre  personne DERRIÈRE SON DOS, les  </a:t>
            </a:r>
            <a:r>
              <a:rPr lang="fr-FR" sz="3200" dirty="0" err="1" smtClean="0">
                <a:latin typeface="Arial Black" pitchFamily="34" charset="0"/>
              </a:rPr>
              <a:t>sawàbs</a:t>
            </a:r>
            <a:r>
              <a:rPr lang="fr-FR" sz="3200" dirty="0" smtClean="0">
                <a:latin typeface="Arial Black" pitchFamily="34" charset="0"/>
              </a:rPr>
              <a:t> de cette première sont transmis à la deuxième."</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331640" y="2924944"/>
            <a:ext cx="6264696" cy="370858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1430000" cy="7724775"/>
          </a:xfrm>
          <a:prstGeom prst="rect">
            <a:avLst/>
          </a:prstGeom>
          <a:noFill/>
          <a:ln w="9525">
            <a:noFill/>
            <a:miter lim="800000"/>
            <a:headEnd/>
            <a:tailEnd/>
          </a:ln>
        </p:spPr>
      </p:pic>
      <p:sp>
        <p:nvSpPr>
          <p:cNvPr id="2" name="Titre 1"/>
          <p:cNvSpPr>
            <a:spLocks noGrp="1"/>
          </p:cNvSpPr>
          <p:nvPr>
            <p:ph type="ctrTitle"/>
          </p:nvPr>
        </p:nvSpPr>
        <p:spPr>
          <a:xfrm>
            <a:off x="2123728" y="188640"/>
            <a:ext cx="9289032" cy="1470025"/>
          </a:xfrm>
        </p:spPr>
        <p:txBody>
          <a:bodyPr>
            <a:normAutofit fontScale="90000"/>
          </a:bodyPr>
          <a:lstStyle/>
          <a:p>
            <a:r>
              <a:rPr lang="fr-FR" sz="3200" dirty="0" err="1" smtClean="0">
                <a:latin typeface="Arial Black" pitchFamily="34" charset="0"/>
              </a:rPr>
              <a:t>Tohmat</a:t>
            </a:r>
            <a:r>
              <a:rPr lang="fr-FR" sz="3200" dirty="0" smtClean="0">
                <a:latin typeface="Arial Black" pitchFamily="34" charset="0"/>
              </a:rPr>
              <a:t> désigne l’acte d’accuser autrui  d’avoir fait quelque chose sans preuve exacte. C’est une forme grave de </a:t>
            </a:r>
            <a:r>
              <a:rPr lang="fr-FR" sz="3200" dirty="0" smtClean="0">
                <a:solidFill>
                  <a:schemeClr val="bg1"/>
                </a:solidFill>
                <a:latin typeface="Arial Black" pitchFamily="34" charset="0"/>
              </a:rPr>
              <a:t>médisance.</a:t>
            </a:r>
            <a:endParaRPr lang="fr-FR" sz="3200" dirty="0">
              <a:solidFill>
                <a:schemeClr val="bg1"/>
              </a:solidFill>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941168"/>
            <a:ext cx="9144000" cy="1470025"/>
          </a:xfrm>
        </p:spPr>
        <p:txBody>
          <a:bodyPr>
            <a:normAutofit fontScale="90000"/>
          </a:bodyPr>
          <a:lstStyle/>
          <a:p>
            <a:r>
              <a:rPr lang="fr-FR" sz="3200" dirty="0" smtClean="0">
                <a:latin typeface="Arial Black" pitchFamily="34" charset="0"/>
              </a:rPr>
              <a:t>Il ajouta : "Maintenant que tu as dit du</a:t>
            </a:r>
            <a:br>
              <a:rPr lang="fr-FR" sz="3200" dirty="0" smtClean="0">
                <a:latin typeface="Arial Black" pitchFamily="34" charset="0"/>
              </a:rPr>
            </a:br>
            <a:r>
              <a:rPr lang="fr-FR" sz="3200" dirty="0" smtClean="0">
                <a:latin typeface="Arial Black" pitchFamily="34" charset="0"/>
              </a:rPr>
              <a:t>mal de moi derrière mon dos, je te remercie de m’avoir donné tous tes </a:t>
            </a:r>
            <a:r>
              <a:rPr lang="fr-FR" sz="3200" dirty="0" err="1" smtClean="0">
                <a:latin typeface="Arial Black" pitchFamily="34" charset="0"/>
              </a:rPr>
              <a:t>sawàbs</a:t>
            </a:r>
            <a:r>
              <a:rPr lang="fr-FR" sz="3200" dirty="0" smtClean="0">
                <a:latin typeface="Arial Black" pitchFamily="34" charset="0"/>
              </a:rPr>
              <a:t>. Cet argent est trop peu comparé au nombre de </a:t>
            </a:r>
            <a:r>
              <a:rPr lang="fr-FR" sz="3200" dirty="0" err="1" smtClean="0">
                <a:latin typeface="Arial Black" pitchFamily="34" charset="0"/>
              </a:rPr>
              <a:t>sawàbs</a:t>
            </a:r>
            <a:r>
              <a:rPr lang="fr-FR" sz="3200" dirty="0" smtClean="0">
                <a:latin typeface="Arial Black" pitchFamily="34" charset="0"/>
              </a:rPr>
              <a:t> que tu m’as donnés."</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1835696" y="260648"/>
            <a:ext cx="5548185" cy="417646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924944"/>
            <a:ext cx="4860032" cy="1470025"/>
          </a:xfrm>
        </p:spPr>
        <p:txBody>
          <a:bodyPr>
            <a:normAutofit fontScale="90000"/>
          </a:bodyPr>
          <a:lstStyle/>
          <a:p>
            <a:r>
              <a:rPr lang="fr-FR" sz="3200" dirty="0" smtClean="0">
                <a:latin typeface="Arial Black" pitchFamily="34" charset="0"/>
              </a:rPr>
              <a:t>Cela montre combien le </a:t>
            </a:r>
            <a:r>
              <a:rPr lang="fr-FR" sz="3200" dirty="0" err="1" smtClean="0">
                <a:latin typeface="Arial Black" pitchFamily="34" charset="0"/>
              </a:rPr>
              <a:t>Ghîbat</a:t>
            </a:r>
            <a:r>
              <a:rPr lang="fr-FR" sz="3200" dirty="0" smtClean="0">
                <a:latin typeface="Arial Black" pitchFamily="34" charset="0"/>
              </a:rPr>
              <a:t> et le </a:t>
            </a:r>
            <a:r>
              <a:rPr lang="fr-FR" sz="3200" dirty="0" err="1" smtClean="0">
                <a:latin typeface="Arial Black" pitchFamily="34" charset="0"/>
              </a:rPr>
              <a:t>Tohmat</a:t>
            </a:r>
            <a:r>
              <a:rPr lang="fr-FR" sz="3200" dirty="0" smtClean="0">
                <a:latin typeface="Arial Black" pitchFamily="34" charset="0"/>
              </a:rPr>
              <a:t> sont mauvais. </a:t>
            </a:r>
            <a:br>
              <a:rPr lang="fr-FR" sz="3200" dirty="0" smtClean="0">
                <a:latin typeface="Arial Black" pitchFamily="34" charset="0"/>
              </a:rPr>
            </a:br>
            <a:r>
              <a:rPr lang="fr-FR" sz="3200" dirty="0" smtClean="0">
                <a:latin typeface="Arial Black" pitchFamily="34" charset="0"/>
              </a:rPr>
              <a:t>Une fois, il était un homme qui fit un </a:t>
            </a:r>
            <a:r>
              <a:rPr lang="fr-FR" sz="3200" dirty="0" err="1" smtClean="0">
                <a:latin typeface="Arial Black" pitchFamily="34" charset="0"/>
              </a:rPr>
              <a:t>tohmat</a:t>
            </a:r>
            <a:r>
              <a:rPr lang="fr-FR" sz="3200" dirty="0" smtClean="0">
                <a:latin typeface="Arial Black" pitchFamily="34" charset="0"/>
              </a:rPr>
              <a:t> sur notre sixième Imam.</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42" name="Picture 2"/>
          <p:cNvPicPr>
            <a:picLocks noChangeAspect="1" noChangeArrowheads="1"/>
          </p:cNvPicPr>
          <p:nvPr/>
        </p:nvPicPr>
        <p:blipFill>
          <a:blip r:embed="rId3" cstate="print"/>
          <a:srcRect/>
          <a:stretch>
            <a:fillRect/>
          </a:stretch>
        </p:blipFill>
        <p:spPr bwMode="auto">
          <a:xfrm>
            <a:off x="4932040" y="1124744"/>
            <a:ext cx="3968477" cy="479706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188640"/>
            <a:ext cx="7560840" cy="1470025"/>
          </a:xfrm>
        </p:spPr>
        <p:txBody>
          <a:bodyPr>
            <a:normAutofit fontScale="90000"/>
          </a:bodyPr>
          <a:lstStyle/>
          <a:p>
            <a:r>
              <a:rPr lang="fr-FR" sz="3200" dirty="0" smtClean="0">
                <a:latin typeface="Arial Black" pitchFamily="34" charset="0"/>
              </a:rPr>
              <a:t>Imam (a) n’en savait rien jusqu’à ce qu’un de ses “amis” vint lui dire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2555776" y="1772816"/>
            <a:ext cx="3955504" cy="49134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6516216" y="1556792"/>
            <a:ext cx="2448272" cy="2520280"/>
          </a:xfrm>
          <a:prstGeom prst="wedgeRectCallout">
            <a:avLst>
              <a:gd name="adj1" fmla="val -123166"/>
              <a:gd name="adj2" fmla="val -1736"/>
            </a:avLst>
          </a:prstGeom>
          <a:solidFill>
            <a:srgbClr val="0070C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accent5">
                    <a:lumMod val="20000"/>
                    <a:lumOff val="80000"/>
                  </a:schemeClr>
                </a:solidFill>
                <a:latin typeface="Arial Black" pitchFamily="34" charset="0"/>
              </a:rPr>
              <a:t>Ô Imam, j’ai appris une nouvelle terrible. Cette personne propage une telle chose à votre encontre."</a:t>
            </a:r>
            <a:endParaRPr lang="fr-FR" sz="2000" dirty="0">
              <a:solidFill>
                <a:schemeClr val="accent5">
                  <a:lumMod val="20000"/>
                  <a:lumOff val="80000"/>
                </a:schemeClr>
              </a:solidFill>
              <a:latin typeface="Arial Black"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509120"/>
            <a:ext cx="9144000" cy="1470025"/>
          </a:xfrm>
        </p:spPr>
        <p:txBody>
          <a:bodyPr>
            <a:normAutofit fontScale="90000"/>
          </a:bodyPr>
          <a:lstStyle/>
          <a:p>
            <a:r>
              <a:rPr lang="fr-FR" sz="3200" dirty="0" smtClean="0">
                <a:latin typeface="Arial Black" pitchFamily="34" charset="0"/>
              </a:rPr>
              <a:t>Imam (a) fut en colère contre son “ami” et lui dit : "Dis-toi que la personne qui a fait le  </a:t>
            </a:r>
            <a:r>
              <a:rPr lang="fr-FR" sz="3200" dirty="0" err="1" smtClean="0">
                <a:latin typeface="Arial Black" pitchFamily="34" charset="0"/>
              </a:rPr>
              <a:t>tohmat</a:t>
            </a:r>
            <a:r>
              <a:rPr lang="fr-FR" sz="3200" dirty="0" smtClean="0">
                <a:latin typeface="Arial Black" pitchFamily="34" charset="0"/>
              </a:rPr>
              <a:t> sur moi a envoyé une flèche vers moi. Je ne l’ai pas entendu donc la flèche ne m’a pas touché. Mais, en me l’apprenant,  toi, tu as ramassé la flèche du sol pour la planter sur moi."</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2555776" y="188640"/>
            <a:ext cx="4130825" cy="321734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140968"/>
            <a:ext cx="5076056" cy="1470025"/>
          </a:xfrm>
        </p:spPr>
        <p:txBody>
          <a:bodyPr>
            <a:normAutofit fontScale="90000"/>
          </a:bodyPr>
          <a:lstStyle/>
          <a:p>
            <a:r>
              <a:rPr lang="fr-FR" sz="3200" dirty="0" smtClean="0">
                <a:latin typeface="Arial Black" pitchFamily="34" charset="0"/>
              </a:rPr>
              <a:t>Pourquoi est-ce que le </a:t>
            </a:r>
            <a:r>
              <a:rPr lang="fr-FR" sz="3200" dirty="0" err="1" smtClean="0">
                <a:latin typeface="Arial Black" pitchFamily="34" charset="0"/>
              </a:rPr>
              <a:t>ghîbat</a:t>
            </a:r>
            <a:r>
              <a:rPr lang="fr-FR" sz="3200" dirty="0" smtClean="0">
                <a:latin typeface="Arial Black" pitchFamily="34" charset="0"/>
              </a:rPr>
              <a:t> et le </a:t>
            </a:r>
            <a:r>
              <a:rPr lang="fr-FR" sz="3200" dirty="0" err="1" smtClean="0">
                <a:latin typeface="Arial Black" pitchFamily="34" charset="0"/>
              </a:rPr>
              <a:t>tohmat</a:t>
            </a:r>
            <a:r>
              <a:rPr lang="fr-FR" sz="3200" dirty="0" smtClean="0">
                <a:latin typeface="Arial Black" pitchFamily="34" charset="0"/>
              </a:rPr>
              <a:t> sont </a:t>
            </a:r>
            <a:r>
              <a:rPr lang="fr-FR" sz="3200" dirty="0" err="1" smtClean="0">
                <a:latin typeface="Arial Black" pitchFamily="34" charset="0"/>
              </a:rPr>
              <a:t>haràm</a:t>
            </a:r>
            <a:r>
              <a:rPr lang="fr-FR" sz="3200" dirty="0" smtClean="0">
                <a:latin typeface="Arial Black" pitchFamily="34" charset="0"/>
              </a:rPr>
              <a:t> ?  </a:t>
            </a:r>
            <a:br>
              <a:rPr lang="fr-FR" sz="3200" dirty="0" smtClean="0">
                <a:latin typeface="Arial Black" pitchFamily="34" charset="0"/>
              </a:rPr>
            </a:br>
            <a:r>
              <a:rPr lang="fr-FR" sz="3200" dirty="0" smtClean="0">
                <a:latin typeface="Arial Black" pitchFamily="34" charset="0"/>
              </a:rPr>
              <a:t>  Ils sont </a:t>
            </a:r>
            <a:r>
              <a:rPr lang="fr-FR" sz="3200" dirty="0" err="1" smtClean="0">
                <a:latin typeface="Arial Black" pitchFamily="34" charset="0"/>
              </a:rPr>
              <a:t>Haràm</a:t>
            </a:r>
            <a:r>
              <a:rPr lang="fr-FR" sz="3200" dirty="0" smtClean="0">
                <a:latin typeface="Arial Black" pitchFamily="34" charset="0"/>
              </a:rPr>
              <a:t> parce qu’ils salissent  la  réputation et l’honneur des gens. En disant du mal de quelqu’un, vous faites en sorte que les autres en pensent</a:t>
            </a:r>
            <a:br>
              <a:rPr lang="fr-FR" sz="3200" dirty="0" smtClean="0">
                <a:latin typeface="Arial Black" pitchFamily="34" charset="0"/>
              </a:rPr>
            </a:br>
            <a:r>
              <a:rPr lang="fr-FR" sz="3200" dirty="0" smtClean="0">
                <a:latin typeface="Arial Black" pitchFamily="34" charset="0"/>
              </a:rPr>
              <a:t>du mal.</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5148064" y="620688"/>
            <a:ext cx="3810000" cy="5715000"/>
          </a:xfrm>
          <a:prstGeom prst="rect">
            <a:avLst/>
          </a:prstGeom>
          <a:noFill/>
          <a:ln w="9525">
            <a:noFill/>
            <a:miter lim="800000"/>
            <a:headEnd/>
            <a:tailEnd/>
          </a:ln>
        </p:spPr>
      </p:pic>
      <p:cxnSp>
        <p:nvCxnSpPr>
          <p:cNvPr id="6" name="Connecteur droit 5"/>
          <p:cNvCxnSpPr/>
          <p:nvPr/>
        </p:nvCxnSpPr>
        <p:spPr>
          <a:xfrm>
            <a:off x="5148064" y="620688"/>
            <a:ext cx="3816424" cy="5688632"/>
          </a:xfrm>
          <a:prstGeom prst="line">
            <a:avLst/>
          </a:prstGeom>
        </p:spPr>
        <p:style>
          <a:lnRef idx="3">
            <a:schemeClr val="dk1"/>
          </a:lnRef>
          <a:fillRef idx="0">
            <a:schemeClr val="dk1"/>
          </a:fillRef>
          <a:effectRef idx="2">
            <a:schemeClr val="dk1"/>
          </a:effectRef>
          <a:fontRef idx="minor">
            <a:schemeClr val="tx1"/>
          </a:fontRef>
        </p:style>
      </p:cxnSp>
      <p:cxnSp>
        <p:nvCxnSpPr>
          <p:cNvPr id="8" name="Connecteur droit 7"/>
          <p:cNvCxnSpPr/>
          <p:nvPr/>
        </p:nvCxnSpPr>
        <p:spPr>
          <a:xfrm flipV="1">
            <a:off x="5148064" y="620688"/>
            <a:ext cx="3816424" cy="5688632"/>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509120"/>
            <a:ext cx="9144000" cy="1470025"/>
          </a:xfrm>
        </p:spPr>
        <p:txBody>
          <a:bodyPr>
            <a:normAutofit fontScale="90000"/>
          </a:bodyPr>
          <a:lstStyle/>
          <a:p>
            <a:r>
              <a:rPr lang="fr-FR" sz="3200" dirty="0" smtClean="0">
                <a:latin typeface="Arial Black" pitchFamily="34" charset="0"/>
              </a:rPr>
              <a:t>Une autre raison pour laquelle c’est  mauvais, c’est que les gens en question ne sont pas présents pour se défendre. Si vous entendez du mal des autres, vous devez  laisser aux autres l’occasion de se défendre  et  de s’expliquer, avant de croire ce que vous entendez.</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2483768" y="188640"/>
            <a:ext cx="3936504" cy="3522546"/>
          </a:xfrm>
          <a:prstGeom prst="rect">
            <a:avLst/>
          </a:prstGeom>
          <a:noFill/>
          <a:ln w="9525">
            <a:noFill/>
            <a:miter lim="800000"/>
            <a:headEnd/>
            <a:tailEnd/>
          </a:ln>
        </p:spPr>
      </p:pic>
      <p:sp>
        <p:nvSpPr>
          <p:cNvPr id="5" name="Rectangle à coins arrondis 4"/>
          <p:cNvSpPr/>
          <p:nvPr/>
        </p:nvSpPr>
        <p:spPr>
          <a:xfrm>
            <a:off x="5868144" y="188640"/>
            <a:ext cx="3096344" cy="2232248"/>
          </a:xfrm>
          <a:prstGeom prst="wedgeRoundRectCallout">
            <a:avLst>
              <a:gd name="adj1" fmla="val -60531"/>
              <a:gd name="adj2" fmla="val 30938"/>
              <a:gd name="adj3" fmla="val 16667"/>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accent5">
                    <a:lumMod val="20000"/>
                    <a:lumOff val="80000"/>
                  </a:schemeClr>
                </a:solidFill>
                <a:latin typeface="Arial Black" pitchFamily="34" charset="0"/>
              </a:rPr>
              <a:t>Idriss m’a dit que tu avais écrasé les fleurs de son jardin, c’est vrai?</a:t>
            </a:r>
            <a:endParaRPr lang="fr-FR" sz="2400" dirty="0">
              <a:solidFill>
                <a:schemeClr val="accent5">
                  <a:lumMod val="20000"/>
                  <a:lumOff val="80000"/>
                </a:schemeClr>
              </a:solidFill>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39952" y="2996952"/>
            <a:ext cx="5004048" cy="1470025"/>
          </a:xfrm>
        </p:spPr>
        <p:txBody>
          <a:bodyPr>
            <a:normAutofit fontScale="90000"/>
          </a:bodyPr>
          <a:lstStyle/>
          <a:p>
            <a:r>
              <a:rPr lang="fr-FR" sz="3200" dirty="0" smtClean="0">
                <a:latin typeface="Arial Black" pitchFamily="34" charset="0"/>
              </a:rPr>
              <a:t> </a:t>
            </a:r>
            <a:r>
              <a:rPr lang="fr-FR" sz="3200" dirty="0" err="1" smtClean="0">
                <a:latin typeface="Arial Black" pitchFamily="34" charset="0"/>
              </a:rPr>
              <a:t>Ghîbat</a:t>
            </a:r>
            <a:r>
              <a:rPr lang="fr-FR" sz="3200" dirty="0" smtClean="0">
                <a:latin typeface="Arial Black" pitchFamily="34" charset="0"/>
              </a:rPr>
              <a:t> et </a:t>
            </a:r>
            <a:r>
              <a:rPr lang="fr-FR" sz="3200" dirty="0" err="1" smtClean="0">
                <a:latin typeface="Arial Black" pitchFamily="34" charset="0"/>
              </a:rPr>
              <a:t>Tohmat</a:t>
            </a:r>
            <a:r>
              <a:rPr lang="fr-FR" sz="3200" dirty="0" smtClean="0">
                <a:latin typeface="Arial Black" pitchFamily="34" charset="0"/>
              </a:rPr>
              <a:t> sont  les fruits de la Jalousie. Lorsqu’une personne est respectée, a fait du bien, a aidé les autres,  il y en aura toujours qui seront en colère et ne  supporteront pas qu’une telle personne  soit respectée par  tous.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251520" y="1628800"/>
            <a:ext cx="3744416" cy="374441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581128"/>
            <a:ext cx="9144000" cy="1470025"/>
          </a:xfrm>
        </p:spPr>
        <p:txBody>
          <a:bodyPr>
            <a:normAutofit fontScale="90000"/>
          </a:bodyPr>
          <a:lstStyle/>
          <a:p>
            <a:r>
              <a:rPr lang="fr-FR" sz="3200" dirty="0" smtClean="0">
                <a:latin typeface="Arial Black" pitchFamily="34" charset="0"/>
              </a:rPr>
              <a:t>Résultat : on la jugera, on en dira du mal et on détruira sa réputation en semant </a:t>
            </a:r>
            <a:br>
              <a:rPr lang="fr-FR" sz="3200" dirty="0" smtClean="0">
                <a:latin typeface="Arial Black" pitchFamily="34" charset="0"/>
              </a:rPr>
            </a:br>
            <a:r>
              <a:rPr lang="fr-FR" sz="3200" dirty="0" smtClean="0">
                <a:latin typeface="Arial Black" pitchFamily="34" charset="0"/>
              </a:rPr>
              <a:t>le venin dans son caractère, en racontant des mensonges à son propos de manière à ce que le respect se transforme en outrage et en honte. De tels gens sont maudits par Allah.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4067944" y="476672"/>
            <a:ext cx="4800600" cy="2952750"/>
          </a:xfrm>
          <a:prstGeom prst="rect">
            <a:avLst/>
          </a:prstGeom>
          <a:noFill/>
          <a:ln w="9525">
            <a:noFill/>
            <a:miter lim="800000"/>
            <a:headEnd/>
            <a:tailEnd/>
          </a:ln>
        </p:spPr>
      </p:pic>
      <p:sp>
        <p:nvSpPr>
          <p:cNvPr id="5" name="Rectangle à coins arrondis 4"/>
          <p:cNvSpPr/>
          <p:nvPr/>
        </p:nvSpPr>
        <p:spPr>
          <a:xfrm>
            <a:off x="179512" y="1412776"/>
            <a:ext cx="3528392" cy="1944216"/>
          </a:xfrm>
          <a:prstGeom prst="wedgeRoundRectCallout">
            <a:avLst>
              <a:gd name="adj1" fmla="val 78155"/>
              <a:gd name="adj2" fmla="val -14601"/>
              <a:gd name="adj3" fmla="val 16667"/>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20000"/>
                    <a:lumOff val="80000"/>
                  </a:schemeClr>
                </a:solidFill>
                <a:latin typeface="Arial Black" pitchFamily="34" charset="0"/>
              </a:rPr>
              <a:t>Ne l’aidez surtout pas! Il ne le mérite pas! Vous savez, il a mis son père à la porte sous prétexte qu’il a perdu la tête! Vous imaginez!</a:t>
            </a:r>
            <a:endParaRPr lang="fr-FR" dirty="0">
              <a:solidFill>
                <a:schemeClr val="accent5">
                  <a:lumMod val="20000"/>
                  <a:lumOff val="80000"/>
                </a:schemeClr>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4048" y="1412776"/>
            <a:ext cx="4139952" cy="4464496"/>
          </a:xfrm>
        </p:spPr>
        <p:txBody>
          <a:bodyPr>
            <a:normAutofit/>
          </a:bodyPr>
          <a:lstStyle/>
          <a:p>
            <a:r>
              <a:rPr lang="fr-FR" sz="3200" dirty="0" smtClean="0">
                <a:latin typeface="Arial Black" pitchFamily="34" charset="0"/>
              </a:rPr>
              <a:t>Deux termes  désignent la  médisance : le  premier est  GHÎBAT et le </a:t>
            </a:r>
            <a:br>
              <a:rPr lang="fr-FR" sz="3200" dirty="0" smtClean="0">
                <a:latin typeface="Arial Black" pitchFamily="34" charset="0"/>
              </a:rPr>
            </a:br>
            <a:r>
              <a:rPr lang="fr-FR" sz="3200" dirty="0" smtClean="0">
                <a:latin typeface="Arial Black" pitchFamily="34" charset="0"/>
              </a:rPr>
              <a:t>deuxième TOHMAT.</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9512" y="1484784"/>
            <a:ext cx="4776936" cy="456924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5157192"/>
            <a:ext cx="9144000" cy="1470025"/>
          </a:xfrm>
        </p:spPr>
        <p:txBody>
          <a:bodyPr>
            <a:normAutofit fontScale="90000"/>
          </a:bodyPr>
          <a:lstStyle/>
          <a:p>
            <a:r>
              <a:rPr lang="fr-FR" sz="3200" dirty="0" smtClean="0">
                <a:latin typeface="Arial Black" pitchFamily="34" charset="0"/>
              </a:rPr>
              <a:t>Lorsqu’on parle de quelqu’un et ce qu’on en dit est VRAI, il s’agit alors de GHÎBAT.   </a:t>
            </a:r>
            <a:br>
              <a:rPr lang="fr-FR" sz="3200" dirty="0" smtClean="0">
                <a:latin typeface="Arial Black" pitchFamily="34" charset="0"/>
              </a:rPr>
            </a:br>
            <a:r>
              <a:rPr lang="fr-FR" sz="3200" dirty="0" smtClean="0">
                <a:latin typeface="Arial Black" pitchFamily="34" charset="0"/>
              </a:rPr>
              <a:t>Lorsqu’on parle de quelqu’un et ce qu’on en dit est FAUX,  il s’agit alors de TOHMAT.</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5" name="Organigramme : Alternative 4"/>
          <p:cNvSpPr/>
          <p:nvPr/>
        </p:nvSpPr>
        <p:spPr>
          <a:xfrm>
            <a:off x="6156176" y="3356992"/>
            <a:ext cx="2520280" cy="1584176"/>
          </a:xfrm>
          <a:prstGeom prst="flowChartAlternateProcess">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Arial Black" pitchFamily="34" charset="0"/>
              </a:rPr>
              <a:t>TOHMAT</a:t>
            </a:r>
            <a:endParaRPr lang="fr-FR" sz="3600" dirty="0">
              <a:latin typeface="Arial Black" pitchFamily="34" charset="0"/>
            </a:endParaRPr>
          </a:p>
        </p:txBody>
      </p:sp>
      <p:sp>
        <p:nvSpPr>
          <p:cNvPr id="6" name="Organigramme : Alternative 5"/>
          <p:cNvSpPr/>
          <p:nvPr/>
        </p:nvSpPr>
        <p:spPr>
          <a:xfrm>
            <a:off x="6084168" y="1268760"/>
            <a:ext cx="2520280" cy="158417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Arial Black" pitchFamily="34" charset="0"/>
              </a:rPr>
              <a:t>GHIBAT</a:t>
            </a:r>
            <a:endParaRPr lang="fr-FR" sz="3600" dirty="0">
              <a:latin typeface="Arial Black" pitchFamily="34" charset="0"/>
            </a:endParaRPr>
          </a:p>
        </p:txBody>
      </p:sp>
      <p:sp>
        <p:nvSpPr>
          <p:cNvPr id="7" name="Organigramme : Alternative 6"/>
          <p:cNvSpPr/>
          <p:nvPr/>
        </p:nvSpPr>
        <p:spPr>
          <a:xfrm>
            <a:off x="395536" y="3356992"/>
            <a:ext cx="2520280" cy="1584176"/>
          </a:xfrm>
          <a:prstGeom prst="flowChartAlternateProcess">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Arial Black" pitchFamily="34" charset="0"/>
              </a:rPr>
              <a:t>FAUX</a:t>
            </a:r>
            <a:endParaRPr lang="fr-FR" sz="3600" dirty="0">
              <a:latin typeface="Arial Black" pitchFamily="34" charset="0"/>
            </a:endParaRPr>
          </a:p>
        </p:txBody>
      </p:sp>
      <p:sp>
        <p:nvSpPr>
          <p:cNvPr id="8" name="Organigramme : Alternative 7"/>
          <p:cNvSpPr/>
          <p:nvPr/>
        </p:nvSpPr>
        <p:spPr>
          <a:xfrm>
            <a:off x="395536" y="1412776"/>
            <a:ext cx="2520280" cy="158417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latin typeface="Arial Black" pitchFamily="34" charset="0"/>
              </a:rPr>
              <a:t>VRAI</a:t>
            </a:r>
            <a:endParaRPr lang="fr-FR" sz="3600" dirty="0">
              <a:latin typeface="Arial Black" pitchFamily="34" charset="0"/>
            </a:endParaRPr>
          </a:p>
        </p:txBody>
      </p:sp>
      <p:sp>
        <p:nvSpPr>
          <p:cNvPr id="9" name="Flèche droite 8"/>
          <p:cNvSpPr/>
          <p:nvPr/>
        </p:nvSpPr>
        <p:spPr>
          <a:xfrm>
            <a:off x="3203848" y="3717032"/>
            <a:ext cx="2592288" cy="1080120"/>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a:off x="3203848" y="1628800"/>
            <a:ext cx="2736304"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780928"/>
            <a:ext cx="5148064" cy="1470025"/>
          </a:xfrm>
        </p:spPr>
        <p:txBody>
          <a:bodyPr>
            <a:normAutofit fontScale="90000"/>
          </a:bodyPr>
          <a:lstStyle/>
          <a:p>
            <a:r>
              <a:rPr lang="fr-FR" sz="3200" dirty="0" smtClean="0">
                <a:latin typeface="Arial Black" pitchFamily="34" charset="0"/>
              </a:rPr>
              <a:t>TOHMAT COMME GHÎBAT SONT HARÀM (INTERDITS)</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5324475" y="908720"/>
            <a:ext cx="3819525" cy="5667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75856" y="2852936"/>
            <a:ext cx="5868144" cy="1470025"/>
          </a:xfrm>
        </p:spPr>
        <p:txBody>
          <a:bodyPr>
            <a:normAutofit fontScale="90000"/>
          </a:bodyPr>
          <a:lstStyle/>
          <a:p>
            <a:r>
              <a:rPr lang="fr-FR" sz="3200" dirty="0" smtClean="0">
                <a:latin typeface="Arial Black" pitchFamily="34" charset="0"/>
              </a:rPr>
              <a:t>Le Saint Prophète (s) a dit : </a:t>
            </a:r>
            <a:br>
              <a:rPr lang="fr-FR" sz="3200" dirty="0" smtClean="0">
                <a:latin typeface="Arial Black" pitchFamily="34" charset="0"/>
              </a:rPr>
            </a:br>
            <a:r>
              <a:rPr lang="fr-FR" sz="3200" dirty="0" smtClean="0">
                <a:latin typeface="Arial Black" pitchFamily="34" charset="0"/>
              </a:rPr>
              <a:t>"Ô Abou </a:t>
            </a:r>
            <a:r>
              <a:rPr lang="fr-FR" sz="3200" dirty="0" err="1" smtClean="0">
                <a:latin typeface="Arial Black" pitchFamily="34" charset="0"/>
              </a:rPr>
              <a:t>Zar</a:t>
            </a:r>
            <a:r>
              <a:rPr lang="fr-FR" sz="3200" dirty="0" smtClean="0">
                <a:latin typeface="Arial Black" pitchFamily="34" charset="0"/>
              </a:rPr>
              <a:t>, gardez-vous de médire car c’est pire que l’adultère… Après</a:t>
            </a:r>
            <a:br>
              <a:rPr lang="fr-FR" sz="3200" dirty="0" smtClean="0">
                <a:latin typeface="Arial Black" pitchFamily="34" charset="0"/>
              </a:rPr>
            </a:br>
            <a:r>
              <a:rPr lang="fr-FR" sz="3200" dirty="0" smtClean="0">
                <a:latin typeface="Arial Black" pitchFamily="34" charset="0"/>
              </a:rPr>
              <a:t>avoir commis l’adultère, si quelqu’un se repent, Allah  le pardonne, mais celui qui médit ne pourra être pardonné que s’il a été pardonné par celui dont il a dit du mal."</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179512" y="1484784"/>
            <a:ext cx="3108229" cy="410445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068960"/>
            <a:ext cx="5004048" cy="1470025"/>
          </a:xfrm>
        </p:spPr>
        <p:txBody>
          <a:bodyPr>
            <a:normAutofit fontScale="90000"/>
          </a:bodyPr>
          <a:lstStyle/>
          <a:p>
            <a:r>
              <a:rPr lang="fr-FR" sz="3200" dirty="0" smtClean="0">
                <a:latin typeface="Arial Black" pitchFamily="34" charset="0"/>
              </a:rPr>
              <a:t>Imaginez que vous voyez quelqu’un que  vous connaissez, entrer dans un bar (là où les gens vont boire de l’alcool). Si vous dites de lui qu’il boit, alors vous avez  commis un </a:t>
            </a:r>
            <a:r>
              <a:rPr lang="fr-FR" sz="3200" dirty="0" err="1" smtClean="0">
                <a:latin typeface="Arial Black" pitchFamily="34" charset="0"/>
              </a:rPr>
              <a:t>Tohmat</a:t>
            </a:r>
            <a:r>
              <a:rPr lang="fr-FR" sz="3200" dirty="0" smtClean="0">
                <a:latin typeface="Arial Black" pitchFamily="34" charset="0"/>
              </a:rPr>
              <a:t>.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5148064" y="1484784"/>
            <a:ext cx="3810000" cy="37719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23928" y="2780928"/>
            <a:ext cx="5220072" cy="1470025"/>
          </a:xfrm>
        </p:spPr>
        <p:txBody>
          <a:bodyPr>
            <a:normAutofit fontScale="90000"/>
          </a:bodyPr>
          <a:lstStyle/>
          <a:p>
            <a:r>
              <a:rPr lang="fr-FR" sz="3200" dirty="0" smtClean="0">
                <a:latin typeface="Arial Black" pitchFamily="34" charset="0"/>
              </a:rPr>
              <a:t>Comment  savez-vous qu’il a bu ? Il peut être </a:t>
            </a:r>
            <a:br>
              <a:rPr lang="fr-FR" sz="3200" dirty="0" smtClean="0">
                <a:latin typeface="Arial Black" pitchFamily="34" charset="0"/>
              </a:rPr>
            </a:br>
            <a:r>
              <a:rPr lang="fr-FR" sz="3200" dirty="0" smtClean="0">
                <a:latin typeface="Arial Black" pitchFamily="34" charset="0"/>
              </a:rPr>
              <a:t>tombé en panne et  entré dans le bar pour  utiliser le téléphone, ou  pour demander sa route.</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179512" y="1772816"/>
            <a:ext cx="3744416" cy="3744416"/>
          </a:xfrm>
          <a:prstGeom prst="rect">
            <a:avLst/>
          </a:prstGeom>
          <a:noFill/>
          <a:ln w="9525">
            <a:noFill/>
            <a:miter lim="800000"/>
            <a:headEnd/>
            <a:tailEnd/>
          </a:ln>
        </p:spPr>
      </p:pic>
      <p:pic>
        <p:nvPicPr>
          <p:cNvPr id="6" name="10830 sonnerie telephone.mp3">
            <a:hlinkClick r:id="" action="ppaction://media"/>
          </p:cNvPr>
          <p:cNvPicPr>
            <a:picLocks noRot="1" noChangeAspect="1"/>
          </p:cNvPicPr>
          <p:nvPr>
            <a:audioFile r:link="rId1"/>
          </p:nvPr>
        </p:nvPicPr>
        <p:blipFill>
          <a:blip r:embed="rId5" cstate="print"/>
          <a:stretch>
            <a:fillRect/>
          </a:stretch>
        </p:blipFill>
        <p:spPr>
          <a:xfrm>
            <a:off x="8532440" y="630932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780928"/>
            <a:ext cx="5436096" cy="1470025"/>
          </a:xfrm>
        </p:spPr>
        <p:txBody>
          <a:bodyPr>
            <a:normAutofit fontScale="90000"/>
          </a:bodyPr>
          <a:lstStyle/>
          <a:p>
            <a:r>
              <a:rPr lang="fr-FR" sz="3200" dirty="0" smtClean="0">
                <a:latin typeface="Arial Black" pitchFamily="34" charset="0"/>
              </a:rPr>
              <a:t>Dans l’Islam, on doit  toujours accorder le bénéfice du doute aux autres. Même si quelqu’un a effectivement  fait quelque chose de mal, vous devez le </a:t>
            </a:r>
            <a:br>
              <a:rPr lang="fr-FR" sz="3200" dirty="0" smtClean="0">
                <a:latin typeface="Arial Black" pitchFamily="34" charset="0"/>
              </a:rPr>
            </a:br>
            <a:r>
              <a:rPr lang="fr-FR" sz="3200" dirty="0" smtClean="0">
                <a:latin typeface="Arial Black" pitchFamily="34" charset="0"/>
              </a:rPr>
              <a:t>cacher aux autres et ne pas le propager. </a:t>
            </a:r>
            <a:endParaRPr lang="fr-FR" sz="32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3" cstate="print"/>
          <a:srcRect/>
          <a:stretch>
            <a:fillRect/>
          </a:stretch>
        </p:blipFill>
        <p:spPr bwMode="auto">
          <a:xfrm>
            <a:off x="5508104" y="1268760"/>
            <a:ext cx="3448967" cy="456324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TotalTime>
  <Words>752</Words>
  <Application>Microsoft Office PowerPoint</Application>
  <PresentationFormat>Affichage à l'écran (4:3)</PresentationFormat>
  <Paragraphs>37</Paragraphs>
  <Slides>27</Slides>
  <Notes>0</Notes>
  <HiddenSlides>0</HiddenSlides>
  <MMClips>1</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Diapositive 1</vt:lpstr>
      <vt:lpstr>Tohmat désigne l’acte d’accuser autrui  d’avoir fait quelque chose sans preuve exacte. C’est une forme grave de médisance.</vt:lpstr>
      <vt:lpstr>Deux termes  désignent la  médisance : le  premier est  GHÎBAT et le  deuxième TOHMAT.</vt:lpstr>
      <vt:lpstr>Lorsqu’on parle de quelqu’un et ce qu’on en dit est VRAI, il s’agit alors de GHÎBAT.    Lorsqu’on parle de quelqu’un et ce qu’on en dit est FAUX,  il s’agit alors de TOHMAT.</vt:lpstr>
      <vt:lpstr>TOHMAT COMME GHÎBAT SONT HARÀM (INTERDITS)</vt:lpstr>
      <vt:lpstr>Le Saint Prophète (s) a dit :  "Ô Abou Zar, gardez-vous de médire car c’est pire que l’adultère… Après avoir commis l’adultère, si quelqu’un se repent, Allah  le pardonne, mais celui qui médit ne pourra être pardonné que s’il a été pardonné par celui dont il a dit du mal."</vt:lpstr>
      <vt:lpstr>Imaginez que vous voyez quelqu’un que  vous connaissez, entrer dans un bar (là où les gens vont boire de l’alcool). Si vous dites de lui qu’il boit, alors vous avez  commis un Tohmat. </vt:lpstr>
      <vt:lpstr>Comment  savez-vous qu’il a bu ? Il peut être  tombé en panne et  entré dans le bar pour  utiliser le téléphone, ou  pour demander sa route.</vt:lpstr>
      <vt:lpstr>Dans l’Islam, on doit  toujours accorder le bénéfice du doute aux autres. Même si quelqu’un a effectivement  fait quelque chose de mal, vous devez le  cacher aux autres et ne pas le propager. </vt:lpstr>
      <vt:lpstr>Comment prendriez-vous  le  fait que Allah divulgue au monde entier le mal que vous ou moi avons accompli? Nous commettons tous des péchés à un moment ou à un autre. Si Allah peut cacher  nos fautes, nous devons aussi cacher celles des autres.</vt:lpstr>
      <vt:lpstr>Dans le Saint Qur'an Sourate 49 ayat 12, Allah nous dit :   « Et n'espionnez pas ; et ne médisez pas les uns des autres. L'un de vous aimerait-il manger la chair de son frère mort ? »</vt:lpstr>
      <vt:lpstr>Cela veut dire que la médisance est aussi  mauvaise que le fait de manger la chair  d’un frère décédé. Une fois que quelqu’un que vous connaissez, càd votre frère ou votre sœur en Islam, a fait quelque chose de mal, il a cassé sa réputation.</vt:lpstr>
      <vt:lpstr>En dévoilant aux autres ce qu’il a fait, vous vous  en réjouissez à ses dépens. C’est comme si vous mangiez et faisiez un festin à l’occasion de sa réputation qu’il a déjà détruite. </vt:lpstr>
      <vt:lpstr> Du temps des premiers Imams, il existait deux  hommes : Haroun et Khalid.     Un jour, Khalid se mit à raconter des méchancetés sur Haroun. Il  répandait des mensonges autour de lui. </vt:lpstr>
      <vt:lpstr> Quelques jours après, Haroune eut vent de  cela. Il se rendit aussitôt chez lui, mit tout son or, son argent et ses argenteries dans un grand sac et porta le sac chez Khalid. </vt:lpstr>
      <vt:lpstr>En  voyant Haroune arriver, Khalid eut peur craignant que Haroun  soit venu le battre. Khalid sortit de la maison, se mit à genoux et supplia Haroun : "Ô Haroun, je suis vraiment désolé. Je ne voulais pas raconter des ragots sur ton compte. S’il te plaît, ne me bats pas!!"</vt:lpstr>
      <vt:lpstr>Haroun dit : "Je ne suis pas venu pour te battre. Je suis venu te donner cet argent et cette fortune."   Khalid eut le choc de sa vie.   Haroun continua :  "Khalid, je suis venu te  remercier! Tiens, prends ma fortune. "</vt:lpstr>
      <vt:lpstr>Khalid se releva et demanda :  "Pourquoi me donnes-tu ta fortune  alors que je t’ai insulté et que j’ai sali ton nom auprès des gens ?"</vt:lpstr>
      <vt:lpstr> Haroun répondit : "Le Saint Prophète (s) a dit que lorsqu’une personne dit du  mal d’une autre  personne DERRIÈRE SON DOS, les  sawàbs de cette première sont transmis à la deuxième."</vt:lpstr>
      <vt:lpstr>Il ajouta : "Maintenant que tu as dit du mal de moi derrière mon dos, je te remercie de m’avoir donné tous tes sawàbs. Cet argent est trop peu comparé au nombre de sawàbs que tu m’as donnés."</vt:lpstr>
      <vt:lpstr>Cela montre combien le Ghîbat et le Tohmat sont mauvais.  Une fois, il était un homme qui fit un tohmat sur notre sixième Imam.</vt:lpstr>
      <vt:lpstr>Imam (a) n’en savait rien jusqu’à ce qu’un de ses “amis” vint lui dire :</vt:lpstr>
      <vt:lpstr>Imam (a) fut en colère contre son “ami” et lui dit : "Dis-toi que la personne qui a fait le  tohmat sur moi a envoyé une flèche vers moi. Je ne l’ai pas entendu donc la flèche ne m’a pas touché. Mais, en me l’apprenant,  toi, tu as ramassé la flèche du sol pour la planter sur moi."</vt:lpstr>
      <vt:lpstr>Pourquoi est-ce que le ghîbat et le tohmat sont haràm ?     Ils sont Haràm parce qu’ils salissent  la  réputation et l’honneur des gens. En disant du mal de quelqu’un, vous faites en sorte que les autres en pensent du mal.</vt:lpstr>
      <vt:lpstr>Une autre raison pour laquelle c’est  mauvais, c’est que les gens en question ne sont pas présents pour se défendre. Si vous entendez du mal des autres, vous devez  laisser aux autres l’occasion de se défendre  et  de s’expliquer, avant de croire ce que vous entendez.</vt:lpstr>
      <vt:lpstr> Ghîbat et Tohmat sont  les fruits de la Jalousie. Lorsqu’une personne est respectée, a fait du bien, a aidé les autres,  il y en aura toujours qui seront en colère et ne  supporteront pas qu’une telle personne  soit respectée par  tous. </vt:lpstr>
      <vt:lpstr>Résultat : on la jugera, on en dira du mal et on détruira sa réputation en semant  le venin dans son caractère, en racontant des mensonges à son propos de manière à ce que le respect se transforme en outrage et en honte. De tels gens sont maudits par Allah.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26</cp:revision>
  <dcterms:created xsi:type="dcterms:W3CDTF">2012-03-12T14:36:58Z</dcterms:created>
  <dcterms:modified xsi:type="dcterms:W3CDTF">2012-03-19T18:20:17Z</dcterms:modified>
</cp:coreProperties>
</file>