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29/08/2010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29/08/2010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29/08/2010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29/08/2010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29/08/2010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29/08/2010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29/08/2010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29/08/2010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29/08/2010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29/08/2010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29/08/2010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5000" b="-25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29/08/2010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987824" y="0"/>
            <a:ext cx="3567122" cy="1323439"/>
          </a:xfrm>
          <a:prstGeom prst="rect">
            <a:avLst/>
          </a:prstGeom>
          <a:noFill/>
          <a:ln w="9525">
            <a:noFill/>
            <a:miter lim="800000"/>
            <a:headEnd/>
            <a:tailEnd/>
          </a:ln>
          <a:effectLst/>
        </p:spPr>
        <p:txBody>
          <a:bodyPr wrap="square">
            <a:spAutoFit/>
          </a:bodyPr>
          <a:lstStyle/>
          <a:p>
            <a:pPr algn="ctr">
              <a:spcBef>
                <a:spcPct val="50000"/>
              </a:spcBef>
            </a:pPr>
            <a:r>
              <a:rPr lang="fr-FR" sz="3200" dirty="0" smtClean="0">
                <a:solidFill>
                  <a:srgbClr val="7030A0"/>
                </a:solidFill>
              </a:rPr>
              <a:t>AKHLAQ  </a:t>
            </a:r>
            <a:r>
              <a:rPr lang="fr-FR" sz="3200" dirty="0">
                <a:solidFill>
                  <a:srgbClr val="7030A0"/>
                </a:solidFill>
              </a:rPr>
              <a:t>7</a:t>
            </a:r>
          </a:p>
          <a:p>
            <a:pPr algn="ctr">
              <a:spcBef>
                <a:spcPct val="50000"/>
              </a:spcBef>
            </a:pPr>
            <a:r>
              <a:rPr lang="fr-FR" sz="3200" dirty="0">
                <a:solidFill>
                  <a:srgbClr val="7030A0"/>
                </a:solidFill>
              </a:rPr>
              <a:t>LE</a:t>
            </a:r>
            <a:r>
              <a:rPr lang="en-US" sz="3200" dirty="0">
                <a:solidFill>
                  <a:srgbClr val="7030A0"/>
                </a:solidFill>
              </a:rPr>
              <a:t>ÇON </a:t>
            </a:r>
            <a:r>
              <a:rPr lang="en-US" sz="3200" dirty="0" smtClean="0">
                <a:solidFill>
                  <a:srgbClr val="7030A0"/>
                </a:solidFill>
              </a:rPr>
              <a:t>7</a:t>
            </a:r>
            <a:endParaRPr lang="en-US" sz="3200" dirty="0">
              <a:solidFill>
                <a:srgbClr val="7030A0"/>
              </a:solidFill>
            </a:endParaRPr>
          </a:p>
        </p:txBody>
      </p:sp>
      <p:sp>
        <p:nvSpPr>
          <p:cNvPr id="5123" name="Text Box 3"/>
          <p:cNvSpPr txBox="1">
            <a:spLocks noChangeArrowheads="1"/>
          </p:cNvSpPr>
          <p:nvPr/>
        </p:nvSpPr>
        <p:spPr bwMode="auto">
          <a:xfrm>
            <a:off x="6400800" y="6234113"/>
            <a:ext cx="2743200" cy="630942"/>
          </a:xfrm>
          <a:prstGeom prst="rect">
            <a:avLst/>
          </a:prstGeom>
          <a:noFill/>
          <a:ln w="9525">
            <a:noFill/>
            <a:miter lim="800000"/>
            <a:headEnd/>
            <a:tailEnd/>
          </a:ln>
          <a:effectLst/>
        </p:spPr>
        <p:txBody>
          <a:bodyPr>
            <a:spAutoFit/>
          </a:bodyPr>
          <a:lstStyle/>
          <a:p>
            <a:pPr>
              <a:spcBef>
                <a:spcPct val="50000"/>
              </a:spcBef>
            </a:pPr>
            <a:r>
              <a:rPr lang="fr-FR" sz="1400" b="1" dirty="0">
                <a:latin typeface="Times New Roman" pitchFamily="18" charset="0"/>
                <a:cs typeface="Times New Roman" pitchFamily="18" charset="0"/>
              </a:rPr>
              <a:t>Réalisé par une </a:t>
            </a:r>
            <a:r>
              <a:rPr lang="fr-FR" sz="1400" b="1" dirty="0" err="1">
                <a:latin typeface="Times New Roman" pitchFamily="18" charset="0"/>
                <a:cs typeface="Times New Roman" pitchFamily="18" charset="0"/>
              </a:rPr>
              <a:t>Kaniz</a:t>
            </a:r>
            <a:r>
              <a:rPr lang="fr-FR" sz="1400" b="1" dirty="0">
                <a:latin typeface="Times New Roman" pitchFamily="18" charset="0"/>
                <a:cs typeface="Times New Roman" pitchFamily="18" charset="0"/>
              </a:rPr>
              <a:t>-e-</a:t>
            </a:r>
            <a:r>
              <a:rPr lang="fr-FR" sz="1400" b="1" dirty="0" err="1">
                <a:latin typeface="Times New Roman" pitchFamily="18" charset="0"/>
                <a:cs typeface="Times New Roman" pitchFamily="18" charset="0"/>
              </a:rPr>
              <a:t>Fatéma</a:t>
            </a:r>
            <a:endParaRPr lang="fr-FR" sz="1400" b="1" dirty="0">
              <a:latin typeface="Times New Roman" pitchFamily="18" charset="0"/>
              <a:cs typeface="Times New Roman" pitchFamily="18" charset="0"/>
            </a:endParaRPr>
          </a:p>
          <a:p>
            <a:pPr>
              <a:spcBef>
                <a:spcPct val="50000"/>
              </a:spcBef>
            </a:pPr>
            <a:r>
              <a:rPr lang="fr-FR" sz="1400" b="1" dirty="0">
                <a:latin typeface="Times New Roman" pitchFamily="18" charset="0"/>
                <a:cs typeface="Times New Roman" pitchFamily="18" charset="0"/>
              </a:rPr>
              <a:t>Approuvé par </a:t>
            </a:r>
            <a:r>
              <a:rPr lang="fr-FR" sz="1400" b="1" dirty="0" err="1">
                <a:latin typeface="Times New Roman" pitchFamily="18" charset="0"/>
                <a:cs typeface="Times New Roman" pitchFamily="18" charset="0"/>
              </a:rPr>
              <a:t>Moulla</a:t>
            </a:r>
            <a:r>
              <a:rPr lang="fr-FR" sz="1400" b="1" dirty="0">
                <a:latin typeface="Times New Roman" pitchFamily="18" charset="0"/>
                <a:cs typeface="Times New Roman" pitchFamily="18" charset="0"/>
              </a:rPr>
              <a:t> </a:t>
            </a:r>
            <a:r>
              <a:rPr lang="fr-FR" sz="1400" b="1" dirty="0" err="1">
                <a:latin typeface="Times New Roman" pitchFamily="18" charset="0"/>
                <a:cs typeface="Times New Roman" pitchFamily="18" charset="0"/>
              </a:rPr>
              <a:t>Nissar</a:t>
            </a:r>
            <a:endParaRPr lang="fr-FR" sz="1400" b="1" dirty="0">
              <a:latin typeface="Times New Roman" pitchFamily="18" charset="0"/>
              <a:cs typeface="Times New Roman" pitchFamily="18" charset="0"/>
            </a:endParaRPr>
          </a:p>
        </p:txBody>
      </p:sp>
      <p:pic>
        <p:nvPicPr>
          <p:cNvPr id="512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sp>
        <p:nvSpPr>
          <p:cNvPr id="7" name="ZoneTexte 6"/>
          <p:cNvSpPr txBox="1"/>
          <p:nvPr/>
        </p:nvSpPr>
        <p:spPr>
          <a:xfrm>
            <a:off x="431032" y="5445224"/>
            <a:ext cx="8712968" cy="923330"/>
          </a:xfrm>
          <a:prstGeom prst="rect">
            <a:avLst/>
          </a:prstGeom>
          <a:noFill/>
        </p:spPr>
        <p:txBody>
          <a:bodyPr wrap="square" rtlCol="0">
            <a:spAutoFit/>
          </a:bodyPr>
          <a:lstStyle/>
          <a:p>
            <a:pPr algn="ctr"/>
            <a:r>
              <a:rPr lang="fr-FR" sz="5400" dirty="0" smtClean="0">
                <a:solidFill>
                  <a:srgbClr val="FF0000"/>
                </a:solidFill>
                <a:latin typeface="Arial Black" pitchFamily="34" charset="0"/>
              </a:rPr>
              <a:t>LA GÉNÉROSITÉ</a:t>
            </a:r>
            <a:endParaRPr lang="fr-FR" sz="5400" dirty="0">
              <a:solidFill>
                <a:srgbClr val="FF0000"/>
              </a:solidFill>
              <a:latin typeface="Arial Black" pitchFamily="34" charset="0"/>
            </a:endParaRPr>
          </a:p>
        </p:txBody>
      </p:sp>
      <p:pic>
        <p:nvPicPr>
          <p:cNvPr id="1028" name="Picture 4"/>
          <p:cNvPicPr>
            <a:picLocks noChangeAspect="1" noChangeArrowheads="1"/>
          </p:cNvPicPr>
          <p:nvPr/>
        </p:nvPicPr>
        <p:blipFill>
          <a:blip r:embed="rId3" cstate="print"/>
          <a:srcRect/>
          <a:stretch>
            <a:fillRect/>
          </a:stretch>
        </p:blipFill>
        <p:spPr bwMode="auto">
          <a:xfrm>
            <a:off x="1907704" y="1340768"/>
            <a:ext cx="5476875" cy="408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15616" y="188640"/>
            <a:ext cx="7772400" cy="1470025"/>
          </a:xfrm>
        </p:spPr>
        <p:txBody>
          <a:bodyPr>
            <a:noAutofit/>
          </a:bodyPr>
          <a:lstStyle/>
          <a:p>
            <a:r>
              <a:rPr lang="fr-FR" sz="2800" dirty="0" smtClean="0">
                <a:latin typeface="Arial Black" pitchFamily="34" charset="0"/>
              </a:rPr>
              <a:t>Le Prophète </a:t>
            </a:r>
            <a:r>
              <a:rPr lang="fr-FR" sz="2800" dirty="0" err="1" smtClean="0">
                <a:latin typeface="Arial Black" pitchFamily="34" charset="0"/>
              </a:rPr>
              <a:t>Mouhammad</a:t>
            </a:r>
            <a:r>
              <a:rPr lang="fr-FR" sz="2800" dirty="0" smtClean="0">
                <a:latin typeface="Arial Black" pitchFamily="34" charset="0"/>
              </a:rPr>
              <a:t> (s) a </a:t>
            </a:r>
            <a:r>
              <a:rPr lang="fr-FR" sz="2800" dirty="0" smtClean="0">
                <a:latin typeface="Arial Black" pitchFamily="34" charset="0"/>
              </a:rPr>
              <a:t>dit :</a:t>
            </a:r>
            <a:r>
              <a:rPr lang="fr-FR" sz="2800" dirty="0" smtClean="0">
                <a:latin typeface="Arial Black" pitchFamily="34" charset="0"/>
              </a:rPr>
              <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3074" name="Picture 2"/>
          <p:cNvPicPr>
            <a:picLocks noChangeAspect="1" noChangeArrowheads="1"/>
          </p:cNvPicPr>
          <p:nvPr/>
        </p:nvPicPr>
        <p:blipFill>
          <a:blip r:embed="rId3" cstate="print"/>
          <a:srcRect/>
          <a:stretch>
            <a:fillRect/>
          </a:stretch>
        </p:blipFill>
        <p:spPr bwMode="auto">
          <a:xfrm>
            <a:off x="2123728" y="2852936"/>
            <a:ext cx="5040560" cy="3817483"/>
          </a:xfrm>
          <a:prstGeom prst="rect">
            <a:avLst/>
          </a:prstGeom>
          <a:noFill/>
          <a:ln w="9525">
            <a:noFill/>
            <a:miter lim="800000"/>
            <a:headEnd/>
            <a:tailEnd/>
          </a:ln>
        </p:spPr>
      </p:pic>
      <p:sp>
        <p:nvSpPr>
          <p:cNvPr id="5" name="Rectangle à coins arrondis 4"/>
          <p:cNvSpPr/>
          <p:nvPr/>
        </p:nvSpPr>
        <p:spPr>
          <a:xfrm>
            <a:off x="4211960" y="1340768"/>
            <a:ext cx="3240360" cy="1800200"/>
          </a:xfrm>
          <a:prstGeom prst="wedgeRoundRectCallout">
            <a:avLst>
              <a:gd name="adj1" fmla="val -24740"/>
              <a:gd name="adj2" fmla="val 77348"/>
              <a:gd name="adj3" fmla="val 16667"/>
            </a:avLst>
          </a:prstGeom>
          <a:solidFill>
            <a:schemeClr val="accent6">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5"/>
                </a:solidFill>
                <a:latin typeface="Arial Black" pitchFamily="34" charset="0"/>
              </a:rPr>
              <a:t>Une personne généreuse est un ami d’Allah, et un misérable est un ennemi d’Allah</a:t>
            </a:r>
            <a:r>
              <a:rPr lang="fr-FR" dirty="0" smtClean="0">
                <a:solidFill>
                  <a:schemeClr val="accent5"/>
                </a:solidFill>
                <a:latin typeface="Arial Black" pitchFamily="34" charset="0"/>
              </a:rPr>
              <a:t>.</a:t>
            </a:r>
            <a:endParaRPr lang="fr-FR" dirty="0">
              <a:solidFill>
                <a:schemeClr val="accent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36096" y="2996952"/>
            <a:ext cx="3523928" cy="1470025"/>
          </a:xfrm>
        </p:spPr>
        <p:txBody>
          <a:bodyPr>
            <a:noAutofit/>
          </a:bodyPr>
          <a:lstStyle/>
          <a:p>
            <a:r>
              <a:rPr lang="fr-FR" sz="2800" dirty="0" smtClean="0">
                <a:latin typeface="Arial Black" pitchFamily="34" charset="0"/>
              </a:rPr>
              <a:t>C’est le fait de donner aux autres ce que nous </a:t>
            </a:r>
            <a:r>
              <a:rPr lang="fr-FR" sz="2800" dirty="0" smtClean="0">
                <a:latin typeface="Arial Black" pitchFamily="34" charset="0"/>
              </a:rPr>
              <a:t>possédons; </a:t>
            </a:r>
            <a:r>
              <a:rPr lang="fr-FR" sz="2800" dirty="0" smtClean="0">
                <a:latin typeface="Arial Black" pitchFamily="34" charset="0"/>
              </a:rPr>
              <a:t>mais il ne s’agit pas de donner juste un </a:t>
            </a:r>
            <a:r>
              <a:rPr lang="fr-FR" sz="2800" dirty="0" smtClean="0">
                <a:latin typeface="Arial Black" pitchFamily="34" charset="0"/>
              </a:rPr>
              <a:t>peu.</a:t>
            </a:r>
            <a:r>
              <a:rPr lang="fr-FR" sz="2800" dirty="0" smtClean="0">
                <a:latin typeface="Arial Black" pitchFamily="34" charset="0"/>
              </a:rPr>
              <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179512" y="1772816"/>
            <a:ext cx="5138936" cy="385420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31640" y="980728"/>
            <a:ext cx="7056784" cy="1470025"/>
          </a:xfrm>
        </p:spPr>
        <p:txBody>
          <a:bodyPr>
            <a:noAutofit/>
          </a:bodyPr>
          <a:lstStyle/>
          <a:p>
            <a:r>
              <a:rPr lang="fr-FR" sz="2800" dirty="0" smtClean="0">
                <a:latin typeface="Arial Black" pitchFamily="34" charset="0"/>
              </a:rPr>
              <a:t>Il y a plusieurs façons d’être généreux, parmi lesquelles</a:t>
            </a:r>
            <a:br>
              <a:rPr lang="fr-FR" sz="2800" dirty="0" smtClean="0">
                <a:latin typeface="Arial Black" pitchFamily="34" charset="0"/>
              </a:rPr>
            </a:br>
            <a:r>
              <a:rPr lang="fr-FR" sz="2800" dirty="0" smtClean="0">
                <a:latin typeface="Arial Black" pitchFamily="34" charset="0"/>
              </a:rPr>
              <a:t/>
            </a:r>
            <a:br>
              <a:rPr lang="fr-FR" sz="2800" dirty="0" smtClean="0">
                <a:latin typeface="Arial Black" pitchFamily="34" charset="0"/>
              </a:rPr>
            </a:br>
            <a:r>
              <a:rPr lang="fr-FR" sz="2800" dirty="0" smtClean="0">
                <a:latin typeface="Arial Black" pitchFamily="34" charset="0"/>
              </a:rPr>
              <a:t>1. Faire un don aux charitables</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2051720" y="2708920"/>
            <a:ext cx="5238750" cy="39528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5157192"/>
            <a:ext cx="8640960" cy="1470025"/>
          </a:xfrm>
        </p:spPr>
        <p:txBody>
          <a:bodyPr>
            <a:normAutofit/>
          </a:bodyPr>
          <a:lstStyle/>
          <a:p>
            <a:r>
              <a:rPr lang="fr-FR" sz="2800" dirty="0" smtClean="0">
                <a:latin typeface="Arial Black" pitchFamily="34" charset="0"/>
              </a:rPr>
              <a:t>2. Donner de la nourriture aux nécessiteux</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2051" name="Picture 3"/>
          <p:cNvPicPr>
            <a:picLocks noChangeAspect="1" noChangeArrowheads="1"/>
          </p:cNvPicPr>
          <p:nvPr/>
        </p:nvPicPr>
        <p:blipFill>
          <a:blip r:embed="rId3" cstate="print"/>
          <a:srcRect/>
          <a:stretch>
            <a:fillRect/>
          </a:stretch>
        </p:blipFill>
        <p:spPr bwMode="auto">
          <a:xfrm>
            <a:off x="1619672" y="620688"/>
            <a:ext cx="6285649" cy="417646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67544" y="980728"/>
            <a:ext cx="4608512" cy="3091396"/>
          </a:xfrm>
          <a:prstGeom prst="rect">
            <a:avLst/>
          </a:prstGeom>
          <a:noFill/>
          <a:ln w="9525">
            <a:noFill/>
            <a:miter lim="800000"/>
            <a:headEnd/>
            <a:tailEnd/>
          </a:ln>
        </p:spPr>
      </p:pic>
      <p:sp>
        <p:nvSpPr>
          <p:cNvPr id="2" name="Titre 1"/>
          <p:cNvSpPr>
            <a:spLocks noGrp="1"/>
          </p:cNvSpPr>
          <p:nvPr>
            <p:ph type="ctrTitle"/>
          </p:nvPr>
        </p:nvSpPr>
        <p:spPr>
          <a:xfrm>
            <a:off x="0" y="5949280"/>
            <a:ext cx="9144000" cy="1470025"/>
          </a:xfrm>
        </p:spPr>
        <p:txBody>
          <a:bodyPr>
            <a:normAutofit/>
          </a:bodyPr>
          <a:lstStyle/>
          <a:p>
            <a:r>
              <a:rPr lang="fr-FR" sz="2800" dirty="0" smtClean="0">
                <a:latin typeface="Arial Black" pitchFamily="34" charset="0"/>
              </a:rPr>
              <a:t>3. Sacrifier son temps pour aider les autres.</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pic>
        <p:nvPicPr>
          <p:cNvPr id="3075" name="Picture 3"/>
          <p:cNvPicPr>
            <a:picLocks noChangeAspect="1" noChangeArrowheads="1"/>
          </p:cNvPicPr>
          <p:nvPr/>
        </p:nvPicPr>
        <p:blipFill>
          <a:blip r:embed="rId4" cstate="print"/>
          <a:srcRect/>
          <a:stretch>
            <a:fillRect/>
          </a:stretch>
        </p:blipFill>
        <p:spPr bwMode="auto">
          <a:xfrm>
            <a:off x="5724128" y="1988840"/>
            <a:ext cx="3096344" cy="4130940"/>
          </a:xfrm>
          <a:prstGeom prst="rect">
            <a:avLst/>
          </a:prstGeom>
          <a:noFill/>
          <a:ln w="9525">
            <a:noFill/>
            <a:miter lim="800000"/>
            <a:headEnd/>
            <a:tailEnd/>
          </a:ln>
        </p:spPr>
      </p:pic>
      <p:sp>
        <p:nvSpPr>
          <p:cNvPr id="6" name="Rectangle à coins arrondis 5"/>
          <p:cNvSpPr/>
          <p:nvPr/>
        </p:nvSpPr>
        <p:spPr>
          <a:xfrm>
            <a:off x="1691680" y="188640"/>
            <a:ext cx="3168352" cy="1224136"/>
          </a:xfrm>
          <a:prstGeom prst="wedgeRoundRectCallout">
            <a:avLst>
              <a:gd name="adj1" fmla="val -853"/>
              <a:gd name="adj2" fmla="val 75141"/>
              <a:gd name="adj3" fmla="val 16667"/>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accent5">
                    <a:lumMod val="75000"/>
                  </a:schemeClr>
                </a:solidFill>
              </a:rPr>
              <a:t>Je vais t’aider à mettre la voiture sur le côté pour qu’elle ne gêne pas sur la route!</a:t>
            </a:r>
            <a:endParaRPr lang="fr-FR" b="1" dirty="0">
              <a:solidFill>
                <a:schemeClr val="accent5">
                  <a:lumMod val="75000"/>
                </a:schemeClr>
              </a:solidFill>
            </a:endParaRPr>
          </a:p>
        </p:txBody>
      </p:sp>
      <p:sp>
        <p:nvSpPr>
          <p:cNvPr id="7" name="Bulle ronde 6"/>
          <p:cNvSpPr/>
          <p:nvPr/>
        </p:nvSpPr>
        <p:spPr>
          <a:xfrm>
            <a:off x="5436096" y="188640"/>
            <a:ext cx="3528392" cy="1872208"/>
          </a:xfrm>
          <a:prstGeom prst="wedgeEllipseCallout">
            <a:avLst>
              <a:gd name="adj1" fmla="val 5082"/>
              <a:gd name="adj2" fmla="val 7677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2060"/>
                </a:solidFill>
              </a:rPr>
              <a:t>Tu veux aller au </a:t>
            </a:r>
            <a:r>
              <a:rPr lang="fr-FR" b="1" dirty="0" err="1" smtClean="0">
                <a:solidFill>
                  <a:srgbClr val="002060"/>
                </a:solidFill>
              </a:rPr>
              <a:t>namaz</a:t>
            </a:r>
            <a:r>
              <a:rPr lang="fr-FR" b="1" dirty="0" smtClean="0">
                <a:solidFill>
                  <a:srgbClr val="002060"/>
                </a:solidFill>
              </a:rPr>
              <a:t> </a:t>
            </a:r>
            <a:r>
              <a:rPr lang="fr-FR" b="1" dirty="0" err="1" smtClean="0">
                <a:solidFill>
                  <a:srgbClr val="002060"/>
                </a:solidFill>
              </a:rPr>
              <a:t>jamaat</a:t>
            </a:r>
            <a:r>
              <a:rPr lang="fr-FR" b="1" dirty="0" smtClean="0">
                <a:solidFill>
                  <a:srgbClr val="002060"/>
                </a:solidFill>
              </a:rPr>
              <a:t>? Monte, je vais te déposer! Tu risques de ne pas arriver à l’heure si tu y vas à pied!</a:t>
            </a:r>
            <a:endParaRPr lang="fr-FR" b="1" dirty="0">
              <a:solidFill>
                <a:srgbClr val="00206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2996952"/>
            <a:ext cx="4032448" cy="1470025"/>
          </a:xfrm>
        </p:spPr>
        <p:txBody>
          <a:bodyPr>
            <a:noAutofit/>
          </a:bodyPr>
          <a:lstStyle/>
          <a:p>
            <a:r>
              <a:rPr lang="fr-FR" sz="2800" dirty="0" smtClean="0">
                <a:latin typeface="Arial Black" pitchFamily="34" charset="0"/>
              </a:rPr>
              <a:t>Pour être généreux, on n’est </a:t>
            </a:r>
            <a:r>
              <a:rPr lang="fr-FR" sz="2800" b="1" dirty="0" smtClean="0">
                <a:latin typeface="Arial Black" pitchFamily="34" charset="0"/>
              </a:rPr>
              <a:t>pas obligés</a:t>
            </a:r>
            <a:r>
              <a:rPr lang="fr-FR" sz="2800" dirty="0" smtClean="0">
                <a:latin typeface="Arial Black" pitchFamily="34" charset="0"/>
              </a:rPr>
              <a:t> d’avoir de l’argent. On peut être généreux en sacrifiant notre </a:t>
            </a:r>
            <a:r>
              <a:rPr lang="fr-FR" sz="2800" b="1" dirty="0" smtClean="0">
                <a:latin typeface="Arial Black" pitchFamily="34" charset="0"/>
              </a:rPr>
              <a:t>temps</a:t>
            </a:r>
            <a:r>
              <a:rPr lang="fr-FR" sz="2800" dirty="0" smtClean="0">
                <a:latin typeface="Arial Black" pitchFamily="34" charset="0"/>
              </a:rPr>
              <a:t> pour aider les autres.</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4099" name="Picture 3"/>
          <p:cNvPicPr>
            <a:picLocks noChangeAspect="1" noChangeArrowheads="1"/>
          </p:cNvPicPr>
          <p:nvPr/>
        </p:nvPicPr>
        <p:blipFill>
          <a:blip r:embed="rId3" cstate="print"/>
          <a:srcRect/>
          <a:stretch>
            <a:fillRect/>
          </a:stretch>
        </p:blipFill>
        <p:spPr bwMode="auto">
          <a:xfrm>
            <a:off x="4427984" y="764704"/>
            <a:ext cx="4495800" cy="54737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4653136"/>
            <a:ext cx="8640960" cy="1470025"/>
          </a:xfrm>
        </p:spPr>
        <p:txBody>
          <a:bodyPr>
            <a:noAutofit/>
          </a:bodyPr>
          <a:lstStyle/>
          <a:p>
            <a:r>
              <a:rPr lang="en-GB" sz="2800" dirty="0" smtClean="0">
                <a:latin typeface="Arial Black" pitchFamily="34" charset="0"/>
              </a:rPr>
              <a:t>Les </a:t>
            </a:r>
            <a:r>
              <a:rPr lang="en-GB" sz="2800" dirty="0" err="1" smtClean="0">
                <a:latin typeface="Arial Black" pitchFamily="34" charset="0"/>
              </a:rPr>
              <a:t>enfants</a:t>
            </a:r>
            <a:r>
              <a:rPr lang="en-GB" sz="2800" dirty="0" smtClean="0">
                <a:latin typeface="Arial Black" pitchFamily="34" charset="0"/>
              </a:rPr>
              <a:t> </a:t>
            </a:r>
            <a:r>
              <a:rPr lang="en-GB" sz="2800" dirty="0" err="1" smtClean="0">
                <a:latin typeface="Arial Black" pitchFamily="34" charset="0"/>
              </a:rPr>
              <a:t>comme</a:t>
            </a:r>
            <a:r>
              <a:rPr lang="en-GB" sz="2800" dirty="0" smtClean="0">
                <a:latin typeface="Arial Black" pitchFamily="34" charset="0"/>
              </a:rPr>
              <a:t> les </a:t>
            </a:r>
            <a:r>
              <a:rPr lang="en-GB" sz="2800" dirty="0" err="1" smtClean="0">
                <a:latin typeface="Arial Black" pitchFamily="34" charset="0"/>
              </a:rPr>
              <a:t>jeunes</a:t>
            </a:r>
            <a:r>
              <a:rPr lang="en-GB" sz="2800" dirty="0" smtClean="0">
                <a:latin typeface="Arial Black" pitchFamily="34" charset="0"/>
              </a:rPr>
              <a:t> gens </a:t>
            </a:r>
            <a:r>
              <a:rPr lang="en-GB" sz="2800" dirty="0" err="1" smtClean="0">
                <a:latin typeface="Arial Black" pitchFamily="34" charset="0"/>
              </a:rPr>
              <a:t>pensent</a:t>
            </a:r>
            <a:r>
              <a:rPr lang="en-GB" sz="2800" dirty="0" smtClean="0">
                <a:latin typeface="Arial Black" pitchFamily="34" charset="0"/>
              </a:rPr>
              <a:t> </a:t>
            </a:r>
            <a:r>
              <a:rPr lang="en-GB" sz="2800" dirty="0" err="1" smtClean="0">
                <a:latin typeface="Arial Black" pitchFamily="34" charset="0"/>
              </a:rPr>
              <a:t>qu’il</a:t>
            </a:r>
            <a:r>
              <a:rPr lang="en-GB" sz="2800" dirty="0" smtClean="0">
                <a:latin typeface="Arial Black" pitchFamily="34" charset="0"/>
              </a:rPr>
              <a:t> </a:t>
            </a:r>
            <a:r>
              <a:rPr lang="en-GB" sz="2800" dirty="0" err="1" smtClean="0">
                <a:latin typeface="Arial Black" pitchFamily="34" charset="0"/>
              </a:rPr>
              <a:t>faut</a:t>
            </a:r>
            <a:r>
              <a:rPr lang="en-GB" sz="2800" dirty="0" smtClean="0">
                <a:latin typeface="Arial Black" pitchFamily="34" charset="0"/>
              </a:rPr>
              <a:t> </a:t>
            </a:r>
            <a:r>
              <a:rPr lang="en-GB" sz="2800" dirty="0" err="1" smtClean="0">
                <a:latin typeface="Arial Black" pitchFamily="34" charset="0"/>
              </a:rPr>
              <a:t>être</a:t>
            </a:r>
            <a:r>
              <a:rPr lang="en-GB" sz="2800" dirty="0" smtClean="0">
                <a:latin typeface="Arial Black" pitchFamily="34" charset="0"/>
              </a:rPr>
              <a:t> </a:t>
            </a:r>
            <a:r>
              <a:rPr lang="en-GB" sz="2800" dirty="0" err="1" smtClean="0">
                <a:latin typeface="Arial Black" pitchFamily="34" charset="0"/>
              </a:rPr>
              <a:t>adultes</a:t>
            </a:r>
            <a:r>
              <a:rPr lang="en-GB" sz="2800" dirty="0" smtClean="0">
                <a:latin typeface="Arial Black" pitchFamily="34" charset="0"/>
              </a:rPr>
              <a:t> pour </a:t>
            </a:r>
            <a:r>
              <a:rPr lang="en-GB" sz="2800" dirty="0" err="1" smtClean="0">
                <a:latin typeface="Arial Black" pitchFamily="34" charset="0"/>
              </a:rPr>
              <a:t>pouvoir</a:t>
            </a:r>
            <a:r>
              <a:rPr lang="en-GB" sz="2800" dirty="0" smtClean="0">
                <a:latin typeface="Arial Black" pitchFamily="34" charset="0"/>
              </a:rPr>
              <a:t> faire un don. </a:t>
            </a:r>
            <a:r>
              <a:rPr lang="en-GB" sz="2800" dirty="0" err="1" smtClean="0">
                <a:latin typeface="Arial Black" pitchFamily="34" charset="0"/>
              </a:rPr>
              <a:t>Ce</a:t>
            </a:r>
            <a:r>
              <a:rPr lang="en-GB" sz="2800" dirty="0" smtClean="0">
                <a:latin typeface="Arial Black" pitchFamily="34" charset="0"/>
              </a:rPr>
              <a:t> </a:t>
            </a:r>
            <a:r>
              <a:rPr lang="en-GB" sz="2800" dirty="0" err="1" smtClean="0">
                <a:latin typeface="Arial Black" pitchFamily="34" charset="0"/>
              </a:rPr>
              <a:t>n’est</a:t>
            </a:r>
            <a:r>
              <a:rPr lang="en-GB" sz="2800" dirty="0" smtClean="0">
                <a:latin typeface="Arial Black" pitchFamily="34" charset="0"/>
              </a:rPr>
              <a:t> pas </a:t>
            </a:r>
            <a:r>
              <a:rPr lang="en-GB" sz="2800" dirty="0" err="1" smtClean="0">
                <a:latin typeface="Arial Black" pitchFamily="34" charset="0"/>
              </a:rPr>
              <a:t>vrai</a:t>
            </a:r>
            <a:r>
              <a:rPr lang="en-GB" sz="2800" dirty="0" smtClean="0">
                <a:latin typeface="Arial Black" pitchFamily="34" charset="0"/>
              </a:rPr>
              <a:t>. </a:t>
            </a:r>
            <a:r>
              <a:rPr lang="en-GB" sz="2800" dirty="0" err="1" smtClean="0">
                <a:latin typeface="Arial Black" pitchFamily="34" charset="0"/>
              </a:rPr>
              <a:t>Lorsqu’un</a:t>
            </a:r>
            <a:r>
              <a:rPr lang="en-GB" sz="2800" dirty="0" smtClean="0">
                <a:latin typeface="Arial Black" pitchFamily="34" charset="0"/>
              </a:rPr>
              <a:t> enfant fait un don, </a:t>
            </a:r>
            <a:r>
              <a:rPr lang="en-GB" sz="2800" dirty="0" err="1" smtClean="0">
                <a:latin typeface="Arial Black" pitchFamily="34" charset="0"/>
              </a:rPr>
              <a:t>ceci</a:t>
            </a:r>
            <a:r>
              <a:rPr lang="en-GB" sz="2800" dirty="0" smtClean="0">
                <a:latin typeface="Arial Black" pitchFamily="34" charset="0"/>
              </a:rPr>
              <a:t> </a:t>
            </a:r>
            <a:r>
              <a:rPr lang="en-GB" sz="2800" dirty="0" err="1" smtClean="0">
                <a:latin typeface="Arial Black" pitchFamily="34" charset="0"/>
              </a:rPr>
              <a:t>est</a:t>
            </a:r>
            <a:r>
              <a:rPr lang="en-GB" sz="2800" dirty="0" smtClean="0">
                <a:latin typeface="Arial Black" pitchFamily="34" charset="0"/>
              </a:rPr>
              <a:t> encore plus </a:t>
            </a:r>
            <a:r>
              <a:rPr lang="en-GB" sz="2800" dirty="0" err="1" smtClean="0">
                <a:latin typeface="Arial Black" pitchFamily="34" charset="0"/>
              </a:rPr>
              <a:t>cher</a:t>
            </a:r>
            <a:r>
              <a:rPr lang="en-GB" sz="2800" dirty="0" smtClean="0">
                <a:latin typeface="Arial Black" pitchFamily="34" charset="0"/>
              </a:rPr>
              <a:t> à Allah </a:t>
            </a:r>
            <a:r>
              <a:rPr lang="en-GB" sz="2800" dirty="0" err="1" smtClean="0">
                <a:latin typeface="Arial Black" pitchFamily="34" charset="0"/>
              </a:rPr>
              <a:t>que</a:t>
            </a:r>
            <a:r>
              <a:rPr lang="en-GB" sz="2800" dirty="0" smtClean="0">
                <a:latin typeface="Arial Black" pitchFamily="34" charset="0"/>
              </a:rPr>
              <a:t> </a:t>
            </a:r>
            <a:r>
              <a:rPr lang="en-GB" sz="2800" dirty="0" err="1" smtClean="0">
                <a:latin typeface="Arial Black" pitchFamily="34" charset="0"/>
              </a:rPr>
              <a:t>si</a:t>
            </a:r>
            <a:r>
              <a:rPr lang="en-GB" sz="2800" dirty="0" smtClean="0">
                <a:latin typeface="Arial Black" pitchFamily="34" charset="0"/>
              </a:rPr>
              <a:t> </a:t>
            </a:r>
            <a:r>
              <a:rPr lang="en-GB" sz="2800" dirty="0" err="1" smtClean="0">
                <a:latin typeface="Arial Black" pitchFamily="34" charset="0"/>
              </a:rPr>
              <a:t>c’était</a:t>
            </a:r>
            <a:r>
              <a:rPr lang="en-GB" sz="2800" dirty="0" smtClean="0">
                <a:latin typeface="Arial Black" pitchFamily="34" charset="0"/>
              </a:rPr>
              <a:t> un </a:t>
            </a:r>
            <a:r>
              <a:rPr lang="en-GB" sz="2800" dirty="0" err="1" smtClean="0">
                <a:latin typeface="Arial Black" pitchFamily="34" charset="0"/>
              </a:rPr>
              <a:t>adulte</a:t>
            </a:r>
            <a:r>
              <a:rPr lang="en-GB" sz="2800" dirty="0" smtClean="0">
                <a:latin typeface="Arial Black" pitchFamily="34" charset="0"/>
              </a:rPr>
              <a:t> qui </a:t>
            </a:r>
            <a:r>
              <a:rPr lang="en-GB" sz="2800" dirty="0" err="1" smtClean="0">
                <a:latin typeface="Arial Black" pitchFamily="34" charset="0"/>
              </a:rPr>
              <a:t>donnait</a:t>
            </a:r>
            <a:r>
              <a:rPr lang="en-GB" sz="2800" dirty="0" smtClean="0">
                <a:latin typeface="Arial Black" pitchFamily="34" charset="0"/>
              </a:rPr>
              <a:t> la </a:t>
            </a:r>
            <a:r>
              <a:rPr lang="en-GB" sz="2800" dirty="0" err="1" smtClean="0">
                <a:latin typeface="Arial Black" pitchFamily="34" charset="0"/>
              </a:rPr>
              <a:t>même</a:t>
            </a:r>
            <a:r>
              <a:rPr lang="en-GB" sz="2800" dirty="0" smtClean="0">
                <a:latin typeface="Arial Black" pitchFamily="34" charset="0"/>
              </a:rPr>
              <a:t> chose. </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2195736" y="188640"/>
            <a:ext cx="5049783" cy="381642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185792" y="2780928"/>
            <a:ext cx="3958208" cy="1470025"/>
          </a:xfrm>
        </p:spPr>
        <p:txBody>
          <a:bodyPr>
            <a:noAutofit/>
          </a:bodyPr>
          <a:lstStyle/>
          <a:p>
            <a:r>
              <a:rPr lang="en-GB" sz="2800" dirty="0" err="1" smtClean="0">
                <a:latin typeface="Arial Black" pitchFamily="34" charset="0"/>
              </a:rPr>
              <a:t>Ceci</a:t>
            </a:r>
            <a:r>
              <a:rPr lang="en-GB" sz="2800" dirty="0" smtClean="0">
                <a:latin typeface="Arial Black" pitchFamily="34" charset="0"/>
              </a:rPr>
              <a:t> </a:t>
            </a:r>
            <a:r>
              <a:rPr lang="en-GB" sz="2800" dirty="0" err="1" smtClean="0">
                <a:latin typeface="Arial Black" pitchFamily="34" charset="0"/>
              </a:rPr>
              <a:t>parce</a:t>
            </a:r>
            <a:r>
              <a:rPr lang="en-GB" sz="2800" dirty="0" smtClean="0">
                <a:latin typeface="Arial Black" pitchFamily="34" charset="0"/>
              </a:rPr>
              <a:t> </a:t>
            </a:r>
            <a:r>
              <a:rPr lang="en-GB" sz="2800" dirty="0" err="1" smtClean="0">
                <a:latin typeface="Arial Black" pitchFamily="34" charset="0"/>
              </a:rPr>
              <a:t>que</a:t>
            </a:r>
            <a:r>
              <a:rPr lang="en-GB" sz="2800" dirty="0" smtClean="0">
                <a:latin typeface="Arial Black" pitchFamily="34" charset="0"/>
              </a:rPr>
              <a:t> </a:t>
            </a:r>
            <a:r>
              <a:rPr lang="en-GB" sz="2800" dirty="0" err="1" smtClean="0">
                <a:latin typeface="Arial Black" pitchFamily="34" charset="0"/>
              </a:rPr>
              <a:t>l’enfant</a:t>
            </a:r>
            <a:r>
              <a:rPr lang="en-GB" sz="2800" dirty="0" smtClean="0">
                <a:latin typeface="Arial Black" pitchFamily="34" charset="0"/>
              </a:rPr>
              <a:t> ne </a:t>
            </a:r>
            <a:r>
              <a:rPr lang="en-GB" sz="2800" dirty="0" err="1" smtClean="0">
                <a:latin typeface="Arial Black" pitchFamily="34" charset="0"/>
              </a:rPr>
              <a:t>gagne</a:t>
            </a:r>
            <a:r>
              <a:rPr lang="en-GB" sz="2800" dirty="0" smtClean="0">
                <a:latin typeface="Arial Black" pitchFamily="34" charset="0"/>
              </a:rPr>
              <a:t> pas encore </a:t>
            </a:r>
            <a:r>
              <a:rPr lang="en-GB" sz="2800" dirty="0" err="1" smtClean="0">
                <a:latin typeface="Arial Black" pitchFamily="34" charset="0"/>
              </a:rPr>
              <a:t>sa</a:t>
            </a:r>
            <a:r>
              <a:rPr lang="en-GB" sz="2800" dirty="0" smtClean="0">
                <a:latin typeface="Arial Black" pitchFamily="34" charset="0"/>
              </a:rPr>
              <a:t> vie, et </a:t>
            </a:r>
            <a:r>
              <a:rPr lang="en-GB" sz="2800" dirty="0" err="1" smtClean="0">
                <a:latin typeface="Arial Black" pitchFamily="34" charset="0"/>
              </a:rPr>
              <a:t>donc</a:t>
            </a:r>
            <a:r>
              <a:rPr lang="en-GB" sz="2800" dirty="0" smtClean="0">
                <a:latin typeface="Arial Black" pitchFamily="34" charset="0"/>
              </a:rPr>
              <a:t> </a:t>
            </a:r>
            <a:r>
              <a:rPr lang="en-GB" sz="2800" dirty="0" err="1" smtClean="0">
                <a:latin typeface="Arial Black" pitchFamily="34" charset="0"/>
              </a:rPr>
              <a:t>il</a:t>
            </a:r>
            <a:r>
              <a:rPr lang="en-GB" sz="2800" dirty="0" smtClean="0">
                <a:latin typeface="Arial Black" pitchFamily="34" charset="0"/>
              </a:rPr>
              <a:t> ne </a:t>
            </a:r>
            <a:r>
              <a:rPr lang="en-GB" sz="2800" dirty="0" err="1" smtClean="0">
                <a:latin typeface="Arial Black" pitchFamily="34" charset="0"/>
              </a:rPr>
              <a:t>possède</a:t>
            </a:r>
            <a:r>
              <a:rPr lang="en-GB" sz="2800" dirty="0" smtClean="0">
                <a:latin typeface="Arial Black" pitchFamily="34" charset="0"/>
              </a:rPr>
              <a:t> pas beaucoup </a:t>
            </a:r>
            <a:r>
              <a:rPr lang="en-GB" sz="2800" dirty="0" err="1" smtClean="0">
                <a:latin typeface="Arial Black" pitchFamily="34" charset="0"/>
              </a:rPr>
              <a:t>d’argent</a:t>
            </a:r>
            <a:r>
              <a:rPr lang="en-GB" sz="2800" dirty="0" smtClean="0">
                <a:latin typeface="Arial Black" pitchFamily="34" charset="0"/>
              </a:rPr>
              <a:t>. Et en le </a:t>
            </a:r>
            <a:r>
              <a:rPr lang="en-GB" sz="2800" dirty="0" err="1" smtClean="0">
                <a:latin typeface="Arial Black" pitchFamily="34" charset="0"/>
              </a:rPr>
              <a:t>donnant</a:t>
            </a:r>
            <a:r>
              <a:rPr lang="en-GB" sz="2800" dirty="0" smtClean="0">
                <a:latin typeface="Arial Black" pitchFamily="34" charset="0"/>
              </a:rPr>
              <a:t> aux </a:t>
            </a:r>
            <a:r>
              <a:rPr lang="en-GB" sz="2800" dirty="0" err="1" smtClean="0">
                <a:latin typeface="Arial Black" pitchFamily="34" charset="0"/>
              </a:rPr>
              <a:t>pauvres</a:t>
            </a:r>
            <a:r>
              <a:rPr lang="en-GB" sz="2800" dirty="0" smtClean="0">
                <a:latin typeface="Arial Black" pitchFamily="34" charset="0"/>
              </a:rPr>
              <a:t> </a:t>
            </a:r>
            <a:r>
              <a:rPr lang="en-GB" sz="2800" dirty="0" err="1" smtClean="0">
                <a:latin typeface="Arial Black" pitchFamily="34" charset="0"/>
              </a:rPr>
              <a:t>ou</a:t>
            </a:r>
            <a:r>
              <a:rPr lang="en-GB" sz="2800" dirty="0" smtClean="0">
                <a:latin typeface="Arial Black" pitchFamily="34" charset="0"/>
              </a:rPr>
              <a:t> aux </a:t>
            </a:r>
            <a:r>
              <a:rPr lang="en-GB" sz="2800" dirty="0" err="1" smtClean="0">
                <a:latin typeface="Arial Black" pitchFamily="34" charset="0"/>
              </a:rPr>
              <a:t>nécessiteux</a:t>
            </a:r>
            <a:r>
              <a:rPr lang="en-GB" sz="2800" dirty="0" smtClean="0">
                <a:latin typeface="Arial Black" pitchFamily="34" charset="0"/>
              </a:rPr>
              <a:t>, </a:t>
            </a:r>
            <a:r>
              <a:rPr lang="en-GB" sz="2800" dirty="0" err="1" smtClean="0">
                <a:latin typeface="Arial Black" pitchFamily="34" charset="0"/>
              </a:rPr>
              <a:t>il</a:t>
            </a:r>
            <a:r>
              <a:rPr lang="en-GB" sz="2800" dirty="0" smtClean="0">
                <a:latin typeface="Arial Black" pitchFamily="34" charset="0"/>
              </a:rPr>
              <a:t> </a:t>
            </a:r>
            <a:r>
              <a:rPr lang="en-GB" sz="2800" dirty="0" err="1" smtClean="0">
                <a:latin typeface="Arial Black" pitchFamily="34" charset="0"/>
              </a:rPr>
              <a:t>sacrifie</a:t>
            </a:r>
            <a:r>
              <a:rPr lang="en-GB" sz="2800" dirty="0" smtClean="0">
                <a:latin typeface="Arial Black" pitchFamily="34" charset="0"/>
              </a:rPr>
              <a:t> </a:t>
            </a:r>
            <a:r>
              <a:rPr lang="en-GB" sz="2800" dirty="0" err="1" smtClean="0">
                <a:latin typeface="Arial Black" pitchFamily="34" charset="0"/>
              </a:rPr>
              <a:t>quelque</a:t>
            </a:r>
            <a:r>
              <a:rPr lang="en-GB" sz="2800" dirty="0" smtClean="0">
                <a:latin typeface="Arial Black" pitchFamily="34" charset="0"/>
              </a:rPr>
              <a:t> chose qui </a:t>
            </a:r>
            <a:r>
              <a:rPr lang="en-GB" sz="2800" dirty="0" err="1" smtClean="0">
                <a:latin typeface="Arial Black" pitchFamily="34" charset="0"/>
              </a:rPr>
              <a:t>lui</a:t>
            </a:r>
            <a:r>
              <a:rPr lang="en-GB" sz="2800" dirty="0" smtClean="0">
                <a:latin typeface="Arial Black" pitchFamily="34" charset="0"/>
              </a:rPr>
              <a:t> </a:t>
            </a:r>
            <a:r>
              <a:rPr lang="en-GB" sz="2800" dirty="0" err="1" smtClean="0">
                <a:latin typeface="Arial Black" pitchFamily="34" charset="0"/>
              </a:rPr>
              <a:t>est</a:t>
            </a:r>
            <a:r>
              <a:rPr lang="en-GB" sz="2800" dirty="0" smtClean="0">
                <a:latin typeface="Arial Black" pitchFamily="34" charset="0"/>
              </a:rPr>
              <a:t> beaucoup plus </a:t>
            </a:r>
            <a:r>
              <a:rPr lang="en-GB" sz="2800" dirty="0" err="1" smtClean="0">
                <a:latin typeface="Arial Black" pitchFamily="34" charset="0"/>
              </a:rPr>
              <a:t>précieux</a:t>
            </a:r>
            <a:r>
              <a:rPr lang="en-GB" sz="2800" dirty="0" smtClean="0">
                <a:latin typeface="Arial Black" pitchFamily="34" charset="0"/>
              </a:rPr>
              <a:t> </a:t>
            </a:r>
            <a:r>
              <a:rPr lang="en-GB" sz="2800" dirty="0" err="1" smtClean="0">
                <a:latin typeface="Arial Black" pitchFamily="34" charset="0"/>
              </a:rPr>
              <a:t>qu’il</a:t>
            </a:r>
            <a:r>
              <a:rPr lang="en-GB" sz="2800" dirty="0" smtClean="0">
                <a:latin typeface="Arial Black" pitchFamily="34" charset="0"/>
              </a:rPr>
              <a:t> </a:t>
            </a:r>
            <a:r>
              <a:rPr lang="en-GB" sz="2800" dirty="0" err="1" smtClean="0">
                <a:latin typeface="Arial Black" pitchFamily="34" charset="0"/>
              </a:rPr>
              <a:t>l’est</a:t>
            </a:r>
            <a:r>
              <a:rPr lang="en-GB" sz="2800" dirty="0" smtClean="0">
                <a:latin typeface="Arial Black" pitchFamily="34" charset="0"/>
              </a:rPr>
              <a:t> aux </a:t>
            </a:r>
            <a:r>
              <a:rPr lang="en-GB" sz="2800" dirty="0" err="1" smtClean="0">
                <a:latin typeface="Arial Black" pitchFamily="34" charset="0"/>
              </a:rPr>
              <a:t>adultes</a:t>
            </a:r>
            <a:r>
              <a:rPr lang="en-GB" sz="2800" dirty="0" smtClean="0">
                <a:latin typeface="Arial Black" pitchFamily="34" charset="0"/>
              </a:rPr>
              <a:t>.</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179512" y="1412776"/>
            <a:ext cx="4775200" cy="4419600"/>
          </a:xfrm>
          <a:prstGeom prst="rect">
            <a:avLst/>
          </a:prstGeom>
          <a:noFill/>
          <a:ln w="9525">
            <a:noFill/>
            <a:miter lim="800000"/>
            <a:headEnd/>
            <a:tailEnd/>
          </a:ln>
        </p:spPr>
      </p:pic>
      <p:sp>
        <p:nvSpPr>
          <p:cNvPr id="5" name="Rectangle à coins arrondis 4"/>
          <p:cNvSpPr/>
          <p:nvPr/>
        </p:nvSpPr>
        <p:spPr>
          <a:xfrm>
            <a:off x="2555776" y="188640"/>
            <a:ext cx="2808312" cy="1368152"/>
          </a:xfrm>
          <a:prstGeom prst="wedgeRoundRectCallout">
            <a:avLst>
              <a:gd name="adj1" fmla="val 15735"/>
              <a:gd name="adj2" fmla="val 1015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…8…9…et 10…Je vais donner 10 euros pour la construction de la mosquée!</a:t>
            </a:r>
            <a:endParaRPr lang="fr-FR" sz="20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227524" cy="6858000"/>
          </a:xfrm>
          <a:prstGeom prst="rect">
            <a:avLst/>
          </a:prstGeom>
          <a:noFill/>
          <a:ln w="9525">
            <a:noFill/>
            <a:miter lim="800000"/>
            <a:headEnd/>
            <a:tailEnd/>
          </a:ln>
        </p:spPr>
      </p:pic>
      <p:sp>
        <p:nvSpPr>
          <p:cNvPr id="2" name="Titre 1"/>
          <p:cNvSpPr>
            <a:spLocks noGrp="1"/>
          </p:cNvSpPr>
          <p:nvPr>
            <p:ph type="ctrTitle"/>
          </p:nvPr>
        </p:nvSpPr>
        <p:spPr>
          <a:xfrm>
            <a:off x="1043608" y="764704"/>
            <a:ext cx="8100392" cy="1470025"/>
          </a:xfrm>
        </p:spPr>
        <p:txBody>
          <a:bodyPr>
            <a:noAutofit/>
          </a:bodyPr>
          <a:lstStyle/>
          <a:p>
            <a:r>
              <a:rPr lang="fr-FR" sz="2800" dirty="0" smtClean="0">
                <a:solidFill>
                  <a:schemeClr val="bg1"/>
                </a:solidFill>
                <a:latin typeface="Arial Black" pitchFamily="34" charset="0"/>
              </a:rPr>
              <a:t>Allah dit dans le </a:t>
            </a:r>
            <a:r>
              <a:rPr lang="fr-FR" sz="2800" dirty="0" err="1" smtClean="0">
                <a:solidFill>
                  <a:schemeClr val="bg1"/>
                </a:solidFill>
                <a:latin typeface="Arial Black" pitchFamily="34" charset="0"/>
              </a:rPr>
              <a:t>Qur'an</a:t>
            </a:r>
            <a:r>
              <a:rPr lang="fr-FR" sz="2800" dirty="0" smtClean="0">
                <a:solidFill>
                  <a:schemeClr val="bg1"/>
                </a:solidFill>
                <a:latin typeface="Arial Black" pitchFamily="34" charset="0"/>
              </a:rPr>
              <a:t> (Sourate Al </a:t>
            </a:r>
            <a:r>
              <a:rPr lang="fr-FR" sz="2800" dirty="0" err="1" smtClean="0">
                <a:solidFill>
                  <a:schemeClr val="bg1"/>
                </a:solidFill>
                <a:latin typeface="Arial Black" pitchFamily="34" charset="0"/>
              </a:rPr>
              <a:t>Layl</a:t>
            </a:r>
            <a:r>
              <a:rPr lang="fr-FR" sz="2800" dirty="0" smtClean="0">
                <a:solidFill>
                  <a:schemeClr val="bg1"/>
                </a:solidFill>
                <a:latin typeface="Arial Black" pitchFamily="34" charset="0"/>
              </a:rPr>
              <a:t>, n° 92, </a:t>
            </a:r>
            <a:r>
              <a:rPr lang="fr-FR" sz="2800" dirty="0" smtClean="0">
                <a:solidFill>
                  <a:schemeClr val="bg1"/>
                </a:solidFill>
                <a:latin typeface="Arial Black" pitchFamily="34" charset="0"/>
              </a:rPr>
              <a:t>Versets 5-7) : </a:t>
            </a:r>
            <a:br>
              <a:rPr lang="fr-FR" sz="2800" dirty="0" smtClean="0">
                <a:solidFill>
                  <a:schemeClr val="bg1"/>
                </a:solidFill>
                <a:latin typeface="Arial Black" pitchFamily="34" charset="0"/>
              </a:rPr>
            </a:br>
            <a:r>
              <a:rPr lang="fr-FR" sz="2800" i="1" dirty="0" smtClean="0">
                <a:solidFill>
                  <a:schemeClr val="bg1"/>
                </a:solidFill>
                <a:latin typeface="Arial Black" pitchFamily="34" charset="0"/>
              </a:rPr>
              <a:t>"… Celui qui donne et craint (Allah)</a:t>
            </a:r>
            <a:r>
              <a:rPr lang="fr-FR" sz="2800" dirty="0" smtClean="0">
                <a:solidFill>
                  <a:schemeClr val="bg1"/>
                </a:solidFill>
                <a:latin typeface="Arial Black" pitchFamily="34" charset="0"/>
              </a:rPr>
              <a:t/>
            </a:r>
            <a:br>
              <a:rPr lang="fr-FR" sz="2800" dirty="0" smtClean="0">
                <a:solidFill>
                  <a:schemeClr val="bg1"/>
                </a:solidFill>
                <a:latin typeface="Arial Black" pitchFamily="34" charset="0"/>
              </a:rPr>
            </a:br>
            <a:r>
              <a:rPr lang="fr-FR" sz="2800" i="1" dirty="0" smtClean="0">
                <a:solidFill>
                  <a:schemeClr val="bg1"/>
                </a:solidFill>
                <a:latin typeface="Arial Black" pitchFamily="34" charset="0"/>
              </a:rPr>
              <a:t>Et déclare véridique la plus belle récompense, Nous lui faciliterons la voie au plus grand bonheur. »</a:t>
            </a:r>
            <a:r>
              <a:rPr lang="fr-FR" sz="2800" dirty="0" smtClean="0">
                <a:solidFill>
                  <a:schemeClr val="bg1"/>
                </a:solidFill>
                <a:latin typeface="Arial Black" pitchFamily="34" charset="0"/>
              </a:rPr>
              <a:t/>
            </a:r>
            <a:br>
              <a:rPr lang="fr-FR" sz="2800" dirty="0" smtClean="0">
                <a:solidFill>
                  <a:schemeClr val="bg1"/>
                </a:solidFill>
                <a:latin typeface="Arial Black" pitchFamily="34" charset="0"/>
              </a:rPr>
            </a:br>
            <a:endParaRPr lang="fr-FR" sz="2800" dirty="0">
              <a:solidFill>
                <a:schemeClr val="bg1"/>
              </a:solidFill>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287</Words>
  <Application>Microsoft Office PowerPoint</Application>
  <PresentationFormat>Affichage à l'écran (4:3)</PresentationFormat>
  <Paragraphs>18</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Diapositive 1</vt:lpstr>
      <vt:lpstr>C’est le fait de donner aux autres ce que nous possédons; mais il ne s’agit pas de donner juste un peu. </vt:lpstr>
      <vt:lpstr>Il y a plusieurs façons d’être généreux, parmi lesquelles  1. Faire un don aux charitables </vt:lpstr>
      <vt:lpstr>2. Donner de la nourriture aux nécessiteux </vt:lpstr>
      <vt:lpstr>3. Sacrifier son temps pour aider les autres. </vt:lpstr>
      <vt:lpstr>Pour être généreux, on n’est pas obligés d’avoir de l’argent. On peut être généreux en sacrifiant notre temps pour aider les autres. </vt:lpstr>
      <vt:lpstr>Les enfants comme les jeunes gens pensent qu’il faut être adultes pour pouvoir faire un don. Ce n’est pas vrai. Lorsqu’un enfant fait un don, ceci est encore plus cher à Allah que si c’était un adulte qui donnait la même chose. </vt:lpstr>
      <vt:lpstr>Ceci parce que l’enfant ne gagne pas encore sa vie, et donc il ne possède pas beaucoup d’argent. Et en le donnant aux pauvres ou aux nécessiteux, il sacrifie quelque chose qui lui est beaucoup plus précieux qu’il l’est aux adultes.</vt:lpstr>
      <vt:lpstr>Allah dit dans le Qur'an (Sourate Al Layl, n° 92, Versets 5-7) :  "… Celui qui donne et craint (Allah) Et déclare véridique la plus belle récompense, Nous lui faciliterons la voie au plus grand bonheur. » </vt:lpstr>
      <vt:lpstr>Le Prophète Mouhammad (s) a dit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Mozama</dc:creator>
  <cp:lastModifiedBy>Mozama Mamodaly</cp:lastModifiedBy>
  <cp:revision>14</cp:revision>
  <dcterms:created xsi:type="dcterms:W3CDTF">2010-08-26T21:38:30Z</dcterms:created>
  <dcterms:modified xsi:type="dcterms:W3CDTF">2010-08-29T12:03:26Z</dcterms:modified>
</cp:coreProperties>
</file>