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14/04/2011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14/04/2011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14/04/2011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14/04/2011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14/04/2011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14/04/2011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14/04/2011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14/04/2011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14/04/2011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14/04/2011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14/04/2011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5000" b="-25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14/04/2011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987824" y="0"/>
            <a:ext cx="3567122" cy="1323439"/>
          </a:xfrm>
          <a:prstGeom prst="rect">
            <a:avLst/>
          </a:prstGeom>
          <a:noFill/>
          <a:ln w="9525">
            <a:noFill/>
            <a:miter lim="800000"/>
            <a:headEnd/>
            <a:tailEnd/>
          </a:ln>
          <a:effectLst/>
        </p:spPr>
        <p:txBody>
          <a:bodyPr wrap="square">
            <a:spAutoFit/>
          </a:bodyPr>
          <a:lstStyle/>
          <a:p>
            <a:pPr algn="ctr">
              <a:spcBef>
                <a:spcPct val="50000"/>
              </a:spcBef>
            </a:pPr>
            <a:r>
              <a:rPr lang="fr-FR" sz="3200" b="1" dirty="0" smtClean="0">
                <a:solidFill>
                  <a:srgbClr val="003399"/>
                </a:solidFill>
              </a:rPr>
              <a:t>AKHLAQ  </a:t>
            </a:r>
            <a:r>
              <a:rPr lang="fr-FR" sz="3200" b="1" dirty="0">
                <a:solidFill>
                  <a:srgbClr val="003399"/>
                </a:solidFill>
              </a:rPr>
              <a:t>7</a:t>
            </a:r>
          </a:p>
          <a:p>
            <a:pPr algn="ctr">
              <a:spcBef>
                <a:spcPct val="50000"/>
              </a:spcBef>
            </a:pPr>
            <a:r>
              <a:rPr lang="fr-FR" sz="3200" b="1" dirty="0">
                <a:solidFill>
                  <a:srgbClr val="003399"/>
                </a:solidFill>
              </a:rPr>
              <a:t>LE</a:t>
            </a:r>
            <a:r>
              <a:rPr lang="en-US" sz="3200" b="1" dirty="0">
                <a:solidFill>
                  <a:srgbClr val="003399"/>
                </a:solidFill>
              </a:rPr>
              <a:t>ÇON </a:t>
            </a:r>
            <a:r>
              <a:rPr lang="en-US" sz="3200" b="1" dirty="0" smtClean="0">
                <a:solidFill>
                  <a:srgbClr val="003399"/>
                </a:solidFill>
              </a:rPr>
              <a:t>15</a:t>
            </a:r>
            <a:endParaRPr lang="en-US" sz="3200" b="1" dirty="0">
              <a:solidFill>
                <a:srgbClr val="003399"/>
              </a:solidFill>
            </a:endParaRPr>
          </a:p>
        </p:txBody>
      </p:sp>
      <p:sp>
        <p:nvSpPr>
          <p:cNvPr id="5123" name="Text Box 3"/>
          <p:cNvSpPr txBox="1">
            <a:spLocks noChangeArrowheads="1"/>
          </p:cNvSpPr>
          <p:nvPr/>
        </p:nvSpPr>
        <p:spPr bwMode="auto">
          <a:xfrm>
            <a:off x="6400800" y="6234113"/>
            <a:ext cx="2743200" cy="630942"/>
          </a:xfrm>
          <a:prstGeom prst="rect">
            <a:avLst/>
          </a:prstGeom>
          <a:noFill/>
          <a:ln w="9525">
            <a:noFill/>
            <a:miter lim="800000"/>
            <a:headEnd/>
            <a:tailEnd/>
          </a:ln>
          <a:effectLst/>
        </p:spPr>
        <p:txBody>
          <a:bodyPr>
            <a:spAutoFit/>
          </a:bodyPr>
          <a:lstStyle/>
          <a:p>
            <a:pPr>
              <a:spcBef>
                <a:spcPct val="50000"/>
              </a:spcBef>
            </a:pPr>
            <a:r>
              <a:rPr lang="fr-FR" sz="1400" b="1" dirty="0">
                <a:latin typeface="Times New Roman" pitchFamily="18" charset="0"/>
                <a:cs typeface="Times New Roman" pitchFamily="18" charset="0"/>
              </a:rPr>
              <a:t>Réalisé par une </a:t>
            </a:r>
            <a:r>
              <a:rPr lang="fr-FR" sz="1400" b="1" dirty="0" err="1">
                <a:latin typeface="Times New Roman" pitchFamily="18" charset="0"/>
                <a:cs typeface="Times New Roman" pitchFamily="18" charset="0"/>
              </a:rPr>
              <a:t>Kaniz</a:t>
            </a:r>
            <a:r>
              <a:rPr lang="fr-FR" sz="1400" b="1" dirty="0">
                <a:latin typeface="Times New Roman" pitchFamily="18" charset="0"/>
                <a:cs typeface="Times New Roman" pitchFamily="18" charset="0"/>
              </a:rPr>
              <a:t>-e-</a:t>
            </a:r>
            <a:r>
              <a:rPr lang="fr-FR" sz="1400" b="1" dirty="0" err="1">
                <a:latin typeface="Times New Roman" pitchFamily="18" charset="0"/>
                <a:cs typeface="Times New Roman" pitchFamily="18" charset="0"/>
              </a:rPr>
              <a:t>Fatéma</a:t>
            </a:r>
            <a:endParaRPr lang="fr-FR" sz="1400" b="1" dirty="0">
              <a:latin typeface="Times New Roman" pitchFamily="18" charset="0"/>
              <a:cs typeface="Times New Roman" pitchFamily="18" charset="0"/>
            </a:endParaRPr>
          </a:p>
          <a:p>
            <a:pPr>
              <a:spcBef>
                <a:spcPct val="50000"/>
              </a:spcBef>
            </a:pPr>
            <a:r>
              <a:rPr lang="fr-FR" sz="1400" b="1" dirty="0">
                <a:latin typeface="Times New Roman" pitchFamily="18" charset="0"/>
                <a:cs typeface="Times New Roman" pitchFamily="18" charset="0"/>
              </a:rPr>
              <a:t>Approuvé par </a:t>
            </a:r>
            <a:r>
              <a:rPr lang="fr-FR" sz="1400" b="1" dirty="0" err="1">
                <a:latin typeface="Times New Roman" pitchFamily="18" charset="0"/>
                <a:cs typeface="Times New Roman" pitchFamily="18" charset="0"/>
              </a:rPr>
              <a:t>Moulla</a:t>
            </a:r>
            <a:r>
              <a:rPr lang="fr-FR" sz="1400" b="1" dirty="0">
                <a:latin typeface="Times New Roman" pitchFamily="18" charset="0"/>
                <a:cs typeface="Times New Roman" pitchFamily="18" charset="0"/>
              </a:rPr>
              <a:t> </a:t>
            </a:r>
            <a:r>
              <a:rPr lang="fr-FR" sz="1400" b="1" dirty="0" err="1">
                <a:latin typeface="Times New Roman" pitchFamily="18" charset="0"/>
                <a:cs typeface="Times New Roman" pitchFamily="18" charset="0"/>
              </a:rPr>
              <a:t>Nissar</a:t>
            </a:r>
            <a:endParaRPr lang="fr-FR" sz="1400" b="1" dirty="0">
              <a:latin typeface="Times New Roman" pitchFamily="18" charset="0"/>
              <a:cs typeface="Times New Roman" pitchFamily="18" charset="0"/>
            </a:endParaRPr>
          </a:p>
        </p:txBody>
      </p:sp>
      <p:pic>
        <p:nvPicPr>
          <p:cNvPr id="512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sp>
        <p:nvSpPr>
          <p:cNvPr id="7" name="ZoneTexte 6"/>
          <p:cNvSpPr txBox="1"/>
          <p:nvPr/>
        </p:nvSpPr>
        <p:spPr>
          <a:xfrm>
            <a:off x="179512" y="5445224"/>
            <a:ext cx="8784976" cy="630942"/>
          </a:xfrm>
          <a:prstGeom prst="rect">
            <a:avLst/>
          </a:prstGeom>
          <a:solidFill>
            <a:srgbClr val="92D050"/>
          </a:solidFill>
          <a:ln w="38100">
            <a:solidFill>
              <a:schemeClr val="accent6">
                <a:lumMod val="75000"/>
              </a:schemeClr>
            </a:solidFill>
          </a:ln>
        </p:spPr>
        <p:txBody>
          <a:bodyPr wrap="square" rtlCol="0">
            <a:spAutoFit/>
          </a:bodyPr>
          <a:lstStyle/>
          <a:p>
            <a:pPr algn="ctr"/>
            <a:r>
              <a:rPr lang="fr-FR" sz="35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t>SE PLAINDRE DANS LA DETRESSE</a:t>
            </a:r>
            <a:endParaRPr lang="fr-FR" sz="35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ndParaRPr>
          </a:p>
        </p:txBody>
      </p:sp>
      <p:pic>
        <p:nvPicPr>
          <p:cNvPr id="2" name="Picture 2"/>
          <p:cNvPicPr>
            <a:picLocks noChangeAspect="1" noChangeArrowheads="1"/>
          </p:cNvPicPr>
          <p:nvPr/>
        </p:nvPicPr>
        <p:blipFill>
          <a:blip r:embed="rId3" cstate="print"/>
          <a:srcRect/>
          <a:stretch>
            <a:fillRect/>
          </a:stretch>
        </p:blipFill>
        <p:spPr bwMode="auto">
          <a:xfrm>
            <a:off x="179512" y="1556792"/>
            <a:ext cx="4896544" cy="3672408"/>
          </a:xfrm>
          <a:prstGeom prst="rect">
            <a:avLst/>
          </a:prstGeom>
          <a:noFill/>
          <a:ln w="9525">
            <a:noFill/>
            <a:miter lim="800000"/>
            <a:headEnd/>
            <a:tailEnd/>
          </a:ln>
        </p:spPr>
      </p:pic>
      <p:pic>
        <p:nvPicPr>
          <p:cNvPr id="11" name="Image 10" descr="catastrophe.jpg"/>
          <p:cNvPicPr>
            <a:picLocks noChangeAspect="1"/>
          </p:cNvPicPr>
          <p:nvPr/>
        </p:nvPicPr>
        <p:blipFill>
          <a:blip r:embed="rId4" cstate="print"/>
          <a:stretch>
            <a:fillRect/>
          </a:stretch>
        </p:blipFill>
        <p:spPr>
          <a:xfrm>
            <a:off x="5724128" y="2348880"/>
            <a:ext cx="3209925" cy="2257425"/>
          </a:xfrm>
          <a:prstGeom prst="rect">
            <a:avLst/>
          </a:prstGeom>
        </p:spPr>
      </p:pic>
      <p:sp>
        <p:nvSpPr>
          <p:cNvPr id="12" name="Bulle ronde 11"/>
          <p:cNvSpPr/>
          <p:nvPr/>
        </p:nvSpPr>
        <p:spPr>
          <a:xfrm>
            <a:off x="5724128" y="404664"/>
            <a:ext cx="2880320" cy="1916832"/>
          </a:xfrm>
          <a:prstGeom prst="wedgeEllipseCallout">
            <a:avLst>
              <a:gd name="adj1" fmla="val -14588"/>
              <a:gd name="adj2" fmla="val 66410"/>
            </a:avLst>
          </a:prstGeom>
          <a:solidFill>
            <a:srgbClr val="FFCCCC"/>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0066"/>
                </a:solidFill>
              </a:rPr>
              <a:t>OHLALA! POURQUOI EST-CE QUE CE MALHEUR M’ARRIVE A MOI?</a:t>
            </a:r>
            <a:endParaRPr lang="fr-FR" sz="2000" b="1" dirty="0">
              <a:solidFill>
                <a:srgbClr val="FF00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861048"/>
            <a:ext cx="9144000" cy="3458815"/>
          </a:xfrm>
        </p:spPr>
        <p:txBody>
          <a:bodyPr>
            <a:normAutofit/>
          </a:bodyPr>
          <a:lstStyle/>
          <a:p>
            <a:r>
              <a:rPr lang="en-GB" sz="2800" dirty="0" smtClean="0">
                <a:latin typeface="Arial Black" pitchFamily="34" charset="0"/>
              </a:rPr>
              <a:t>Et </a:t>
            </a:r>
            <a:r>
              <a:rPr lang="en-GB" sz="2800" dirty="0" err="1" smtClean="0">
                <a:latin typeface="Arial Black" pitchFamily="34" charset="0"/>
              </a:rPr>
              <a:t>si</a:t>
            </a:r>
            <a:r>
              <a:rPr lang="en-GB" sz="2800" dirty="0" smtClean="0">
                <a:latin typeface="Arial Black" pitchFamily="34" charset="0"/>
              </a:rPr>
              <a:t> nous </a:t>
            </a:r>
            <a:r>
              <a:rPr lang="en-GB" sz="2800" dirty="0" err="1" smtClean="0">
                <a:latin typeface="Arial Black" pitchFamily="34" charset="0"/>
              </a:rPr>
              <a:t>sommes</a:t>
            </a:r>
            <a:r>
              <a:rPr lang="en-GB" sz="2800" dirty="0" smtClean="0">
                <a:latin typeface="Arial Black" pitchFamily="34" charset="0"/>
              </a:rPr>
              <a:t> </a:t>
            </a:r>
            <a:r>
              <a:rPr lang="en-GB" sz="2800" dirty="0" err="1" smtClean="0">
                <a:latin typeface="Arial Black" pitchFamily="34" charset="0"/>
              </a:rPr>
              <a:t>sincères</a:t>
            </a:r>
            <a:r>
              <a:rPr lang="en-GB" sz="2800" dirty="0" smtClean="0">
                <a:latin typeface="Arial Black" pitchFamily="34" charset="0"/>
              </a:rPr>
              <a:t>, </a:t>
            </a:r>
            <a:r>
              <a:rPr lang="en-GB" sz="2800" dirty="0" err="1" smtClean="0">
                <a:latin typeface="Arial Black" pitchFamily="34" charset="0"/>
              </a:rPr>
              <a:t>alors</a:t>
            </a:r>
            <a:r>
              <a:rPr lang="en-GB" sz="2800" dirty="0" smtClean="0">
                <a:latin typeface="Arial Black" pitchFamily="34" charset="0"/>
              </a:rPr>
              <a:t> Allah nous </a:t>
            </a:r>
            <a:r>
              <a:rPr lang="en-GB" sz="2800" dirty="0" err="1" smtClean="0">
                <a:latin typeface="Arial Black" pitchFamily="34" charset="0"/>
              </a:rPr>
              <a:t>aidera</a:t>
            </a:r>
            <a:r>
              <a:rPr lang="en-GB" sz="2800" dirty="0" smtClean="0">
                <a:latin typeface="Arial Black" pitchFamily="34" charset="0"/>
              </a:rPr>
              <a:t>. </a:t>
            </a:r>
            <a:r>
              <a:rPr lang="en-GB" sz="2800" dirty="0" err="1" smtClean="0">
                <a:latin typeface="Arial Black" pitchFamily="34" charset="0"/>
              </a:rPr>
              <a:t>Cela</a:t>
            </a:r>
            <a:r>
              <a:rPr lang="en-GB" sz="2800" dirty="0" smtClean="0">
                <a:latin typeface="Arial Black" pitchFamily="34" charset="0"/>
              </a:rPr>
              <a:t> </a:t>
            </a:r>
            <a:r>
              <a:rPr lang="en-GB" sz="2800" dirty="0" err="1" smtClean="0">
                <a:latin typeface="Arial Black" pitchFamily="34" charset="0"/>
              </a:rPr>
              <a:t>pourrait</a:t>
            </a:r>
            <a:r>
              <a:rPr lang="en-GB" sz="2800" dirty="0" smtClean="0">
                <a:latin typeface="Arial Black" pitchFamily="34" charset="0"/>
              </a:rPr>
              <a:t> </a:t>
            </a:r>
            <a:r>
              <a:rPr lang="en-GB" sz="2800" dirty="0" err="1" smtClean="0">
                <a:latin typeface="Arial Black" pitchFamily="34" charset="0"/>
              </a:rPr>
              <a:t>prendre</a:t>
            </a:r>
            <a:r>
              <a:rPr lang="en-GB" sz="2800" dirty="0" smtClean="0">
                <a:latin typeface="Arial Black" pitchFamily="34" charset="0"/>
              </a:rPr>
              <a:t> du temps, </a:t>
            </a:r>
            <a:r>
              <a:rPr lang="en-GB" sz="2800" dirty="0" err="1" smtClean="0">
                <a:latin typeface="Arial Black" pitchFamily="34" charset="0"/>
              </a:rPr>
              <a:t>mais</a:t>
            </a:r>
            <a:r>
              <a:rPr lang="en-GB" sz="2800" dirty="0" smtClean="0">
                <a:latin typeface="Arial Black" pitchFamily="34" charset="0"/>
              </a:rPr>
              <a:t> nous </a:t>
            </a:r>
            <a:r>
              <a:rPr lang="en-GB" sz="2800" dirty="0" err="1" smtClean="0">
                <a:latin typeface="Arial Black" pitchFamily="34" charset="0"/>
              </a:rPr>
              <a:t>serons</a:t>
            </a:r>
            <a:r>
              <a:rPr lang="en-GB" sz="2800" dirty="0" smtClean="0">
                <a:latin typeface="Arial Black" pitchFamily="34" charset="0"/>
              </a:rPr>
              <a:t> </a:t>
            </a:r>
            <a:r>
              <a:rPr lang="en-GB" sz="2800" dirty="0" err="1" smtClean="0">
                <a:latin typeface="Arial Black" pitchFamily="34" charset="0"/>
              </a:rPr>
              <a:t>gagnants</a:t>
            </a:r>
            <a:r>
              <a:rPr lang="en-GB" sz="2800" dirty="0" smtClean="0">
                <a:latin typeface="Arial Black" pitchFamily="34" charset="0"/>
              </a:rPr>
              <a:t> à long </a:t>
            </a:r>
            <a:r>
              <a:rPr lang="en-GB" sz="2800" dirty="0" err="1" smtClean="0">
                <a:latin typeface="Arial Black" pitchFamily="34" charset="0"/>
              </a:rPr>
              <a:t>terme</a:t>
            </a:r>
            <a:r>
              <a:rPr lang="en-GB" sz="2800" dirty="0" smtClean="0">
                <a:latin typeface="Arial Black" pitchFamily="34" charset="0"/>
              </a:rPr>
              <a:t>, </a:t>
            </a:r>
            <a:r>
              <a:rPr lang="en-GB" sz="2800" dirty="0" err="1" smtClean="0">
                <a:latin typeface="Arial Black" pitchFamily="34" charset="0"/>
              </a:rPr>
              <a:t>notre</a:t>
            </a:r>
            <a:r>
              <a:rPr lang="en-GB" sz="2800" dirty="0" smtClean="0">
                <a:latin typeface="Arial Black" pitchFamily="34" charset="0"/>
              </a:rPr>
              <a:t> </a:t>
            </a:r>
            <a:r>
              <a:rPr lang="en-GB" sz="2800" dirty="0" err="1" smtClean="0">
                <a:latin typeface="Arial Black" pitchFamily="34" charset="0"/>
              </a:rPr>
              <a:t>coeur</a:t>
            </a:r>
            <a:r>
              <a:rPr lang="en-GB" sz="2800" dirty="0" smtClean="0">
                <a:latin typeface="Arial Black" pitchFamily="34" charset="0"/>
              </a:rPr>
              <a:t> et </a:t>
            </a:r>
            <a:r>
              <a:rPr lang="en-GB" sz="2800" dirty="0" err="1" smtClean="0">
                <a:latin typeface="Arial Black" pitchFamily="34" charset="0"/>
              </a:rPr>
              <a:t>nos</a:t>
            </a:r>
            <a:r>
              <a:rPr lang="en-GB" sz="2800" dirty="0" smtClean="0">
                <a:latin typeface="Arial Black" pitchFamily="34" charset="0"/>
              </a:rPr>
              <a:t> intentions </a:t>
            </a:r>
            <a:r>
              <a:rPr lang="en-GB" sz="2800" dirty="0" err="1" smtClean="0">
                <a:latin typeface="Arial Black" pitchFamily="34" charset="0"/>
              </a:rPr>
              <a:t>sont</a:t>
            </a:r>
            <a:r>
              <a:rPr lang="en-GB" sz="2800" dirty="0" smtClean="0">
                <a:latin typeface="Arial Black" pitchFamily="34" charset="0"/>
              </a:rPr>
              <a:t> </a:t>
            </a:r>
            <a:r>
              <a:rPr lang="en-GB" sz="2800" dirty="0" err="1" smtClean="0">
                <a:latin typeface="Arial Black" pitchFamily="34" charset="0"/>
              </a:rPr>
              <a:t>là</a:t>
            </a:r>
            <a:r>
              <a:rPr lang="en-GB" sz="2800" dirty="0" smtClean="0">
                <a:latin typeface="Arial Black" pitchFamily="34" charset="0"/>
              </a:rPr>
              <a:t>.</a:t>
            </a:r>
            <a:endParaRPr lang="fr-FR" sz="2800" dirty="0">
              <a:latin typeface="Arial Black" pitchFamily="34" charset="0"/>
            </a:endParaRPr>
          </a:p>
        </p:txBody>
      </p:sp>
      <p:pic>
        <p:nvPicPr>
          <p:cNvPr id="4" name="Image 3" descr="horloge.gif"/>
          <p:cNvPicPr>
            <a:picLocks noChangeAspect="1"/>
          </p:cNvPicPr>
          <p:nvPr/>
        </p:nvPicPr>
        <p:blipFill>
          <a:blip r:embed="rId2" cstate="print"/>
          <a:stretch>
            <a:fillRect/>
          </a:stretch>
        </p:blipFill>
        <p:spPr>
          <a:xfrm>
            <a:off x="1331640" y="0"/>
            <a:ext cx="4237633" cy="4386321"/>
          </a:xfrm>
          <a:prstGeom prst="rect">
            <a:avLst/>
          </a:prstGeom>
        </p:spPr>
      </p:pic>
      <p:pic>
        <p:nvPicPr>
          <p:cNvPr id="5" name="Image 4" descr="rev_038.gif"/>
          <p:cNvPicPr>
            <a:picLocks noChangeAspect="1"/>
          </p:cNvPicPr>
          <p:nvPr/>
        </p:nvPicPr>
        <p:blipFill>
          <a:blip r:embed="rId3" cstate="print"/>
          <a:stretch>
            <a:fillRect/>
          </a:stretch>
        </p:blipFill>
        <p:spPr>
          <a:xfrm>
            <a:off x="6732240" y="2492896"/>
            <a:ext cx="2160240" cy="2160240"/>
          </a:xfrm>
          <a:prstGeom prst="rect">
            <a:avLst/>
          </a:prstGeom>
        </p:spPr>
      </p:pic>
      <p:pic>
        <p:nvPicPr>
          <p:cNvPr id="6" name="Picture 4" descr="logo_carte_shia974_2009"/>
          <p:cNvPicPr>
            <a:picLocks noChangeAspect="1" noChangeArrowheads="1"/>
          </p:cNvPicPr>
          <p:nvPr/>
        </p:nvPicPr>
        <p:blipFill>
          <a:blip r:embed="rId4" cstate="print"/>
          <a:srcRect/>
          <a:stretch>
            <a:fillRect/>
          </a:stretch>
        </p:blipFill>
        <p:spPr bwMode="auto">
          <a:xfrm>
            <a:off x="0" y="0"/>
            <a:ext cx="1643042" cy="140343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031432" y="1772816"/>
            <a:ext cx="5112568" cy="3312368"/>
          </a:xfrm>
        </p:spPr>
        <p:txBody>
          <a:bodyPr>
            <a:normAutofit/>
          </a:bodyPr>
          <a:lstStyle/>
          <a:p>
            <a:r>
              <a:rPr lang="en-GB" sz="2800" dirty="0" err="1" smtClean="0">
                <a:latin typeface="Arial Black" pitchFamily="34" charset="0"/>
              </a:rPr>
              <a:t>C’est</a:t>
            </a:r>
            <a:r>
              <a:rPr lang="en-GB" sz="2800" dirty="0" smtClean="0">
                <a:latin typeface="Arial Black" pitchFamily="34" charset="0"/>
              </a:rPr>
              <a:t> </a:t>
            </a:r>
            <a:r>
              <a:rPr lang="en-GB" sz="2800" dirty="0" err="1" smtClean="0">
                <a:latin typeface="Arial Black" pitchFamily="34" charset="0"/>
              </a:rPr>
              <a:t>l’opposé</a:t>
            </a:r>
            <a:r>
              <a:rPr lang="en-GB" sz="2800" dirty="0" smtClean="0">
                <a:latin typeface="Arial Black" pitchFamily="34" charset="0"/>
              </a:rPr>
              <a:t> du </a:t>
            </a:r>
            <a:r>
              <a:rPr lang="en-GB" sz="2800" dirty="0" err="1" smtClean="0">
                <a:latin typeface="Arial Black" pitchFamily="34" charset="0"/>
              </a:rPr>
              <a:t>sabr</a:t>
            </a:r>
            <a:r>
              <a:rPr lang="en-GB" sz="2800" dirty="0" smtClean="0">
                <a:latin typeface="Arial Black" pitchFamily="34" charset="0"/>
              </a:rPr>
              <a:t>. </a:t>
            </a:r>
            <a:r>
              <a:rPr lang="en-GB" sz="2800" dirty="0" err="1" smtClean="0">
                <a:latin typeface="Arial Black" pitchFamily="34" charset="0"/>
              </a:rPr>
              <a:t>C’est</a:t>
            </a:r>
            <a:r>
              <a:rPr lang="en-GB" sz="2800" dirty="0" smtClean="0">
                <a:latin typeface="Arial Black" pitchFamily="34" charset="0"/>
              </a:rPr>
              <a:t> </a:t>
            </a:r>
            <a:r>
              <a:rPr lang="en-GB" sz="2800" dirty="0" err="1" smtClean="0">
                <a:latin typeface="Arial Black" pitchFamily="34" charset="0"/>
              </a:rPr>
              <a:t>une</a:t>
            </a:r>
            <a:r>
              <a:rPr lang="en-GB" sz="2800" dirty="0" smtClean="0">
                <a:latin typeface="Arial Black" pitchFamily="34" charset="0"/>
              </a:rPr>
              <a:t> </a:t>
            </a:r>
            <a:r>
              <a:rPr lang="en-GB" sz="2800" dirty="0" err="1" smtClean="0">
                <a:latin typeface="Arial Black" pitchFamily="34" charset="0"/>
              </a:rPr>
              <a:t>mauvaise</a:t>
            </a:r>
            <a:r>
              <a:rPr lang="en-GB" sz="2800" dirty="0" smtClean="0">
                <a:latin typeface="Arial Black" pitchFamily="34" charset="0"/>
              </a:rPr>
              <a:t> habitude, et </a:t>
            </a:r>
            <a:r>
              <a:rPr lang="en-GB" sz="2800" dirty="0" err="1" smtClean="0">
                <a:latin typeface="Arial Black" pitchFamily="34" charset="0"/>
              </a:rPr>
              <a:t>c’est</a:t>
            </a:r>
            <a:r>
              <a:rPr lang="en-GB" sz="2800" dirty="0" smtClean="0">
                <a:latin typeface="Arial Black" pitchFamily="34" charset="0"/>
              </a:rPr>
              <a:t> </a:t>
            </a:r>
            <a:r>
              <a:rPr lang="en-GB" sz="2800" dirty="0" err="1" smtClean="0">
                <a:latin typeface="Arial Black" pitchFamily="34" charset="0"/>
              </a:rPr>
              <a:t>une</a:t>
            </a:r>
            <a:r>
              <a:rPr lang="en-GB" sz="2800" dirty="0" smtClean="0">
                <a:latin typeface="Arial Black" pitchFamily="34" charset="0"/>
              </a:rPr>
              <a:t> des </a:t>
            </a:r>
            <a:r>
              <a:rPr lang="en-GB" sz="2800" dirty="0" err="1" smtClean="0">
                <a:latin typeface="Arial Black" pitchFamily="34" charset="0"/>
              </a:rPr>
              <a:t>choses</a:t>
            </a:r>
            <a:r>
              <a:rPr lang="en-GB" sz="2800" dirty="0" smtClean="0">
                <a:latin typeface="Arial Black" pitchFamily="34" charset="0"/>
              </a:rPr>
              <a:t> qui nous </a:t>
            </a:r>
            <a:r>
              <a:rPr lang="en-GB" sz="2800" dirty="0" err="1" smtClean="0">
                <a:latin typeface="Arial Black" pitchFamily="34" charset="0"/>
              </a:rPr>
              <a:t>éloigne</a:t>
            </a:r>
            <a:r>
              <a:rPr lang="en-GB" sz="2800" dirty="0" smtClean="0">
                <a:latin typeface="Arial Black" pitchFamily="34" charset="0"/>
              </a:rPr>
              <a:t> de la </a:t>
            </a:r>
            <a:r>
              <a:rPr lang="en-GB" sz="2800" dirty="0" err="1" smtClean="0">
                <a:latin typeface="Arial Black" pitchFamily="34" charset="0"/>
              </a:rPr>
              <a:t>Miséricorde</a:t>
            </a:r>
            <a:r>
              <a:rPr lang="en-GB" sz="2800" dirty="0" smtClean="0">
                <a:latin typeface="Arial Black" pitchFamily="34" charset="0"/>
              </a:rPr>
              <a:t> </a:t>
            </a:r>
            <a:r>
              <a:rPr lang="en-GB" sz="2800" dirty="0" err="1" smtClean="0">
                <a:latin typeface="Arial Black" pitchFamily="34" charset="0"/>
              </a:rPr>
              <a:t>d’Allah</a:t>
            </a:r>
            <a:r>
              <a:rPr lang="en-GB" sz="2800" dirty="0" smtClean="0">
                <a:latin typeface="Arial Black" pitchFamily="34" charset="0"/>
              </a:rPr>
              <a:t>.</a:t>
            </a:r>
            <a:endParaRPr lang="fr-FR" sz="2800" dirty="0">
              <a:latin typeface="Arial Black"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1619672" y="188640"/>
            <a:ext cx="2257425" cy="6484937"/>
          </a:xfrm>
          <a:prstGeom prst="rect">
            <a:avLst/>
          </a:prstGeom>
          <a:noFill/>
          <a:ln w="9525">
            <a:noFill/>
            <a:miter lim="800000"/>
            <a:headEnd/>
            <a:tailEnd/>
          </a:ln>
        </p:spPr>
      </p:pic>
      <p:cxnSp>
        <p:nvCxnSpPr>
          <p:cNvPr id="6" name="Connecteur droit 5"/>
          <p:cNvCxnSpPr/>
          <p:nvPr/>
        </p:nvCxnSpPr>
        <p:spPr>
          <a:xfrm rot="16200000" flipH="1">
            <a:off x="-468560" y="2276872"/>
            <a:ext cx="6408712" cy="2232248"/>
          </a:xfrm>
          <a:prstGeom prst="line">
            <a:avLst/>
          </a:prstGeom>
        </p:spPr>
        <p:style>
          <a:lnRef idx="1">
            <a:schemeClr val="dk1"/>
          </a:lnRef>
          <a:fillRef idx="0">
            <a:schemeClr val="dk1"/>
          </a:fillRef>
          <a:effectRef idx="0">
            <a:schemeClr val="dk1"/>
          </a:effectRef>
          <a:fontRef idx="minor">
            <a:schemeClr val="tx1"/>
          </a:fontRef>
        </p:style>
      </p:cxnSp>
      <p:cxnSp>
        <p:nvCxnSpPr>
          <p:cNvPr id="8" name="Connecteur droit 7"/>
          <p:cNvCxnSpPr/>
          <p:nvPr/>
        </p:nvCxnSpPr>
        <p:spPr>
          <a:xfrm rot="5400000" flipH="1" flipV="1">
            <a:off x="-396552" y="2348880"/>
            <a:ext cx="6336704" cy="2160240"/>
          </a:xfrm>
          <a:prstGeom prst="line">
            <a:avLst/>
          </a:prstGeom>
        </p:spPr>
        <p:style>
          <a:lnRef idx="1">
            <a:schemeClr val="dk1"/>
          </a:lnRef>
          <a:fillRef idx="0">
            <a:schemeClr val="dk1"/>
          </a:fillRef>
          <a:effectRef idx="0">
            <a:schemeClr val="dk1"/>
          </a:effectRef>
          <a:fontRef idx="minor">
            <a:schemeClr val="tx1"/>
          </a:fontRef>
        </p:style>
      </p:cxnSp>
      <p:pic>
        <p:nvPicPr>
          <p:cNvPr id="11"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908720"/>
            <a:ext cx="4644008" cy="5688632"/>
          </a:xfrm>
        </p:spPr>
        <p:txBody>
          <a:bodyPr>
            <a:normAutofit/>
          </a:bodyPr>
          <a:lstStyle/>
          <a:p>
            <a:r>
              <a:rPr lang="fr-FR" sz="2800" dirty="0" smtClean="0">
                <a:latin typeface="Arial Black" pitchFamily="34" charset="0"/>
              </a:rPr>
              <a:t>Se plaindre lorsque nous sommes envahis par le malheur, montre que nous n’avons pas confiance en Allah </a:t>
            </a:r>
            <a:r>
              <a:rPr lang="fr-FR" sz="2800" dirty="0" err="1" smtClean="0">
                <a:latin typeface="Arial Black" pitchFamily="34" charset="0"/>
              </a:rPr>
              <a:t>swt</a:t>
            </a:r>
            <a:r>
              <a:rPr lang="fr-FR" sz="2800" dirty="0" smtClean="0">
                <a:latin typeface="Arial Black" pitchFamily="34" charset="0"/>
              </a:rPr>
              <a:t>. C’est pour nous tester qu’Allah </a:t>
            </a:r>
            <a:r>
              <a:rPr lang="fr-FR" sz="2800" dirty="0" err="1" smtClean="0">
                <a:latin typeface="Arial Black" pitchFamily="34" charset="0"/>
              </a:rPr>
              <a:t>swt</a:t>
            </a:r>
            <a:r>
              <a:rPr lang="fr-FR" sz="2800" dirty="0" smtClean="0">
                <a:latin typeface="Arial Black" pitchFamily="34" charset="0"/>
              </a:rPr>
              <a:t> nous met à l’épreuve, afin de voir si nous sommes patients.</a:t>
            </a:r>
            <a:br>
              <a:rPr lang="fr-FR" sz="2800" dirty="0" smtClean="0">
                <a:latin typeface="Arial Black" pitchFamily="34" charset="0"/>
              </a:rPr>
            </a:br>
            <a:endParaRPr lang="fr-FR" sz="2800" dirty="0">
              <a:latin typeface="Arial Black" pitchFamily="34" charset="0"/>
            </a:endParaRPr>
          </a:p>
        </p:txBody>
      </p:sp>
      <p:pic>
        <p:nvPicPr>
          <p:cNvPr id="4" name="Image 3" descr="dmbtest.gif"/>
          <p:cNvPicPr>
            <a:picLocks noChangeAspect="1"/>
          </p:cNvPicPr>
          <p:nvPr/>
        </p:nvPicPr>
        <p:blipFill>
          <a:blip r:embed="rId2" cstate="print"/>
          <a:stretch>
            <a:fillRect/>
          </a:stretch>
        </p:blipFill>
        <p:spPr>
          <a:xfrm>
            <a:off x="4716016" y="0"/>
            <a:ext cx="4427984" cy="6310149"/>
          </a:xfrm>
          <a:prstGeom prst="rect">
            <a:avLst/>
          </a:prstGeom>
        </p:spPr>
      </p:pic>
      <p:pic>
        <p:nvPicPr>
          <p:cNvPr id="5"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15616" y="0"/>
            <a:ext cx="7772400" cy="2738735"/>
          </a:xfrm>
        </p:spPr>
        <p:txBody>
          <a:bodyPr>
            <a:normAutofit/>
          </a:bodyPr>
          <a:lstStyle/>
          <a:p>
            <a:r>
              <a:rPr lang="fr-FR" sz="2800" dirty="0" smtClean="0">
                <a:latin typeface="Arial Black" pitchFamily="34" charset="0"/>
              </a:rPr>
              <a:t>Si nous essayons de surmonter le problème, en disant </a:t>
            </a:r>
            <a:r>
              <a:rPr lang="fr-FR" sz="2800" dirty="0" smtClean="0">
                <a:latin typeface="Arial Black" pitchFamily="34" charset="0"/>
              </a:rPr>
              <a:t>« </a:t>
            </a:r>
            <a:r>
              <a:rPr lang="fr-FR" sz="2800" b="1" dirty="0" err="1" smtClean="0">
                <a:latin typeface="Arial Black" pitchFamily="34" charset="0"/>
              </a:rPr>
              <a:t>Alhamdulillah</a:t>
            </a:r>
            <a:r>
              <a:rPr lang="fr-FR" sz="2800" b="1" dirty="0" smtClean="0">
                <a:latin typeface="Arial Black" pitchFamily="34" charset="0"/>
              </a:rPr>
              <a:t>, cela</a:t>
            </a:r>
            <a:r>
              <a:rPr lang="fr-FR" sz="2800" dirty="0" smtClean="0">
                <a:latin typeface="Arial Black" pitchFamily="34" charset="0"/>
              </a:rPr>
              <a:t> </a:t>
            </a:r>
            <a:r>
              <a:rPr lang="fr-FR" sz="2800" b="1" dirty="0" smtClean="0">
                <a:latin typeface="Arial Black" pitchFamily="34" charset="0"/>
              </a:rPr>
              <a:t>aurait pu être </a:t>
            </a:r>
            <a:r>
              <a:rPr lang="fr-FR" sz="2800" b="1" dirty="0" smtClean="0">
                <a:latin typeface="Arial Black" pitchFamily="34" charset="0"/>
              </a:rPr>
              <a:t>pire »</a:t>
            </a:r>
            <a:r>
              <a:rPr lang="fr-FR" sz="2800" dirty="0" smtClean="0">
                <a:latin typeface="Arial Black" pitchFamily="34" charset="0"/>
              </a:rPr>
              <a:t>, </a:t>
            </a:r>
            <a:r>
              <a:rPr lang="fr-FR" sz="2800" dirty="0" smtClean="0">
                <a:latin typeface="Arial Black" pitchFamily="34" charset="0"/>
              </a:rPr>
              <a:t>alors nous aurons réussi le test.</a:t>
            </a:r>
            <a:br>
              <a:rPr lang="fr-FR" sz="2800" dirty="0" smtClean="0">
                <a:latin typeface="Arial Black" pitchFamily="34" charset="0"/>
              </a:rPr>
            </a:br>
            <a:endParaRPr lang="fr-FR" sz="2800" dirty="0">
              <a:latin typeface="Arial Black"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1475656" y="2852936"/>
            <a:ext cx="5803475" cy="3856087"/>
          </a:xfrm>
          <a:prstGeom prst="rect">
            <a:avLst/>
          </a:prstGeom>
          <a:noFill/>
          <a:ln w="9525">
            <a:noFill/>
            <a:miter lim="800000"/>
            <a:headEnd/>
            <a:tailEnd/>
          </a:ln>
        </p:spPr>
      </p:pic>
      <p:sp>
        <p:nvSpPr>
          <p:cNvPr id="4" name="Bulle ronde 3"/>
          <p:cNvSpPr/>
          <p:nvPr/>
        </p:nvSpPr>
        <p:spPr>
          <a:xfrm>
            <a:off x="5220072" y="2132856"/>
            <a:ext cx="3707904" cy="1844824"/>
          </a:xfrm>
          <a:prstGeom prst="wedgeEllipseCallout">
            <a:avLst>
              <a:gd name="adj1" fmla="val -64494"/>
              <a:gd name="adj2" fmla="val 120191"/>
            </a:avLst>
          </a:prstGeom>
          <a:solidFill>
            <a:srgbClr val="FFCCCC"/>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err="1" smtClean="0">
                <a:solidFill>
                  <a:srgbClr val="FF0066"/>
                </a:solidFill>
              </a:rPr>
              <a:t>Alhamdoulillah</a:t>
            </a:r>
            <a:r>
              <a:rPr lang="fr-FR" sz="2800" b="1" dirty="0" smtClean="0">
                <a:solidFill>
                  <a:srgbClr val="FF0066"/>
                </a:solidFill>
              </a:rPr>
              <a:t>! Ça aurait pu être pire!</a:t>
            </a:r>
            <a:endParaRPr lang="fr-FR" sz="2800" b="1" dirty="0">
              <a:solidFill>
                <a:srgbClr val="FF0066"/>
              </a:solidFill>
            </a:endParaRPr>
          </a:p>
        </p:txBody>
      </p:sp>
      <p:pic>
        <p:nvPicPr>
          <p:cNvPr id="5"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149080"/>
            <a:ext cx="9144000" cy="3170783"/>
          </a:xfrm>
        </p:spPr>
        <p:txBody>
          <a:bodyPr>
            <a:normAutofit/>
          </a:bodyPr>
          <a:lstStyle/>
          <a:p>
            <a:r>
              <a:rPr lang="en-GB" sz="2800" dirty="0" smtClean="0">
                <a:latin typeface="Arial Black" pitchFamily="34" charset="0"/>
              </a:rPr>
              <a:t>Et </a:t>
            </a:r>
            <a:r>
              <a:rPr lang="en-GB" sz="2800" dirty="0" err="1" smtClean="0">
                <a:latin typeface="Arial Black" pitchFamily="34" charset="0"/>
              </a:rPr>
              <a:t>si</a:t>
            </a:r>
            <a:r>
              <a:rPr lang="en-GB" sz="2800" dirty="0" smtClean="0">
                <a:latin typeface="Arial Black" pitchFamily="34" charset="0"/>
              </a:rPr>
              <a:t> nous ne </a:t>
            </a:r>
            <a:r>
              <a:rPr lang="en-GB" sz="2800" dirty="0" err="1" smtClean="0">
                <a:latin typeface="Arial Black" pitchFamily="34" charset="0"/>
              </a:rPr>
              <a:t>faisons</a:t>
            </a:r>
            <a:r>
              <a:rPr lang="en-GB" sz="2800" dirty="0" smtClean="0">
                <a:latin typeface="Arial Black" pitchFamily="34" charset="0"/>
              </a:rPr>
              <a:t> </a:t>
            </a:r>
            <a:r>
              <a:rPr lang="en-GB" sz="2800" dirty="0" err="1" smtClean="0">
                <a:latin typeface="Arial Black" pitchFamily="34" charset="0"/>
              </a:rPr>
              <a:t>rien</a:t>
            </a:r>
            <a:r>
              <a:rPr lang="en-GB" sz="2800" dirty="0" smtClean="0">
                <a:latin typeface="Arial Black" pitchFamily="34" charset="0"/>
              </a:rPr>
              <a:t> pour </a:t>
            </a:r>
            <a:r>
              <a:rPr lang="en-GB" sz="2800" dirty="0" err="1" smtClean="0">
                <a:latin typeface="Arial Black" pitchFamily="34" charset="0"/>
              </a:rPr>
              <a:t>surmonter</a:t>
            </a:r>
            <a:r>
              <a:rPr lang="en-GB" sz="2800" dirty="0" smtClean="0">
                <a:latin typeface="Arial Black" pitchFamily="34" charset="0"/>
              </a:rPr>
              <a:t> les obstacles, en continuant de nous </a:t>
            </a:r>
            <a:r>
              <a:rPr lang="en-GB" sz="2800" dirty="0" err="1" smtClean="0">
                <a:latin typeface="Arial Black" pitchFamily="34" charset="0"/>
              </a:rPr>
              <a:t>plaindre</a:t>
            </a:r>
            <a:r>
              <a:rPr lang="en-GB" sz="2800" dirty="0" smtClean="0">
                <a:latin typeface="Arial Black" pitchFamily="34" charset="0"/>
              </a:rPr>
              <a:t> à Allah, en </a:t>
            </a:r>
            <a:r>
              <a:rPr lang="en-GB" sz="2800" dirty="0" err="1" smtClean="0">
                <a:latin typeface="Arial Black" pitchFamily="34" charset="0"/>
              </a:rPr>
              <a:t>disant</a:t>
            </a:r>
            <a:r>
              <a:rPr lang="en-GB" sz="2800" dirty="0" smtClean="0">
                <a:latin typeface="Arial Black" pitchFamily="34" charset="0"/>
              </a:rPr>
              <a:t>, </a:t>
            </a:r>
            <a:r>
              <a:rPr lang="en-GB" sz="2800" dirty="0" smtClean="0">
                <a:latin typeface="Arial Black" pitchFamily="34" charset="0"/>
              </a:rPr>
              <a:t>“</a:t>
            </a:r>
            <a:r>
              <a:rPr lang="en-GB" sz="2800" dirty="0" err="1" smtClean="0">
                <a:latin typeface="Arial Black" pitchFamily="34" charset="0"/>
              </a:rPr>
              <a:t>pourquoi</a:t>
            </a:r>
            <a:r>
              <a:rPr lang="en-GB" sz="2800" dirty="0" smtClean="0">
                <a:latin typeface="Arial Black" pitchFamily="34" charset="0"/>
              </a:rPr>
              <a:t> </a:t>
            </a:r>
            <a:r>
              <a:rPr lang="en-GB" sz="2800" dirty="0" err="1" smtClean="0">
                <a:latin typeface="Arial Black" pitchFamily="34" charset="0"/>
              </a:rPr>
              <a:t>moi</a:t>
            </a:r>
            <a:r>
              <a:rPr lang="en-GB" sz="2800" dirty="0" smtClean="0">
                <a:latin typeface="Arial Black" pitchFamily="34" charset="0"/>
              </a:rPr>
              <a:t>?”, </a:t>
            </a:r>
            <a:r>
              <a:rPr lang="en-GB" sz="2800" dirty="0" smtClean="0">
                <a:latin typeface="Arial Black" pitchFamily="34" charset="0"/>
              </a:rPr>
              <a:t>"</a:t>
            </a:r>
            <a:r>
              <a:rPr lang="en-GB" sz="2800" dirty="0" err="1" smtClean="0">
                <a:latin typeface="Arial Black" pitchFamily="34" charset="0"/>
              </a:rPr>
              <a:t>ce</a:t>
            </a:r>
            <a:r>
              <a:rPr lang="en-GB" sz="2800" dirty="0" smtClean="0">
                <a:latin typeface="Arial Black" pitchFamily="34" charset="0"/>
              </a:rPr>
              <a:t> </a:t>
            </a:r>
            <a:r>
              <a:rPr lang="en-GB" sz="2800" dirty="0" err="1" smtClean="0">
                <a:latin typeface="Arial Black" pitchFamily="34" charset="0"/>
              </a:rPr>
              <a:t>n’est</a:t>
            </a:r>
            <a:r>
              <a:rPr lang="en-GB" sz="2800" dirty="0" smtClean="0">
                <a:latin typeface="Arial Black" pitchFamily="34" charset="0"/>
              </a:rPr>
              <a:t> pas </a:t>
            </a:r>
            <a:r>
              <a:rPr lang="en-GB" sz="2800" dirty="0" err="1" smtClean="0">
                <a:latin typeface="Arial Black" pitchFamily="34" charset="0"/>
              </a:rPr>
              <a:t>juste</a:t>
            </a:r>
            <a:r>
              <a:rPr lang="en-GB" sz="2800" dirty="0" smtClean="0">
                <a:latin typeface="Arial Black" pitchFamily="34" charset="0"/>
              </a:rPr>
              <a:t>", </a:t>
            </a:r>
            <a:r>
              <a:rPr lang="en-GB" sz="2800" dirty="0" err="1" smtClean="0">
                <a:latin typeface="Arial Black" pitchFamily="34" charset="0"/>
              </a:rPr>
              <a:t>alors</a:t>
            </a:r>
            <a:r>
              <a:rPr lang="en-GB" sz="2800" dirty="0" smtClean="0">
                <a:latin typeface="Arial Black" pitchFamily="34" charset="0"/>
              </a:rPr>
              <a:t> nous </a:t>
            </a:r>
            <a:r>
              <a:rPr lang="en-GB" sz="2800" dirty="0" err="1" smtClean="0">
                <a:latin typeface="Arial Black" pitchFamily="34" charset="0"/>
              </a:rPr>
              <a:t>aurons</a:t>
            </a:r>
            <a:r>
              <a:rPr lang="en-GB" sz="2800" dirty="0" smtClean="0">
                <a:latin typeface="Arial Black" pitchFamily="34" charset="0"/>
              </a:rPr>
              <a:t> </a:t>
            </a:r>
            <a:r>
              <a:rPr lang="en-GB" sz="2800" dirty="0" err="1" smtClean="0">
                <a:latin typeface="Arial Black" pitchFamily="34" charset="0"/>
              </a:rPr>
              <a:t>raté</a:t>
            </a:r>
            <a:r>
              <a:rPr lang="en-GB" sz="2800" dirty="0" smtClean="0">
                <a:latin typeface="Arial Black" pitchFamily="34" charset="0"/>
              </a:rPr>
              <a:t> le </a:t>
            </a:r>
            <a:r>
              <a:rPr lang="en-GB" sz="2800" dirty="0" smtClean="0">
                <a:latin typeface="Arial Black" pitchFamily="34" charset="0"/>
              </a:rPr>
              <a:t>test...</a:t>
            </a:r>
            <a:endParaRPr lang="fr-FR" sz="2800" dirty="0">
              <a:latin typeface="Arial Black"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395536" y="1196752"/>
            <a:ext cx="8248650" cy="3352800"/>
          </a:xfrm>
          <a:prstGeom prst="rect">
            <a:avLst/>
          </a:prstGeom>
          <a:noFill/>
          <a:ln w="9525">
            <a:noFill/>
            <a:miter lim="800000"/>
            <a:headEnd/>
            <a:tailEnd/>
          </a:ln>
        </p:spPr>
      </p:pic>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76056" y="260648"/>
            <a:ext cx="4067944" cy="6858000"/>
          </a:xfrm>
        </p:spPr>
        <p:txBody>
          <a:bodyPr>
            <a:normAutofit/>
          </a:bodyPr>
          <a:lstStyle/>
          <a:p>
            <a:r>
              <a:rPr lang="fr-FR" sz="2800" dirty="0" smtClean="0">
                <a:latin typeface="Arial Black" pitchFamily="34" charset="0"/>
              </a:rPr>
              <a:t>…car </a:t>
            </a:r>
            <a:r>
              <a:rPr lang="fr-FR" sz="2800" dirty="0" smtClean="0">
                <a:latin typeface="Arial Black" pitchFamily="34" charset="0"/>
              </a:rPr>
              <a:t>Allah dit dans le Saint Coran, (sourate 94, AS- SARH = L’OUVERTURE, </a:t>
            </a:r>
            <a:r>
              <a:rPr lang="fr-FR" sz="2800" dirty="0" err="1" smtClean="0">
                <a:latin typeface="Arial Black" pitchFamily="34" charset="0"/>
              </a:rPr>
              <a:t>ayat</a:t>
            </a:r>
            <a:r>
              <a:rPr lang="fr-FR" sz="2800" dirty="0" smtClean="0">
                <a:latin typeface="Arial Black" pitchFamily="34" charset="0"/>
              </a:rPr>
              <a:t> 6) </a:t>
            </a:r>
            <a:r>
              <a:rPr lang="fr-FR" sz="2800" dirty="0" smtClean="0">
                <a:latin typeface="Arial Black" pitchFamily="34" charset="0"/>
              </a:rPr>
              <a:t>:</a:t>
            </a:r>
            <a:r>
              <a:rPr lang="fr-FR" sz="2800" dirty="0" smtClean="0">
                <a:latin typeface="Arial Black" pitchFamily="34" charset="0"/>
              </a:rPr>
              <a:t> </a:t>
            </a:r>
            <a:br>
              <a:rPr lang="fr-FR" sz="2800" dirty="0" smtClean="0">
                <a:latin typeface="Arial Black" pitchFamily="34" charset="0"/>
              </a:rPr>
            </a:br>
            <a:r>
              <a:rPr lang="ar-SA" sz="2800" b="1" dirty="0" smtClean="0">
                <a:latin typeface="Arial Black" pitchFamily="34" charset="0"/>
              </a:rPr>
              <a:t>إِنَّ مَعَ الْعُسْرِ يُسْرًا</a:t>
            </a:r>
            <a:r>
              <a:rPr lang="fr-FR" sz="2800" dirty="0" smtClean="0">
                <a:latin typeface="Arial Black" pitchFamily="34" charset="0"/>
              </a:rPr>
              <a:t/>
            </a:r>
            <a:br>
              <a:rPr lang="fr-FR" sz="2800" dirty="0" smtClean="0">
                <a:latin typeface="Arial Black" pitchFamily="34" charset="0"/>
              </a:rPr>
            </a:br>
            <a:r>
              <a:rPr lang="fr-FR" sz="2800" i="1" dirty="0" smtClean="0">
                <a:latin typeface="Arial Black" pitchFamily="34" charset="0"/>
              </a:rPr>
              <a:t>"A côté de la difficulté, est, certes, une facilité."</a:t>
            </a:r>
            <a:r>
              <a:rPr lang="fr-FR" sz="2800" dirty="0" smtClean="0">
                <a:latin typeface="Arial Black" pitchFamily="34" charset="0"/>
              </a:rPr>
              <a:t/>
            </a:r>
            <a:br>
              <a:rPr lang="fr-FR" sz="2800" dirty="0" smtClean="0">
                <a:latin typeface="Arial Black" pitchFamily="34" charset="0"/>
              </a:rPr>
            </a:br>
            <a:endParaRPr lang="fr-FR" sz="2800" dirty="0">
              <a:latin typeface="Arial Black"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251520" y="1628800"/>
            <a:ext cx="4762500" cy="3571875"/>
          </a:xfrm>
          <a:prstGeom prst="rect">
            <a:avLst/>
          </a:prstGeom>
          <a:noFill/>
          <a:ln w="9525">
            <a:noFill/>
            <a:miter lim="800000"/>
            <a:headEnd/>
            <a:tailEnd/>
          </a:ln>
        </p:spPr>
      </p:pic>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140968"/>
            <a:ext cx="9144000" cy="4106887"/>
          </a:xfrm>
        </p:spPr>
        <p:txBody>
          <a:bodyPr>
            <a:normAutofit/>
          </a:bodyPr>
          <a:lstStyle/>
          <a:p>
            <a:r>
              <a:rPr lang="fr-FR" sz="2800" dirty="0" smtClean="0">
                <a:latin typeface="Arial Black" pitchFamily="34" charset="0"/>
              </a:rPr>
              <a:t>Cela veut dire que quelles que soient les difficultés que nous avons dans ce monde, si nous sommes patients et que nous faisons de notre mieux pour contourner les difficultés, alors Allah nous aidera, et nous éprouverons un soulagement.</a:t>
            </a:r>
            <a:br>
              <a:rPr lang="fr-FR" sz="2800" dirty="0" smtClean="0">
                <a:latin typeface="Arial Black" pitchFamily="34" charset="0"/>
              </a:rPr>
            </a:br>
            <a:r>
              <a:rPr lang="fr-FR" sz="2800" dirty="0" smtClean="0">
                <a:latin typeface="Arial Black" pitchFamily="34" charset="0"/>
              </a:rPr>
              <a:t>Donc, si nous sommes patients, les problèmes se résoudront d’eux-mêmes.</a:t>
            </a:r>
            <a:br>
              <a:rPr lang="fr-FR" sz="2800" dirty="0" smtClean="0">
                <a:latin typeface="Arial Black" pitchFamily="34" charset="0"/>
              </a:rPr>
            </a:br>
            <a:endParaRPr lang="fr-FR" sz="2800" dirty="0">
              <a:latin typeface="Arial Black" pitchFamily="34" charset="0"/>
            </a:endParaRPr>
          </a:p>
        </p:txBody>
      </p:sp>
      <p:pic>
        <p:nvPicPr>
          <p:cNvPr id="6146" name="Picture 2"/>
          <p:cNvPicPr>
            <a:picLocks noChangeAspect="1" noChangeArrowheads="1"/>
          </p:cNvPicPr>
          <p:nvPr/>
        </p:nvPicPr>
        <p:blipFill>
          <a:blip r:embed="rId2" cstate="print"/>
          <a:srcRect/>
          <a:stretch>
            <a:fillRect/>
          </a:stretch>
        </p:blipFill>
        <p:spPr bwMode="auto">
          <a:xfrm>
            <a:off x="2987824" y="188640"/>
            <a:ext cx="3028950" cy="3048000"/>
          </a:xfrm>
          <a:prstGeom prst="rect">
            <a:avLst/>
          </a:prstGeom>
          <a:noFill/>
          <a:ln w="9525">
            <a:noFill/>
            <a:miter lim="800000"/>
            <a:headEnd/>
            <a:tailEnd/>
          </a:ln>
        </p:spPr>
      </p:pic>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124744"/>
            <a:ext cx="4139952" cy="6021287"/>
          </a:xfrm>
        </p:spPr>
        <p:txBody>
          <a:bodyPr>
            <a:normAutofit/>
          </a:bodyPr>
          <a:lstStyle/>
          <a:p>
            <a:r>
              <a:rPr lang="fr-FR" sz="2800" dirty="0" smtClean="0">
                <a:latin typeface="Arial Black" pitchFamily="34" charset="0"/>
              </a:rPr>
              <a:t>De nombreuses personnes ont l’habitude de se plaindre. Ces personnes se plaignent du froid en hiver, et de la chaleur en été. Ils vont toujours trouver des raisons de se plaindre ou de critiquer.</a:t>
            </a:r>
            <a:br>
              <a:rPr lang="fr-FR" sz="2800" dirty="0" smtClean="0">
                <a:latin typeface="Arial Black" pitchFamily="34" charset="0"/>
              </a:rPr>
            </a:br>
            <a:endParaRPr lang="fr-FR" sz="2800" dirty="0">
              <a:latin typeface="Arial Black" pitchFamily="34" charset="0"/>
            </a:endParaRPr>
          </a:p>
        </p:txBody>
      </p:sp>
      <p:pic>
        <p:nvPicPr>
          <p:cNvPr id="8194" name="Picture 2"/>
          <p:cNvPicPr>
            <a:picLocks noChangeAspect="1" noChangeArrowheads="1"/>
          </p:cNvPicPr>
          <p:nvPr/>
        </p:nvPicPr>
        <p:blipFill>
          <a:blip r:embed="rId2" cstate="print"/>
          <a:srcRect/>
          <a:stretch>
            <a:fillRect/>
          </a:stretch>
        </p:blipFill>
        <p:spPr bwMode="auto">
          <a:xfrm>
            <a:off x="4211960" y="1700808"/>
            <a:ext cx="4762500" cy="3638550"/>
          </a:xfrm>
          <a:prstGeom prst="rect">
            <a:avLst/>
          </a:prstGeom>
          <a:noFill/>
          <a:ln w="9525">
            <a:noFill/>
            <a:miter lim="800000"/>
            <a:headEnd/>
            <a:tailEnd/>
          </a:ln>
        </p:spPr>
      </p:pic>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932040" y="836712"/>
            <a:ext cx="3955976" cy="5256584"/>
          </a:xfrm>
        </p:spPr>
        <p:txBody>
          <a:bodyPr>
            <a:normAutofit/>
          </a:bodyPr>
          <a:lstStyle/>
          <a:p>
            <a:r>
              <a:rPr lang="en-GB" sz="2800" dirty="0" err="1" smtClean="0">
                <a:latin typeface="Arial Black" pitchFamily="34" charset="0"/>
              </a:rPr>
              <a:t>Une</a:t>
            </a:r>
            <a:r>
              <a:rPr lang="en-GB" sz="2800" dirty="0" smtClean="0">
                <a:latin typeface="Arial Black" pitchFamily="34" charset="0"/>
              </a:rPr>
              <a:t> chose </a:t>
            </a:r>
            <a:r>
              <a:rPr lang="en-GB" sz="2800" dirty="0" err="1" smtClean="0">
                <a:latin typeface="Arial Black" pitchFamily="34" charset="0"/>
              </a:rPr>
              <a:t>importante</a:t>
            </a:r>
            <a:r>
              <a:rPr lang="en-GB" sz="2800" dirty="0" smtClean="0">
                <a:latin typeface="Arial Black" pitchFamily="34" charset="0"/>
              </a:rPr>
              <a:t> </a:t>
            </a:r>
            <a:r>
              <a:rPr lang="en-GB" sz="2800" dirty="0" err="1" smtClean="0">
                <a:latin typeface="Arial Black" pitchFamily="34" charset="0"/>
              </a:rPr>
              <a:t>que</a:t>
            </a:r>
            <a:r>
              <a:rPr lang="en-GB" sz="2800" dirty="0" smtClean="0">
                <a:latin typeface="Arial Black" pitchFamily="34" charset="0"/>
              </a:rPr>
              <a:t> nous </a:t>
            </a:r>
            <a:r>
              <a:rPr lang="en-GB" sz="2800" dirty="0" err="1" smtClean="0">
                <a:latin typeface="Arial Black" pitchFamily="34" charset="0"/>
              </a:rPr>
              <a:t>pouvons</a:t>
            </a:r>
            <a:r>
              <a:rPr lang="en-GB" sz="2800" dirty="0" smtClean="0">
                <a:latin typeface="Arial Black" pitchFamily="34" charset="0"/>
              </a:rPr>
              <a:t> </a:t>
            </a:r>
            <a:r>
              <a:rPr lang="en-GB" sz="2800" dirty="0" err="1" smtClean="0">
                <a:latin typeface="Arial Black" pitchFamily="34" charset="0"/>
              </a:rPr>
              <a:t>tirer</a:t>
            </a:r>
            <a:r>
              <a:rPr lang="en-GB" sz="2800" dirty="0" smtClean="0">
                <a:latin typeface="Arial Black" pitchFamily="34" charset="0"/>
              </a:rPr>
              <a:t> de </a:t>
            </a:r>
            <a:r>
              <a:rPr lang="en-GB" sz="2800" dirty="0" err="1" smtClean="0">
                <a:latin typeface="Arial Black" pitchFamily="34" charset="0"/>
              </a:rPr>
              <a:t>cette</a:t>
            </a:r>
            <a:r>
              <a:rPr lang="en-GB" sz="2800" dirty="0" smtClean="0">
                <a:latin typeface="Arial Black" pitchFamily="34" charset="0"/>
              </a:rPr>
              <a:t> </a:t>
            </a:r>
            <a:r>
              <a:rPr lang="en-GB" sz="2800" dirty="0" err="1" smtClean="0">
                <a:latin typeface="Arial Black" pitchFamily="34" charset="0"/>
              </a:rPr>
              <a:t>leçon</a:t>
            </a:r>
            <a:r>
              <a:rPr lang="en-GB" sz="2800" dirty="0" smtClean="0">
                <a:latin typeface="Arial Black" pitchFamily="34" charset="0"/>
              </a:rPr>
              <a:t>, </a:t>
            </a:r>
            <a:r>
              <a:rPr lang="en-GB" sz="2800" dirty="0" err="1" smtClean="0">
                <a:latin typeface="Arial Black" pitchFamily="34" charset="0"/>
              </a:rPr>
              <a:t>c’est</a:t>
            </a:r>
            <a:r>
              <a:rPr lang="en-GB" sz="2800" dirty="0" smtClean="0">
                <a:latin typeface="Arial Black" pitchFamily="34" charset="0"/>
              </a:rPr>
              <a:t> </a:t>
            </a:r>
            <a:r>
              <a:rPr lang="en-GB" sz="2800" dirty="0" err="1" smtClean="0">
                <a:latin typeface="Arial Black" pitchFamily="34" charset="0"/>
              </a:rPr>
              <a:t>que</a:t>
            </a:r>
            <a:r>
              <a:rPr lang="en-GB" sz="2800" dirty="0" smtClean="0">
                <a:latin typeface="Arial Black" pitchFamily="34" charset="0"/>
              </a:rPr>
              <a:t> </a:t>
            </a:r>
            <a:r>
              <a:rPr lang="en-GB" sz="2800" dirty="0" err="1" smtClean="0">
                <a:latin typeface="Arial Black" pitchFamily="34" charset="0"/>
              </a:rPr>
              <a:t>lorsque</a:t>
            </a:r>
            <a:r>
              <a:rPr lang="en-GB" sz="2800" dirty="0" smtClean="0">
                <a:latin typeface="Arial Black" pitchFamily="34" charset="0"/>
              </a:rPr>
              <a:t> nous </a:t>
            </a:r>
            <a:r>
              <a:rPr lang="en-GB" sz="2800" dirty="0" err="1" smtClean="0">
                <a:latin typeface="Arial Black" pitchFamily="34" charset="0"/>
              </a:rPr>
              <a:t>avons</a:t>
            </a:r>
            <a:r>
              <a:rPr lang="en-GB" sz="2800" dirty="0" smtClean="0">
                <a:latin typeface="Arial Black" pitchFamily="34" charset="0"/>
              </a:rPr>
              <a:t> un </a:t>
            </a:r>
            <a:r>
              <a:rPr lang="en-GB" sz="2800" dirty="0" err="1" smtClean="0">
                <a:latin typeface="Arial Black" pitchFamily="34" charset="0"/>
              </a:rPr>
              <a:t>problème</a:t>
            </a:r>
            <a:r>
              <a:rPr lang="en-GB" sz="2800" dirty="0" smtClean="0">
                <a:latin typeface="Arial Black" pitchFamily="34" charset="0"/>
              </a:rPr>
              <a:t>, nous </a:t>
            </a:r>
            <a:r>
              <a:rPr lang="en-GB" sz="2800" dirty="0" err="1" smtClean="0">
                <a:latin typeface="Arial Black" pitchFamily="34" charset="0"/>
              </a:rPr>
              <a:t>devons</a:t>
            </a:r>
            <a:r>
              <a:rPr lang="en-GB" sz="2800" dirty="0" smtClean="0">
                <a:latin typeface="Arial Black" pitchFamily="34" charset="0"/>
              </a:rPr>
              <a:t> nous </a:t>
            </a:r>
            <a:r>
              <a:rPr lang="en-GB" sz="2800" dirty="0" err="1" smtClean="0">
                <a:latin typeface="Arial Black" pitchFamily="34" charset="0"/>
              </a:rPr>
              <a:t>efforcer</a:t>
            </a:r>
            <a:r>
              <a:rPr lang="en-GB" sz="2800" dirty="0" smtClean="0">
                <a:latin typeface="Arial Black" pitchFamily="34" charset="0"/>
              </a:rPr>
              <a:t> de nous en </a:t>
            </a:r>
            <a:r>
              <a:rPr lang="en-GB" sz="2800" dirty="0" err="1" smtClean="0">
                <a:latin typeface="Arial Black" pitchFamily="34" charset="0"/>
              </a:rPr>
              <a:t>tirer</a:t>
            </a:r>
            <a:r>
              <a:rPr lang="en-GB" sz="2800" dirty="0" smtClean="0">
                <a:latin typeface="Arial Black" pitchFamily="34" charset="0"/>
              </a:rPr>
              <a:t>.</a:t>
            </a:r>
            <a:endParaRPr lang="fr-FR" sz="2800" dirty="0">
              <a:latin typeface="Arial Black" pitchFamily="34" charset="0"/>
            </a:endParaRPr>
          </a:p>
        </p:txBody>
      </p:sp>
      <p:pic>
        <p:nvPicPr>
          <p:cNvPr id="7170" name="Picture 2"/>
          <p:cNvPicPr>
            <a:picLocks noChangeAspect="1" noChangeArrowheads="1"/>
          </p:cNvPicPr>
          <p:nvPr/>
        </p:nvPicPr>
        <p:blipFill>
          <a:blip r:embed="rId2" cstate="print"/>
          <a:srcRect/>
          <a:stretch>
            <a:fillRect/>
          </a:stretch>
        </p:blipFill>
        <p:spPr bwMode="auto">
          <a:xfrm>
            <a:off x="251520" y="1484784"/>
            <a:ext cx="4608512" cy="4302064"/>
          </a:xfrm>
          <a:prstGeom prst="rect">
            <a:avLst/>
          </a:prstGeom>
          <a:noFill/>
          <a:ln w="9525">
            <a:noFill/>
            <a:miter lim="800000"/>
            <a:headEnd/>
            <a:tailEnd/>
          </a:ln>
        </p:spPr>
      </p:pic>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1116</TotalTime>
  <Words>313</Words>
  <Application>Microsoft Office PowerPoint</Application>
  <PresentationFormat>Affichage à l'écran (4:3)</PresentationFormat>
  <Paragraphs>16</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Diapositive 1</vt:lpstr>
      <vt:lpstr>C’est l’opposé du sabr. C’est une mauvaise habitude, et c’est une des choses qui nous éloigne de la Miséricorde d’Allah.</vt:lpstr>
      <vt:lpstr>Se plaindre lorsque nous sommes envahis par le malheur, montre que nous n’avons pas confiance en Allah swt. C’est pour nous tester qu’Allah swt nous met à l’épreuve, afin de voir si nous sommes patients. </vt:lpstr>
      <vt:lpstr>Si nous essayons de surmonter le problème, en disant « Alhamdulillah, cela aurait pu être pire », alors nous aurons réussi le test. </vt:lpstr>
      <vt:lpstr>Et si nous ne faisons rien pour surmonter les obstacles, en continuant de nous plaindre à Allah, en disant, “pourquoi moi?”, "ce n’est pas juste", alors nous aurons raté le test...</vt:lpstr>
      <vt:lpstr>…car Allah dit dans le Saint Coran, (sourate 94, AS- SARH = L’OUVERTURE, ayat 6) :  إِنَّ مَعَ الْعُسْرِ يُسْرًا "A côté de la difficulté, est, certes, une facilité." </vt:lpstr>
      <vt:lpstr>Cela veut dire que quelles que soient les difficultés que nous avons dans ce monde, si nous sommes patients et que nous faisons de notre mieux pour contourner les difficultés, alors Allah nous aidera, et nous éprouverons un soulagement. Donc, si nous sommes patients, les problèmes se résoudront d’eux-mêmes. </vt:lpstr>
      <vt:lpstr>De nombreuses personnes ont l’habitude de se plaindre. Ces personnes se plaignent du froid en hiver, et de la chaleur en été. Ils vont toujours trouver des raisons de se plaindre ou de critiquer. </vt:lpstr>
      <vt:lpstr>Une chose importante que nous pouvons tirer de cette leçon, c’est que lorsque nous avons un problème, nous devons nous efforcer de nous en tirer.</vt:lpstr>
      <vt:lpstr>Et si nous sommes sincères, alors Allah nous aidera. Cela pourrait prendre du temps, mais nous serons gagnants à long terme, notre coeur et nos intentions sont là.</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Mozama</dc:creator>
  <cp:lastModifiedBy>Mozama Mamodaly</cp:lastModifiedBy>
  <cp:revision>7</cp:revision>
  <dcterms:created xsi:type="dcterms:W3CDTF">2011-04-14T17:11:12Z</dcterms:created>
  <dcterms:modified xsi:type="dcterms:W3CDTF">2011-04-15T11:49:11Z</dcterms:modified>
</cp:coreProperties>
</file>