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FF200"/>
            </a:gs>
            <a:gs pos="93000">
              <a:srgbClr val="FFF200"/>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3399"/>
                </a:solidFill>
              </a:rPr>
              <a:t>AKHLAQ  </a:t>
            </a:r>
            <a:r>
              <a:rPr lang="fr-FR" sz="3200" b="1" dirty="0">
                <a:solidFill>
                  <a:srgbClr val="003399"/>
                </a:solidFill>
              </a:rPr>
              <a:t>7</a:t>
            </a:r>
          </a:p>
          <a:p>
            <a:pPr algn="ctr">
              <a:spcBef>
                <a:spcPct val="50000"/>
              </a:spcBef>
            </a:pPr>
            <a:r>
              <a:rPr lang="fr-FR" sz="3200" b="1" dirty="0">
                <a:solidFill>
                  <a:srgbClr val="003399"/>
                </a:solidFill>
              </a:rPr>
              <a:t>LE</a:t>
            </a:r>
            <a:r>
              <a:rPr lang="en-US" sz="3200" b="1" dirty="0">
                <a:solidFill>
                  <a:srgbClr val="003399"/>
                </a:solidFill>
              </a:rPr>
              <a:t>ÇON </a:t>
            </a:r>
            <a:r>
              <a:rPr lang="en-US" sz="3200" b="1" dirty="0" smtClean="0">
                <a:solidFill>
                  <a:srgbClr val="003399"/>
                </a:solidFill>
              </a:rPr>
              <a:t>12</a:t>
            </a:r>
            <a:endParaRPr lang="en-US" sz="3200" b="1" dirty="0">
              <a:solidFill>
                <a:srgbClr val="003399"/>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899592" y="5517232"/>
            <a:ext cx="7164288" cy="707886"/>
          </a:xfrm>
          <a:prstGeom prst="rect">
            <a:avLst/>
          </a:prstGeom>
          <a:solidFill>
            <a:srgbClr val="92D050"/>
          </a:solidFill>
          <a:ln w="38100">
            <a:solidFill>
              <a:schemeClr val="accent3">
                <a:lumMod val="20000"/>
                <a:lumOff val="80000"/>
              </a:schemeClr>
            </a:solidFill>
          </a:ln>
        </p:spPr>
        <p:txBody>
          <a:bodyPr wrap="square" rtlCol="0">
            <a:spAutoFit/>
          </a:bodyPr>
          <a:lstStyle/>
          <a:p>
            <a:pPr algn="ctr"/>
            <a:r>
              <a:rPr lang="fr-FR" sz="4000" dirty="0" smtClean="0">
                <a:solidFill>
                  <a:schemeClr val="accent3">
                    <a:lumMod val="20000"/>
                    <a:lumOff val="80000"/>
                  </a:schemeClr>
                </a:solidFill>
                <a:latin typeface="Arial Black" pitchFamily="34" charset="0"/>
              </a:rPr>
              <a:t>L</a:t>
            </a:r>
            <a:r>
              <a:rPr lang="fr-FR" sz="4000" dirty="0" smtClean="0">
                <a:solidFill>
                  <a:schemeClr val="accent3">
                    <a:lumMod val="20000"/>
                    <a:lumOff val="80000"/>
                  </a:schemeClr>
                </a:solidFill>
                <a:latin typeface="Arial Black" pitchFamily="34" charset="0"/>
              </a:rPr>
              <a:t>E FITNA ET LE FASSAD</a:t>
            </a:r>
            <a:endParaRPr lang="fr-FR" sz="4000" dirty="0">
              <a:solidFill>
                <a:schemeClr val="accent3">
                  <a:lumMod val="20000"/>
                  <a:lumOff val="80000"/>
                </a:schemeClr>
              </a:solidFill>
              <a:latin typeface="Arial Black"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691680" y="1340768"/>
            <a:ext cx="6480720" cy="3986157"/>
          </a:xfrm>
          <a:prstGeom prst="rect">
            <a:avLst/>
          </a:prstGeom>
          <a:noFill/>
          <a:ln w="9525">
            <a:noFill/>
            <a:miter lim="800000"/>
            <a:headEnd/>
            <a:tailEnd/>
          </a:ln>
        </p:spPr>
      </p:pic>
      <p:sp>
        <p:nvSpPr>
          <p:cNvPr id="8" name="Bulle ronde 7"/>
          <p:cNvSpPr/>
          <p:nvPr/>
        </p:nvSpPr>
        <p:spPr>
          <a:xfrm>
            <a:off x="1187624" y="836712"/>
            <a:ext cx="2736304" cy="1656184"/>
          </a:xfrm>
          <a:prstGeom prst="wedgeEllipseCallout">
            <a:avLst>
              <a:gd name="adj1" fmla="val 6559"/>
              <a:gd name="adj2" fmla="val 7426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Vous savez, il a volé cette voiture et maintenant, il est en panne!</a:t>
            </a:r>
            <a:endParaRPr lang="fr-FR" dirty="0">
              <a:solidFill>
                <a:srgbClr val="FF0000"/>
              </a:solidFill>
              <a:latin typeface="Arial Black" pitchFamily="34" charset="0"/>
            </a:endParaRPr>
          </a:p>
        </p:txBody>
      </p:sp>
      <p:sp>
        <p:nvSpPr>
          <p:cNvPr id="9" name="Bulle ronde 8"/>
          <p:cNvSpPr/>
          <p:nvPr/>
        </p:nvSpPr>
        <p:spPr>
          <a:xfrm>
            <a:off x="4283968" y="1412776"/>
            <a:ext cx="2088232" cy="1296144"/>
          </a:xfrm>
          <a:prstGeom prst="wedgeEllipseCallout">
            <a:avLst>
              <a:gd name="adj1" fmla="val -56007"/>
              <a:gd name="adj2" fmla="val 83317"/>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latin typeface="Arial Black" pitchFamily="34" charset="0"/>
              </a:rPr>
              <a:t>Tu es sûr de cela, Ibrahim?</a:t>
            </a:r>
            <a:endParaRPr lang="fr-FR" dirty="0">
              <a:solidFill>
                <a:srgbClr val="00B050"/>
              </a:solidFill>
              <a:latin typeface="Arial Black" pitchFamily="34" charset="0"/>
            </a:endParaRPr>
          </a:p>
        </p:txBody>
      </p:sp>
      <p:sp>
        <p:nvSpPr>
          <p:cNvPr id="10" name="Bulle ronde 9"/>
          <p:cNvSpPr/>
          <p:nvPr/>
        </p:nvSpPr>
        <p:spPr>
          <a:xfrm>
            <a:off x="6444208" y="1052736"/>
            <a:ext cx="2520280" cy="2232248"/>
          </a:xfrm>
          <a:prstGeom prst="wedgeEllipseCallout">
            <a:avLst>
              <a:gd name="adj1" fmla="val -62098"/>
              <a:gd name="adj2" fmla="val 8718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70C0"/>
                </a:solidFill>
                <a:latin typeface="Arial Black" pitchFamily="34" charset="0"/>
              </a:rPr>
              <a:t>C’est ce que les gens racontent! Il paraît qu’il a été ruiné par le casino!</a:t>
            </a:r>
            <a:endParaRPr lang="fr-FR" dirty="0">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55976" y="3068960"/>
            <a:ext cx="4464496" cy="1470025"/>
          </a:xfrm>
        </p:spPr>
        <p:txBody>
          <a:bodyPr>
            <a:normAutofit fontScale="90000"/>
          </a:bodyPr>
          <a:lstStyle/>
          <a:p>
            <a:r>
              <a:rPr lang="fr-FR" sz="3600" dirty="0" smtClean="0"/>
              <a:t>C’est le fait de répandre des rumeurs, et dire des mensonges, avec l’intention (</a:t>
            </a:r>
            <a:r>
              <a:rPr lang="fr-FR" sz="3600" dirty="0" err="1" smtClean="0"/>
              <a:t>niyyat</a:t>
            </a:r>
            <a:r>
              <a:rPr lang="fr-FR" sz="3600" dirty="0" smtClean="0"/>
              <a:t>) de nuire à la réputation d’autrui</a:t>
            </a:r>
            <a:r>
              <a:rPr lang="fr-FR" sz="3600" dirty="0" smtClean="0"/>
              <a:t>.</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51520" y="1628800"/>
            <a:ext cx="396044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85184"/>
            <a:ext cx="9144000" cy="1470025"/>
          </a:xfrm>
        </p:spPr>
        <p:txBody>
          <a:bodyPr>
            <a:normAutofit fontScale="90000"/>
          </a:bodyPr>
          <a:lstStyle/>
          <a:p>
            <a:r>
              <a:rPr lang="fr-FR" sz="3600" dirty="0" smtClean="0"/>
              <a:t>C’est comme de la médisance, à part que les rumeurs sont fausses et </a:t>
            </a:r>
            <a:r>
              <a:rPr lang="fr-FR" sz="3600" dirty="0" smtClean="0"/>
              <a:t>injustifiées. Un </a:t>
            </a:r>
            <a:r>
              <a:rPr lang="fr-FR" sz="3600" dirty="0" smtClean="0"/>
              <a:t>autre nom pour designer le </a:t>
            </a:r>
            <a:r>
              <a:rPr lang="fr-FR" sz="3600" dirty="0" err="1" smtClean="0"/>
              <a:t>fitna</a:t>
            </a:r>
            <a:r>
              <a:rPr lang="fr-FR" sz="3600" dirty="0" smtClean="0"/>
              <a:t> ou le </a:t>
            </a:r>
            <a:r>
              <a:rPr lang="fr-FR" sz="3600" dirty="0" err="1" smtClean="0"/>
              <a:t>fasàd</a:t>
            </a:r>
            <a:r>
              <a:rPr lang="fr-FR" sz="3600" dirty="0" smtClean="0"/>
              <a:t> est la calomnie (nuire à la réputation de quelqu’un</a:t>
            </a:r>
            <a:r>
              <a:rPr lang="fr-FR" sz="3600" dirty="0" smtClean="0"/>
              <a:t>.)</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251520" y="1484784"/>
            <a:ext cx="3725893" cy="3245371"/>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148064" y="188640"/>
            <a:ext cx="3816424" cy="2656444"/>
          </a:xfrm>
          <a:prstGeom prst="rect">
            <a:avLst/>
          </a:prstGeom>
          <a:noFill/>
          <a:ln w="9525">
            <a:noFill/>
            <a:miter lim="800000"/>
            <a:headEnd/>
            <a:tailEnd/>
          </a:ln>
        </p:spPr>
      </p:pic>
      <p:sp>
        <p:nvSpPr>
          <p:cNvPr id="5" name="Bulle ronde 4"/>
          <p:cNvSpPr/>
          <p:nvPr/>
        </p:nvSpPr>
        <p:spPr>
          <a:xfrm>
            <a:off x="3059832" y="1484784"/>
            <a:ext cx="2160240" cy="1872208"/>
          </a:xfrm>
          <a:prstGeom prst="wedgeEllipseCallout">
            <a:avLst>
              <a:gd name="adj1" fmla="val -30017"/>
              <a:gd name="adj2" fmla="val 64902"/>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Tu sais, Moussa ne fait même pas ses devoirs de maison!</a:t>
            </a:r>
            <a:endParaRPr lang="fr-FR"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07904" y="2708920"/>
            <a:ext cx="5436096" cy="1470025"/>
          </a:xfrm>
        </p:spPr>
        <p:txBody>
          <a:bodyPr>
            <a:noAutofit/>
          </a:bodyPr>
          <a:lstStyle/>
          <a:p>
            <a:r>
              <a:rPr lang="fr-FR" sz="2800" dirty="0" smtClean="0"/>
              <a:t>L’imam Hassan (a) a dit :</a:t>
            </a:r>
            <a:br>
              <a:rPr lang="fr-FR" sz="2800" dirty="0" smtClean="0"/>
            </a:br>
            <a:r>
              <a:rPr lang="fr-FR" sz="2800" i="1" dirty="0" smtClean="0"/>
              <a:t>"Lorsque quelqu’un vient vous voir et dit du mal d’un autre, vous devriez savoir qu’il est en train de dire du mal de vous. Et il serait légitime de considérer cette personne comme votre ennemi, et de ne pas lui faire confiance, car le mensonge, la médisance, la supercherie, la déception, la jalousie, l’hypocrisie, la duplicité, et le fait de créer la division entre les gens, tout cela équivaut à la calomnie </a:t>
            </a:r>
            <a:r>
              <a:rPr lang="fr-FR" sz="2800" i="1" dirty="0" smtClean="0"/>
              <a:t>».</a:t>
            </a:r>
            <a:endParaRPr lang="fr-FR" sz="28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179512" y="2276872"/>
            <a:ext cx="3424920" cy="2735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636912"/>
            <a:ext cx="5112568" cy="1470025"/>
          </a:xfrm>
        </p:spPr>
        <p:txBody>
          <a:bodyPr>
            <a:normAutofit fontScale="90000"/>
          </a:bodyPr>
          <a:lstStyle/>
          <a:p>
            <a:r>
              <a:rPr lang="fr-FR" sz="3600" dirty="0" smtClean="0"/>
              <a:t>L’Imam (a) a </a:t>
            </a:r>
            <a:r>
              <a:rPr lang="fr-FR" sz="3600" dirty="0" smtClean="0"/>
              <a:t>dit : </a:t>
            </a:r>
            <a:r>
              <a:rPr lang="fr-FR" sz="3600" dirty="0" smtClean="0"/>
              <a:t/>
            </a:r>
            <a:br>
              <a:rPr lang="fr-FR" sz="3600" dirty="0" smtClean="0"/>
            </a:br>
            <a:r>
              <a:rPr lang="en-GB" sz="3600" i="1" dirty="0" smtClean="0"/>
              <a:t>" Le </a:t>
            </a:r>
            <a:r>
              <a:rPr lang="en-GB" sz="3600" i="1" dirty="0" err="1" smtClean="0"/>
              <a:t>pire</a:t>
            </a:r>
            <a:r>
              <a:rPr lang="en-GB" sz="3600" i="1" dirty="0" smtClean="0"/>
              <a:t> </a:t>
            </a:r>
            <a:r>
              <a:rPr lang="en-GB" sz="3600" i="1" dirty="0" err="1" smtClean="0"/>
              <a:t>d’entre</a:t>
            </a:r>
            <a:r>
              <a:rPr lang="en-GB" sz="3600" i="1" dirty="0" smtClean="0"/>
              <a:t> </a:t>
            </a:r>
            <a:r>
              <a:rPr lang="en-GB" sz="3600" i="1" dirty="0" err="1" smtClean="0"/>
              <a:t>vous</a:t>
            </a:r>
            <a:r>
              <a:rPr lang="en-GB" sz="3600" i="1" dirty="0" smtClean="0"/>
              <a:t> </a:t>
            </a:r>
            <a:r>
              <a:rPr lang="en-GB" sz="3600" i="1" dirty="0" err="1" smtClean="0"/>
              <a:t>est</a:t>
            </a:r>
            <a:r>
              <a:rPr lang="en-GB" sz="3600" i="1" dirty="0" smtClean="0"/>
              <a:t> </a:t>
            </a:r>
            <a:r>
              <a:rPr lang="en-GB" sz="3600" i="1" dirty="0" err="1" smtClean="0"/>
              <a:t>celui</a:t>
            </a:r>
            <a:r>
              <a:rPr lang="en-GB" sz="3600" i="1" dirty="0" smtClean="0"/>
              <a:t> qui </a:t>
            </a:r>
            <a:r>
              <a:rPr lang="en-GB" sz="3600" i="1" dirty="0" err="1" smtClean="0"/>
              <a:t>calomnie</a:t>
            </a:r>
            <a:r>
              <a:rPr lang="en-GB" sz="3600" i="1" dirty="0" smtClean="0"/>
              <a:t> et </a:t>
            </a:r>
            <a:r>
              <a:rPr lang="en-GB" sz="3600" i="1" dirty="0" err="1" smtClean="0"/>
              <a:t>crée</a:t>
            </a:r>
            <a:r>
              <a:rPr lang="en-GB" sz="3600" i="1" dirty="0" smtClean="0"/>
              <a:t> la </a:t>
            </a:r>
            <a:r>
              <a:rPr lang="en-GB" sz="3600" i="1" dirty="0" err="1" smtClean="0"/>
              <a:t>discorde</a:t>
            </a:r>
            <a:r>
              <a:rPr lang="en-GB" sz="3600" i="1" dirty="0" smtClean="0"/>
              <a:t> </a:t>
            </a:r>
            <a:r>
              <a:rPr lang="en-GB" sz="3600" i="1" dirty="0" err="1" smtClean="0"/>
              <a:t>parmi</a:t>
            </a:r>
            <a:r>
              <a:rPr lang="en-GB" sz="3600" i="1" dirty="0" smtClean="0"/>
              <a:t> les </a:t>
            </a:r>
            <a:r>
              <a:rPr lang="en-GB" sz="3600" i="1" dirty="0" err="1" smtClean="0"/>
              <a:t>amis</a:t>
            </a:r>
            <a:r>
              <a:rPr lang="en-GB" sz="3600" i="1" dirty="0" smtClean="0"/>
              <a:t>, en </a:t>
            </a:r>
            <a:r>
              <a:rPr lang="en-GB" sz="3600" i="1" dirty="0" err="1" smtClean="0"/>
              <a:t>accusant</a:t>
            </a:r>
            <a:r>
              <a:rPr lang="en-GB" sz="3600" i="1" dirty="0" smtClean="0"/>
              <a:t> </a:t>
            </a:r>
            <a:r>
              <a:rPr lang="en-GB" sz="3600" i="1" dirty="0" err="1" smtClean="0"/>
              <a:t>l’innocent</a:t>
            </a:r>
            <a:r>
              <a:rPr lang="en-GB" sz="3600" i="1" dirty="0" smtClean="0"/>
              <a:t>. »</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Accuse.gif"/>
          <p:cNvPicPr>
            <a:picLocks noChangeAspect="1"/>
          </p:cNvPicPr>
          <p:nvPr/>
        </p:nvPicPr>
        <p:blipFill>
          <a:blip r:embed="rId3" cstate="print"/>
          <a:stretch>
            <a:fillRect/>
          </a:stretch>
        </p:blipFill>
        <p:spPr>
          <a:xfrm>
            <a:off x="5004048" y="476672"/>
            <a:ext cx="3986751" cy="6165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548680"/>
            <a:ext cx="7272808" cy="1470025"/>
          </a:xfrm>
        </p:spPr>
        <p:txBody>
          <a:bodyPr>
            <a:normAutofit fontScale="90000"/>
          </a:bodyPr>
          <a:lstStyle/>
          <a:p>
            <a:r>
              <a:rPr lang="fr-FR" sz="3600" dirty="0" smtClean="0"/>
              <a:t>La calomnie est une si mauvaise chose, que le Saint Prophète (s) a dit :</a:t>
            </a:r>
            <a:br>
              <a:rPr lang="fr-FR" sz="3600" dirty="0" smtClean="0"/>
            </a:br>
            <a:r>
              <a:rPr lang="fr-FR" sz="3600" i="1" dirty="0" smtClean="0"/>
              <a:t>"Celui qui calomnie ne rentrera pas au paradis</a:t>
            </a:r>
            <a:r>
              <a:rPr lang="fr-FR" sz="3600" i="1" dirty="0" smtClean="0"/>
              <a:t>."</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1331640" y="2492896"/>
            <a:ext cx="6365253" cy="4133453"/>
          </a:xfrm>
          <a:prstGeom prst="rect">
            <a:avLst/>
          </a:prstGeom>
          <a:noFill/>
          <a:ln w="28575">
            <a:solidFill>
              <a:srgbClr val="00B05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39952" y="2996952"/>
            <a:ext cx="5004048" cy="1470025"/>
          </a:xfrm>
        </p:spPr>
        <p:txBody>
          <a:bodyPr>
            <a:normAutofit fontScale="90000"/>
          </a:bodyPr>
          <a:lstStyle/>
          <a:p>
            <a:r>
              <a:rPr lang="fr-FR" sz="3600" dirty="0" smtClean="0"/>
              <a:t>La calomnie est </a:t>
            </a:r>
            <a:r>
              <a:rPr lang="fr-FR" sz="3600" dirty="0" err="1" smtClean="0"/>
              <a:t>haràm</a:t>
            </a:r>
            <a:r>
              <a:rPr lang="fr-FR" sz="3600" dirty="0" smtClean="0"/>
              <a:t> car elle salit la réputation d’autrui. C’est une injustice pour celui ou celle qui est calomnié(e) sans raison, car les gens vont penser que la personne a fait des choses </a:t>
            </a:r>
            <a:r>
              <a:rPr lang="fr-FR" sz="3600" dirty="0" smtClean="0"/>
              <a:t>qu’elle </a:t>
            </a:r>
            <a:r>
              <a:rPr lang="fr-FR" sz="3600" dirty="0" smtClean="0"/>
              <a:t>n’a pas fait en réalité.</a:t>
            </a:r>
            <a:br>
              <a:rPr lang="fr-FR" sz="3600" dirty="0" smtClean="0"/>
            </a:b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467544" y="2204864"/>
            <a:ext cx="3471639" cy="28678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157192"/>
            <a:ext cx="7772400" cy="1470025"/>
          </a:xfrm>
        </p:spPr>
        <p:txBody>
          <a:bodyPr>
            <a:normAutofit fontScale="90000"/>
          </a:bodyPr>
          <a:lstStyle/>
          <a:p>
            <a:r>
              <a:rPr lang="fr-FR" sz="3600" dirty="0" smtClean="0"/>
              <a:t>La calomnie brise une communauté, crée des ennemis en répandant la haine. C’est l’un des plus gros péchés, et cela équivaut au </a:t>
            </a:r>
            <a:r>
              <a:rPr lang="fr-FR" sz="3600" dirty="0" err="1" smtClean="0"/>
              <a:t>ghibat</a:t>
            </a:r>
            <a:r>
              <a:rPr lang="fr-FR" sz="3600" dirty="0" smtClean="0"/>
              <a:t> et autres crimes sociaux.</a:t>
            </a:r>
            <a:br>
              <a:rPr lang="fr-FR" sz="3600" dirty="0" smtClean="0"/>
            </a:b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1835696" y="332656"/>
            <a:ext cx="5400675"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99992" y="2636912"/>
            <a:ext cx="4644008" cy="1470025"/>
          </a:xfrm>
        </p:spPr>
        <p:txBody>
          <a:bodyPr>
            <a:normAutofit fontScale="90000"/>
          </a:bodyPr>
          <a:lstStyle/>
          <a:p>
            <a:r>
              <a:rPr lang="fr-FR" sz="3600" dirty="0" smtClean="0"/>
              <a:t>Seuls les gens peureuses ont recours à la calomnie, car </a:t>
            </a:r>
            <a:r>
              <a:rPr lang="fr-FR" sz="3600" dirty="0" smtClean="0"/>
              <a:t>lorsqu’elles </a:t>
            </a:r>
            <a:r>
              <a:rPr lang="fr-FR" sz="3600" dirty="0" smtClean="0"/>
              <a:t>voient quelqu’un qui est apprécié des autres, </a:t>
            </a:r>
            <a:r>
              <a:rPr lang="fr-FR" sz="3600" dirty="0" smtClean="0"/>
              <a:t>elles </a:t>
            </a:r>
            <a:r>
              <a:rPr lang="fr-FR" sz="3600" dirty="0" smtClean="0"/>
              <a:t>vont éprouver de la jalousie, et vont tout faire pour essayer de ternir sa réputation. </a:t>
            </a:r>
            <a:r>
              <a:rPr lang="fr-FR" sz="3600" dirty="0" smtClean="0"/>
              <a:t>Elles </a:t>
            </a:r>
            <a:r>
              <a:rPr lang="fr-FR" sz="3600" dirty="0" smtClean="0"/>
              <a:t>n’ont pas le courage de faire face à un problème, et, tel un serpent, se faufilent partout en murmurant des rumeurs dans l’obscurité. </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251520" y="1844824"/>
            <a:ext cx="4176464" cy="3767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308</Words>
  <Application>Microsoft Office PowerPoint</Application>
  <PresentationFormat>Affichage à l'écran (4:3)</PresentationFormat>
  <Paragraphs>17</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Diapositive 1</vt:lpstr>
      <vt:lpstr>C’est le fait de répandre des rumeurs, et dire des mensonges, avec l’intention (niyyat) de nuire à la réputation d’autrui.</vt:lpstr>
      <vt:lpstr>C’est comme de la médisance, à part que les rumeurs sont fausses et injustifiées. Un autre nom pour designer le fitna ou le fasàd est la calomnie (nuire à la réputation de quelqu’un.)</vt:lpstr>
      <vt:lpstr>L’imam Hassan (a) a dit : "Lorsque quelqu’un vient vous voir et dit du mal d’un autre, vous devriez savoir qu’il est en train de dire du mal de vous. Et il serait légitime de considérer cette personne comme votre ennemi, et de ne pas lui faire confiance, car le mensonge, la médisance, la supercherie, la déception, la jalousie, l’hypocrisie, la duplicité, et le fait de créer la division entre les gens, tout cela équivaut à la calomnie ».</vt:lpstr>
      <vt:lpstr>L’Imam (a) a dit :  " Le pire d’entre vous est celui qui calomnie et crée la discorde parmi les amis, en accusant l’innocent. »</vt:lpstr>
      <vt:lpstr>La calomnie est une si mauvaise chose, que le Saint Prophète (s) a dit : "Celui qui calomnie ne rentrera pas au paradis."</vt:lpstr>
      <vt:lpstr>La calomnie est haràm car elle salit la réputation d’autrui. C’est une injustice pour celui ou celle qui est calomnié(e) sans raison, car les gens vont penser que la personne a fait des choses qu’elle n’a pas fait en réalité. </vt:lpstr>
      <vt:lpstr>La calomnie brise une communauté, crée des ennemis en répandant la haine. C’est l’un des plus gros péchés, et cela équivaut au ghibat et autres crimes sociaux. </vt:lpstr>
      <vt:lpstr>Seuls les gens peureuses ont recours à la calomnie, car lorsqu’elles voient quelqu’un qui est apprécié des autres, elles vont éprouver de la jalousie, et vont tout faire pour essayer de ternir sa réputation. Elles n’ont pas le courage de faire face à un problème, et, tel un serpent, se faufilent partout en murmurant des rumeurs dans l’obscurité.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6</cp:revision>
  <dcterms:created xsi:type="dcterms:W3CDTF">2011-03-15T11:55:03Z</dcterms:created>
  <dcterms:modified xsi:type="dcterms:W3CDTF">2011-03-15T12:56:16Z</dcterms:modified>
</cp:coreProperties>
</file>