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15/08/2010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15/08/2010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15/08/2010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15/08/2010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15/08/2010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15/08/2010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15/08/2010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15/08/2010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15/08/2010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15/08/2010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15/08/2010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15/08/2010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00800" y="6234113"/>
            <a:ext cx="27432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latin typeface="Times New Roman" pitchFamily="18" charset="0"/>
                <a:cs typeface="Times New Roman" pitchFamily="18" charset="0"/>
              </a:rPr>
              <a:t>Réalisé par une Kaniz-e-Fatéma</a:t>
            </a:r>
          </a:p>
          <a:p>
            <a:pPr>
              <a:spcBef>
                <a:spcPct val="50000"/>
              </a:spcBef>
            </a:pPr>
            <a:r>
              <a:rPr lang="fr-FR" sz="1400" b="1">
                <a:latin typeface="Times New Roman" pitchFamily="18" charset="0"/>
                <a:cs typeface="Times New Roman" pitchFamily="18" charset="0"/>
              </a:rPr>
              <a:t>Approuvé par Moulla Nissar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143240" y="0"/>
            <a:ext cx="35671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dirty="0" smtClean="0">
                <a:solidFill>
                  <a:schemeClr val="tx2">
                    <a:lumMod val="75000"/>
                  </a:schemeClr>
                </a:solidFill>
              </a:rPr>
              <a:t>AKHLAQ  </a:t>
            </a:r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fr-FR" sz="32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LE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ÇON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99992" y="2132856"/>
            <a:ext cx="4860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Arial Black" pitchFamily="34" charset="0"/>
              </a:rPr>
              <a:t>LA BRAVOURE ET LA LÂCHETÉ</a:t>
            </a:r>
            <a:endParaRPr lang="fr-FR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799"/>
            <a:ext cx="4320480" cy="451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-819472"/>
            <a:ext cx="7196336" cy="4250903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rial Black" pitchFamily="34" charset="0"/>
              </a:rPr>
              <a:t>Vous devez toujours faire ce qu’il y a de </a:t>
            </a:r>
            <a:r>
              <a:rPr lang="fr-FR" sz="3200" dirty="0" smtClean="0">
                <a:latin typeface="Arial Black" pitchFamily="34" charset="0"/>
              </a:rPr>
              <a:t>bien ; </a:t>
            </a:r>
            <a:r>
              <a:rPr lang="fr-FR" sz="3200" dirty="0" smtClean="0">
                <a:latin typeface="Arial Black" pitchFamily="34" charset="0"/>
              </a:rPr>
              <a:t>même si les </a:t>
            </a:r>
            <a:br>
              <a:rPr lang="fr-FR" sz="3200" dirty="0" smtClean="0">
                <a:latin typeface="Arial Black" pitchFamily="34" charset="0"/>
              </a:rPr>
            </a:br>
            <a:r>
              <a:rPr lang="fr-FR" sz="3200" dirty="0" smtClean="0">
                <a:latin typeface="Arial Black" pitchFamily="34" charset="0"/>
              </a:rPr>
              <a:t>autres sont contre vous, </a:t>
            </a:r>
            <a:r>
              <a:rPr lang="fr-FR" sz="3200" dirty="0" smtClean="0">
                <a:latin typeface="Arial Black" pitchFamily="34" charset="0"/>
              </a:rPr>
              <a:t>Allah </a:t>
            </a:r>
            <a:r>
              <a:rPr lang="fr-FR" sz="3200" dirty="0" err="1" smtClean="0">
                <a:latin typeface="Arial Black" pitchFamily="34" charset="0"/>
              </a:rPr>
              <a:t>swt</a:t>
            </a:r>
            <a:r>
              <a:rPr lang="fr-FR" sz="3200" dirty="0" smtClean="0">
                <a:latin typeface="Arial Black" pitchFamily="34" charset="0"/>
              </a:rPr>
              <a:t> </a:t>
            </a:r>
            <a:r>
              <a:rPr lang="fr-FR" sz="3200" dirty="0" smtClean="0">
                <a:latin typeface="Arial Black" pitchFamily="34" charset="0"/>
              </a:rPr>
              <a:t>est toujours du côté de ceux qui ont </a:t>
            </a:r>
            <a:r>
              <a:rPr lang="fr-FR" sz="3200" dirty="0" smtClean="0">
                <a:latin typeface="Arial Black" pitchFamily="34" charset="0"/>
              </a:rPr>
              <a:t>raison</a:t>
            </a:r>
            <a:r>
              <a:rPr lang="fr-FR" sz="3200" dirty="0" smtClean="0">
                <a:latin typeface="Arial Black" pitchFamily="34" charset="0"/>
              </a:rPr>
              <a:t>. </a:t>
            </a:r>
            <a:endParaRPr lang="fr-FR" sz="32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853930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ozama\Pictures\RELIGION\ALLAH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04248" y="188640"/>
            <a:ext cx="2339752" cy="3026767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solidFill>
                  <a:srgbClr val="FFFF00"/>
                </a:solidFill>
                <a:latin typeface="Arial Black" pitchFamily="34" charset="0"/>
              </a:rPr>
              <a:t>Si Allah est de votre côté, qu’avez-vous à craindre? </a:t>
            </a:r>
            <a:endParaRPr lang="fr-FR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836712"/>
            <a:ext cx="4572000" cy="5805264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rial Black" pitchFamily="34" charset="0"/>
              </a:rPr>
              <a:t>La bravoure, c’est être capable d’affronter les difficultés sans </a:t>
            </a:r>
            <a:br>
              <a:rPr lang="fr-FR" sz="3200" dirty="0" smtClean="0">
                <a:latin typeface="Arial Black" pitchFamily="34" charset="0"/>
              </a:rPr>
            </a:br>
            <a:r>
              <a:rPr lang="fr-FR" sz="3200" dirty="0" smtClean="0">
                <a:latin typeface="Arial Black" pitchFamily="34" charset="0"/>
              </a:rPr>
              <a:t>s’enfuir, ou chercher la solution de facilité. Un synonyme de </a:t>
            </a:r>
            <a:br>
              <a:rPr lang="fr-FR" sz="3200" dirty="0" smtClean="0">
                <a:latin typeface="Arial Black" pitchFamily="34" charset="0"/>
              </a:rPr>
            </a:br>
            <a:r>
              <a:rPr lang="fr-FR" sz="3200" dirty="0" smtClean="0">
                <a:latin typeface="Arial Black" pitchFamily="34" charset="0"/>
              </a:rPr>
              <a:t>bravoure est courage.</a:t>
            </a:r>
            <a:endParaRPr lang="fr-FR" sz="32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318248" cy="431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3740011" cy="287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759225"/>
            <a:ext cx="9144000" cy="3098775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rial Black" pitchFamily="34" charset="0"/>
              </a:rPr>
              <a:t>On ne fait pas preuve de bravoure que dans les batailles ou </a:t>
            </a:r>
            <a:r>
              <a:rPr lang="fr-FR" sz="3200" dirty="0" smtClean="0">
                <a:latin typeface="Arial Black" pitchFamily="34" charset="0"/>
              </a:rPr>
              <a:t>dans </a:t>
            </a:r>
            <a:r>
              <a:rPr lang="fr-FR" sz="3200" dirty="0" smtClean="0">
                <a:latin typeface="Arial Black" pitchFamily="34" charset="0"/>
              </a:rPr>
              <a:t>les films, mais aussi dans la vie de tous les jours.</a:t>
            </a:r>
            <a:endParaRPr lang="fr-FR" sz="32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04664"/>
            <a:ext cx="2356098" cy="349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44008" y="0"/>
            <a:ext cx="4499992" cy="6858000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Arial Black" pitchFamily="34" charset="0"/>
              </a:rPr>
              <a:t>Un exemple de bravoure est le fait de “défendre ses </a:t>
            </a:r>
            <a:br>
              <a:rPr lang="fr-FR" sz="3200" dirty="0" smtClean="0">
                <a:latin typeface="Arial Black" pitchFamily="34" charset="0"/>
              </a:rPr>
            </a:br>
            <a:r>
              <a:rPr lang="fr-FR" sz="3200" dirty="0" smtClean="0">
                <a:latin typeface="Arial Black" pitchFamily="34" charset="0"/>
              </a:rPr>
              <a:t>croyances”. Si vous êtes à l’école et que quelqu’un vous propose </a:t>
            </a:r>
            <a:br>
              <a:rPr lang="fr-FR" sz="3200" dirty="0" smtClean="0">
                <a:latin typeface="Arial Black" pitchFamily="34" charset="0"/>
              </a:rPr>
            </a:br>
            <a:r>
              <a:rPr lang="fr-FR" sz="3200" dirty="0" smtClean="0">
                <a:latin typeface="Arial Black" pitchFamily="34" charset="0"/>
              </a:rPr>
              <a:t>quelque chose de </a:t>
            </a:r>
            <a:r>
              <a:rPr lang="fr-FR" sz="3200" dirty="0" err="1" smtClean="0">
                <a:latin typeface="Arial Black" pitchFamily="34" charset="0"/>
              </a:rPr>
              <a:t>Haram</a:t>
            </a:r>
            <a:r>
              <a:rPr lang="fr-FR" sz="3200" dirty="0" smtClean="0">
                <a:latin typeface="Arial Black" pitchFamily="34" charset="0"/>
              </a:rPr>
              <a:t>, vous devez dire “Non merci. Je suis </a:t>
            </a:r>
            <a:r>
              <a:rPr lang="fr-FR" sz="3200" dirty="0" smtClean="0">
                <a:latin typeface="Arial Black" pitchFamily="34" charset="0"/>
              </a:rPr>
              <a:t>Musulman(e</a:t>
            </a:r>
            <a:r>
              <a:rPr lang="fr-FR" sz="3200" dirty="0" smtClean="0">
                <a:latin typeface="Arial Black" pitchFamily="34" charset="0"/>
              </a:rPr>
              <a:t>) ; c’est contre ma religion</a:t>
            </a:r>
            <a:r>
              <a:rPr lang="fr-FR" sz="3200" dirty="0" smtClean="0">
                <a:latin typeface="Arial Black" pitchFamily="34" charset="0"/>
              </a:rPr>
              <a:t>”.</a:t>
            </a:r>
            <a:endParaRPr lang="fr-FR" sz="32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3248899" cy="250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4104456" cy="162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4392488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rial Black" pitchFamily="34" charset="0"/>
              </a:rPr>
              <a:t>Cela ne veut pas dire qu’il </a:t>
            </a:r>
            <a:r>
              <a:rPr lang="fr-FR" sz="3200" dirty="0" smtClean="0">
                <a:latin typeface="Arial Black" pitchFamily="34" charset="0"/>
              </a:rPr>
              <a:t>faille </a:t>
            </a:r>
            <a:r>
              <a:rPr lang="fr-FR" sz="3200" dirty="0" smtClean="0">
                <a:latin typeface="Arial Black" pitchFamily="34" charset="0"/>
              </a:rPr>
              <a:t>que vous vous mettiez à vous battre avec tous ceux qui vous </a:t>
            </a:r>
            <a:r>
              <a:rPr lang="fr-FR" sz="3200" dirty="0" smtClean="0">
                <a:latin typeface="Arial Black" pitchFamily="34" charset="0"/>
              </a:rPr>
              <a:t>offrent </a:t>
            </a:r>
            <a:r>
              <a:rPr lang="fr-FR" sz="3200" dirty="0" smtClean="0">
                <a:latin typeface="Arial Black" pitchFamily="34" charset="0"/>
              </a:rPr>
              <a:t>quelque chose. Vous devez refuser poliment et leur expliquer </a:t>
            </a:r>
            <a:r>
              <a:rPr lang="fr-FR" sz="3200" dirty="0" smtClean="0">
                <a:latin typeface="Arial Black" pitchFamily="34" charset="0"/>
              </a:rPr>
              <a:t>pourquoi</a:t>
            </a:r>
            <a:r>
              <a:rPr lang="fr-FR" sz="3200" dirty="0" smtClean="0">
                <a:latin typeface="Arial Black" pitchFamily="34" charset="0"/>
              </a:rPr>
              <a:t>.</a:t>
            </a:r>
            <a:endParaRPr lang="fr-FR" sz="32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84784"/>
            <a:ext cx="48006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6012160" y="260648"/>
            <a:ext cx="2952328" cy="1224136"/>
          </a:xfrm>
          <a:prstGeom prst="wedgeRoundRectCallout">
            <a:avLst>
              <a:gd name="adj1" fmla="val -64671"/>
              <a:gd name="adj2" fmla="val 117356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</a:rPr>
              <a:t>Viens, allons voler quelques bonbons chez le marchand!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267744" y="188640"/>
            <a:ext cx="2376264" cy="1440160"/>
          </a:xfrm>
          <a:prstGeom prst="wedgeRoundRectCallout">
            <a:avLst>
              <a:gd name="adj1" fmla="val -7217"/>
              <a:gd name="adj2" fmla="val 8496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</a:rPr>
              <a:t>Non merci! C’est contraire à ma religion!</a:t>
            </a:r>
            <a:endParaRPr lang="fr-FR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996952"/>
            <a:ext cx="9144000" cy="4608512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Arial Black" pitchFamily="34" charset="0"/>
              </a:rPr>
              <a:t>Le contraire de bravoure est la lâcheté, c’est-à-dire se montrer </a:t>
            </a:r>
            <a:r>
              <a:rPr lang="fr-FR" sz="2800" dirty="0" smtClean="0">
                <a:latin typeface="Arial Black" pitchFamily="34" charset="0"/>
              </a:rPr>
              <a:t>faible </a:t>
            </a:r>
            <a:r>
              <a:rPr lang="fr-FR" sz="2800" dirty="0" smtClean="0">
                <a:latin typeface="Arial Black" pitchFamily="34" charset="0"/>
              </a:rPr>
              <a:t>devant les autres. Si quelqu’un vous offre quelque chose de </a:t>
            </a:r>
            <a:r>
              <a:rPr lang="fr-FR" sz="2800" dirty="0" err="1" smtClean="0">
                <a:latin typeface="Arial Black" pitchFamily="34" charset="0"/>
              </a:rPr>
              <a:t>Haram</a:t>
            </a:r>
            <a:r>
              <a:rPr lang="fr-FR" sz="2800" dirty="0" smtClean="0">
                <a:latin typeface="Arial Black" pitchFamily="34" charset="0"/>
              </a:rPr>
              <a:t>, et que vous l’acceptez pour plaire à l’autre, vous aurez alors </a:t>
            </a:r>
            <a:r>
              <a:rPr lang="fr-FR" sz="2800" dirty="0" smtClean="0">
                <a:latin typeface="Arial Black" pitchFamily="34" charset="0"/>
              </a:rPr>
              <a:t>fait </a:t>
            </a:r>
            <a:r>
              <a:rPr lang="fr-FR" sz="2800" dirty="0" smtClean="0">
                <a:latin typeface="Arial Black" pitchFamily="34" charset="0"/>
              </a:rPr>
              <a:t>preuve de lâcheté ; ce qui n’est pas permis. Vous devez refuser </a:t>
            </a:r>
            <a:r>
              <a:rPr lang="fr-FR" sz="2800" dirty="0" smtClean="0">
                <a:latin typeface="Arial Black" pitchFamily="34" charset="0"/>
              </a:rPr>
              <a:t>tout </a:t>
            </a:r>
            <a:r>
              <a:rPr lang="fr-FR" sz="2800" dirty="0" smtClean="0">
                <a:latin typeface="Arial Black" pitchFamily="34" charset="0"/>
              </a:rPr>
              <a:t>en restant polis. 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6672"/>
            <a:ext cx="5716043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3779912" y="188640"/>
            <a:ext cx="5184576" cy="1080120"/>
          </a:xfrm>
          <a:prstGeom prst="wedgeRoundRectCallout">
            <a:avLst>
              <a:gd name="adj1" fmla="val -16715"/>
              <a:gd name="adj2" fmla="val 95296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7030A0"/>
                </a:solidFill>
              </a:rPr>
              <a:t>Je vais accepter ces </a:t>
            </a:r>
            <a:r>
              <a:rPr lang="fr-FR" b="1" dirty="0" err="1" smtClean="0">
                <a:solidFill>
                  <a:srgbClr val="7030A0"/>
                </a:solidFill>
              </a:rPr>
              <a:t>cds</a:t>
            </a:r>
            <a:r>
              <a:rPr lang="fr-FR" b="1" dirty="0" smtClean="0">
                <a:solidFill>
                  <a:srgbClr val="7030A0"/>
                </a:solidFill>
              </a:rPr>
              <a:t> de musique que mon ami m’offre pour lui faire plaisir! Il s’est donné tellement de mal pour acheter ce cadeau pour mon anniversaire!</a:t>
            </a:r>
            <a:endParaRPr lang="fr-F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260648"/>
            <a:ext cx="7772400" cy="1154559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rial Black" pitchFamily="34" charset="0"/>
              </a:rPr>
              <a:t>Prophète </a:t>
            </a:r>
            <a:r>
              <a:rPr lang="fr-FR" sz="3200" dirty="0" err="1" smtClean="0">
                <a:latin typeface="Arial Black" pitchFamily="34" charset="0"/>
              </a:rPr>
              <a:t>Mouhammad</a:t>
            </a:r>
            <a:r>
              <a:rPr lang="fr-FR" sz="3200" dirty="0" smtClean="0">
                <a:latin typeface="Arial Black" pitchFamily="34" charset="0"/>
              </a:rPr>
              <a:t> (a) a </a:t>
            </a:r>
            <a:r>
              <a:rPr lang="fr-FR" sz="3200" dirty="0" smtClean="0">
                <a:latin typeface="Arial Black" pitchFamily="34" charset="0"/>
              </a:rPr>
              <a:t>dit : </a:t>
            </a:r>
            <a:r>
              <a:rPr lang="fr-FR" sz="3200" dirty="0" smtClean="0">
                <a:latin typeface="Arial Black" pitchFamily="34" charset="0"/>
              </a:rPr>
              <a:t/>
            </a:r>
            <a:br>
              <a:rPr lang="fr-FR" sz="3200" dirty="0" smtClean="0">
                <a:latin typeface="Arial Black" pitchFamily="34" charset="0"/>
              </a:rPr>
            </a:br>
            <a:endParaRPr lang="fr-FR" sz="32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80928"/>
            <a:ext cx="5239503" cy="37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2555776" y="1052736"/>
            <a:ext cx="3528392" cy="1440160"/>
          </a:xfrm>
          <a:prstGeom prst="wedgeRoundRectCallout">
            <a:avLst>
              <a:gd name="adj1" fmla="val -7957"/>
              <a:gd name="adj2" fmla="val 169949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7030A0"/>
                </a:solidFill>
                <a:latin typeface="Arial Black" pitchFamily="34" charset="0"/>
              </a:rPr>
              <a:t>Il n’est pas bien pour un homme de foi d’être avare ou lâche.</a:t>
            </a:r>
            <a:endParaRPr lang="fr-FR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924944"/>
            <a:ext cx="4211960" cy="1470025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Arial Black" pitchFamily="34" charset="0"/>
              </a:rPr>
              <a:t>L’une des raisons pour cela est qu’en étant lâche, vous montrez </a:t>
            </a:r>
            <a:br>
              <a:rPr lang="fr-FR" sz="3200" dirty="0" smtClean="0">
                <a:latin typeface="Arial Black" pitchFamily="34" charset="0"/>
              </a:rPr>
            </a:br>
            <a:r>
              <a:rPr lang="fr-FR" sz="3200" dirty="0" smtClean="0">
                <a:latin typeface="Arial Black" pitchFamily="34" charset="0"/>
              </a:rPr>
              <a:t>que vous avez peur des autres et de ce qu’ils pourraient penser de </a:t>
            </a:r>
            <a:r>
              <a:rPr lang="fr-FR" sz="3200" dirty="0" smtClean="0">
                <a:latin typeface="Arial Black" pitchFamily="34" charset="0"/>
              </a:rPr>
              <a:t>vous</a:t>
            </a:r>
            <a:r>
              <a:rPr lang="fr-FR" sz="3200" dirty="0" smtClean="0">
                <a:latin typeface="Arial Black" pitchFamily="34" charset="0"/>
              </a:rPr>
              <a:t>. </a:t>
            </a:r>
            <a:endParaRPr lang="fr-FR" sz="32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4570479" cy="342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861048"/>
            <a:ext cx="9144000" cy="3314799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rial Black" pitchFamily="34" charset="0"/>
              </a:rPr>
              <a:t>Or, si vous croyez en </a:t>
            </a:r>
            <a:r>
              <a:rPr lang="fr-FR" sz="3200" dirty="0" smtClean="0">
                <a:latin typeface="Arial Black" pitchFamily="34" charset="0"/>
              </a:rPr>
              <a:t>Allah </a:t>
            </a:r>
            <a:r>
              <a:rPr lang="fr-FR" sz="3200" dirty="0" err="1" smtClean="0">
                <a:latin typeface="Arial Black" pitchFamily="34" charset="0"/>
              </a:rPr>
              <a:t>swt</a:t>
            </a:r>
            <a:r>
              <a:rPr lang="fr-FR" sz="3200" dirty="0" smtClean="0">
                <a:latin typeface="Arial Black" pitchFamily="34" charset="0"/>
              </a:rPr>
              <a:t>, </a:t>
            </a:r>
            <a:r>
              <a:rPr lang="fr-FR" sz="3200" dirty="0" smtClean="0">
                <a:latin typeface="Arial Black" pitchFamily="34" charset="0"/>
              </a:rPr>
              <a:t>pourquoi devez-vous craindre les </a:t>
            </a:r>
            <a:br>
              <a:rPr lang="fr-FR" sz="3200" dirty="0" smtClean="0">
                <a:latin typeface="Arial Black" pitchFamily="34" charset="0"/>
              </a:rPr>
            </a:br>
            <a:r>
              <a:rPr lang="fr-FR" sz="3200" dirty="0" smtClean="0">
                <a:latin typeface="Arial Black" pitchFamily="34" charset="0"/>
              </a:rPr>
              <a:t>autres ? </a:t>
            </a:r>
            <a:r>
              <a:rPr lang="fr-FR" sz="3200" dirty="0" smtClean="0">
                <a:latin typeface="Arial Black" pitchFamily="34" charset="0"/>
              </a:rPr>
              <a:t>Il sera là pour vous aider. </a:t>
            </a:r>
            <a:endParaRPr lang="fr-FR" sz="32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7170" name="Picture 2" descr="C:\Users\Mozama\Pictures\RELIGION\All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0648"/>
            <a:ext cx="3888432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274</Words>
  <Application>Microsoft Office PowerPoint</Application>
  <PresentationFormat>Affichage à l'écran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La bravoure, c’est être capable d’affronter les difficultés sans  s’enfuir, ou chercher la solution de facilité. Un synonyme de  bravoure est courage.</vt:lpstr>
      <vt:lpstr>On ne fait pas preuve de bravoure que dans les batailles ou dans les films, mais aussi dans la vie de tous les jours.</vt:lpstr>
      <vt:lpstr>Un exemple de bravoure est le fait de “défendre ses  croyances”. Si vous êtes à l’école et que quelqu’un vous propose  quelque chose de Haram, vous devez dire “Non merci. Je suis Musulman(e) ; c’est contre ma religion”.</vt:lpstr>
      <vt:lpstr>Cela ne veut pas dire qu’il faille que vous vous mettiez à vous battre avec tous ceux qui vous offrent quelque chose. Vous devez refuser poliment et leur expliquer pourquoi.</vt:lpstr>
      <vt:lpstr>Le contraire de bravoure est la lâcheté, c’est-à-dire se montrer faible devant les autres. Si quelqu’un vous offre quelque chose de Haram, et que vous l’acceptez pour plaire à l’autre, vous aurez alors fait preuve de lâcheté ; ce qui n’est pas permis. Vous devez refuser tout en restant polis. </vt:lpstr>
      <vt:lpstr>Prophète Mouhammad (a) a dit :  </vt:lpstr>
      <vt:lpstr>L’une des raisons pour cela est qu’en étant lâche, vous montrez  que vous avez peur des autres et de ce qu’ils pourraient penser de vous. </vt:lpstr>
      <vt:lpstr>Or, si vous croyez en Allah swt, pourquoi devez-vous craindre les  autres ? Il sera là pour vous aider. </vt:lpstr>
      <vt:lpstr>Vous devez toujours faire ce qu’il y a de bien ; même si les  autres sont contre vous, Allah swt est toujours du côté de ceux qui ont raison. </vt:lpstr>
      <vt:lpstr>Si Allah est de votre côté, qu’avez-vous à craindre?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Mozama</dc:creator>
  <cp:lastModifiedBy>Mozama Mamodaly</cp:lastModifiedBy>
  <cp:revision>28</cp:revision>
  <dcterms:created xsi:type="dcterms:W3CDTF">2010-08-14T21:38:30Z</dcterms:created>
  <dcterms:modified xsi:type="dcterms:W3CDTF">2010-08-15T13:12:52Z</dcterms:modified>
</cp:coreProperties>
</file>