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22/08/2010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audio" Target="file:///C:\Users\Mozama\Desktop\MADRESSA\DIVERS\SONS\azan%20ridhayan.mp3"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7584" y="908720"/>
            <a:ext cx="7543800" cy="5295900"/>
          </a:xfrm>
          <a:prstGeom prst="rect">
            <a:avLst/>
          </a:prstGeom>
          <a:noFill/>
          <a:ln w="9525">
            <a:noFill/>
            <a:miter lim="800000"/>
            <a:headEnd/>
            <a:tailEnd/>
          </a:ln>
        </p:spPr>
      </p:pic>
      <p:sp>
        <p:nvSpPr>
          <p:cNvPr id="4100" name="Text Box 4"/>
          <p:cNvSpPr txBox="1">
            <a:spLocks noChangeArrowheads="1"/>
          </p:cNvSpPr>
          <p:nvPr/>
        </p:nvSpPr>
        <p:spPr bwMode="auto">
          <a:xfrm>
            <a:off x="1752600" y="0"/>
            <a:ext cx="5715000" cy="784830"/>
          </a:xfrm>
          <a:prstGeom prst="rect">
            <a:avLst/>
          </a:prstGeom>
          <a:noFill/>
          <a:ln w="9525">
            <a:noFill/>
            <a:miter lim="800000"/>
            <a:headEnd/>
            <a:tailEnd/>
          </a:ln>
          <a:effectLst/>
        </p:spPr>
        <p:txBody>
          <a:bodyPr>
            <a:spAutoFit/>
          </a:bodyPr>
          <a:lstStyle/>
          <a:p>
            <a:pPr algn="ctr">
              <a:spcBef>
                <a:spcPct val="50000"/>
              </a:spcBef>
            </a:pPr>
            <a:r>
              <a:rPr lang="fr-FR" b="1" dirty="0">
                <a:latin typeface="Comic Sans MS" pitchFamily="66" charset="0"/>
              </a:rPr>
              <a:t>AKHLAQ CLASSE 5</a:t>
            </a:r>
          </a:p>
          <a:p>
            <a:pPr algn="ctr">
              <a:spcBef>
                <a:spcPct val="50000"/>
              </a:spcBef>
            </a:pPr>
            <a:r>
              <a:rPr lang="fr-FR" b="1" dirty="0">
                <a:latin typeface="Comic Sans MS" pitchFamily="66" charset="0"/>
              </a:rPr>
              <a:t>LE</a:t>
            </a:r>
            <a:r>
              <a:rPr lang="en-US" b="1" dirty="0">
                <a:latin typeface="Comic Sans MS" pitchFamily="66" charset="0"/>
              </a:rPr>
              <a:t>ÇON </a:t>
            </a:r>
            <a:r>
              <a:rPr lang="en-US" b="1" dirty="0" smtClean="0">
                <a:latin typeface="Comic Sans MS" pitchFamily="66" charset="0"/>
              </a:rPr>
              <a:t>16</a:t>
            </a:r>
            <a:endParaRPr lang="en-US" b="1" dirty="0">
              <a:latin typeface="Comic Sans MS" pitchFamily="66" charset="0"/>
            </a:endParaRPr>
          </a:p>
        </p:txBody>
      </p:sp>
      <p:sp>
        <p:nvSpPr>
          <p:cNvPr id="4101" name="Text Box 5"/>
          <p:cNvSpPr txBox="1">
            <a:spLocks noChangeArrowheads="1"/>
          </p:cNvSpPr>
          <p:nvPr/>
        </p:nvSpPr>
        <p:spPr bwMode="auto">
          <a:xfrm>
            <a:off x="6102152" y="6227058"/>
            <a:ext cx="3041848" cy="630942"/>
          </a:xfrm>
          <a:prstGeom prst="rect">
            <a:avLst/>
          </a:prstGeom>
          <a:noFill/>
          <a:ln w="9525">
            <a:noFill/>
            <a:miter lim="800000"/>
            <a:headEnd/>
            <a:tailEnd/>
          </a:ln>
          <a:effectLst/>
        </p:spPr>
        <p:txBody>
          <a:bodyPr wrap="square">
            <a:spAutoFit/>
          </a:bodyPr>
          <a:lstStyle/>
          <a:p>
            <a:pPr algn="ctr">
              <a:spcBef>
                <a:spcPct val="50000"/>
              </a:spcBef>
            </a:pPr>
            <a:r>
              <a:rPr lang="fr-FR" sz="1400" b="1">
                <a:latin typeface="Comic Sans MS" pitchFamily="66" charset="0"/>
              </a:rPr>
              <a:t>Réalisé par une Kaniz-é-Fatéma</a:t>
            </a:r>
          </a:p>
          <a:p>
            <a:pPr algn="ctr">
              <a:spcBef>
                <a:spcPct val="50000"/>
              </a:spcBef>
            </a:pPr>
            <a:r>
              <a:rPr lang="fr-FR" sz="1400" b="1">
                <a:latin typeface="Comic Sans MS" pitchFamily="66" charset="0"/>
              </a:rPr>
              <a:t>Approuvé par Moulla Nissar</a:t>
            </a:r>
          </a:p>
        </p:txBody>
      </p:sp>
      <p:pic>
        <p:nvPicPr>
          <p:cNvPr id="4103" name="Picture 7" descr="logo_carte_shia974_2009"/>
          <p:cNvPicPr>
            <a:picLocks noChangeAspect="1" noChangeArrowheads="1"/>
          </p:cNvPicPr>
          <p:nvPr/>
        </p:nvPicPr>
        <p:blipFill>
          <a:blip r:embed="rId3" cstate="print"/>
          <a:srcRect/>
          <a:stretch>
            <a:fillRect/>
          </a:stretch>
        </p:blipFill>
        <p:spPr bwMode="auto">
          <a:xfrm>
            <a:off x="0" y="0"/>
            <a:ext cx="1628775" cy="1392238"/>
          </a:xfrm>
          <a:prstGeom prst="rect">
            <a:avLst/>
          </a:prstGeom>
          <a:noFill/>
        </p:spPr>
      </p:pic>
      <p:sp>
        <p:nvSpPr>
          <p:cNvPr id="4107" name="WordArt 11"/>
          <p:cNvSpPr>
            <a:spLocks noChangeArrowheads="1" noChangeShapeType="1" noTextEdit="1"/>
          </p:cNvSpPr>
          <p:nvPr/>
        </p:nvSpPr>
        <p:spPr bwMode="auto">
          <a:xfrm>
            <a:off x="1619672" y="4725144"/>
            <a:ext cx="6479232" cy="1600200"/>
          </a:xfrm>
          <a:prstGeom prst="rect">
            <a:avLst/>
          </a:prstGeom>
        </p:spPr>
        <p:txBody>
          <a:bodyPr wrap="none" fromWordArt="1">
            <a:prstTxWarp prst="textChevronInverted">
              <a:avLst>
                <a:gd name="adj" fmla="val 75000"/>
              </a:avLst>
            </a:prstTxWarp>
          </a:bodyPr>
          <a:lstStyle/>
          <a:p>
            <a:r>
              <a:rPr lang="fr-FR" sz="36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LA PRECIPITATION</a:t>
            </a:r>
            <a:endParaRPr lang="fr-FR"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996952"/>
            <a:ext cx="4968552" cy="1470025"/>
          </a:xfrm>
        </p:spPr>
        <p:txBody>
          <a:bodyPr>
            <a:noAutofit/>
          </a:bodyPr>
          <a:lstStyle/>
          <a:p>
            <a:r>
              <a:rPr lang="fr-FR" sz="2800" dirty="0" smtClean="0">
                <a:latin typeface="Arial Black" pitchFamily="34" charset="0"/>
              </a:rPr>
              <a:t>Ne </a:t>
            </a:r>
            <a:r>
              <a:rPr lang="fr-FR" sz="2800" dirty="0" smtClean="0">
                <a:latin typeface="Arial Black" pitchFamily="34" charset="0"/>
              </a:rPr>
              <a:t>prenez </a:t>
            </a:r>
            <a:r>
              <a:rPr lang="fr-FR" sz="2800" dirty="0" smtClean="0">
                <a:latin typeface="Arial Black" pitchFamily="34" charset="0"/>
              </a:rPr>
              <a:t>pas trop votre temps au </a:t>
            </a:r>
            <a:br>
              <a:rPr lang="fr-FR" sz="2800" dirty="0" smtClean="0">
                <a:latin typeface="Arial Black" pitchFamily="34" charset="0"/>
              </a:rPr>
            </a:br>
            <a:r>
              <a:rPr lang="fr-FR" sz="2800" dirty="0" smtClean="0">
                <a:latin typeface="Arial Black" pitchFamily="34" charset="0"/>
              </a:rPr>
              <a:t>point de ne jamais arriver à </a:t>
            </a:r>
            <a:r>
              <a:rPr lang="fr-FR" sz="2800" dirty="0" smtClean="0">
                <a:latin typeface="Arial Black" pitchFamily="34" charset="0"/>
              </a:rPr>
              <a:t>bout</a:t>
            </a:r>
            <a:r>
              <a:rPr lang="fr-FR" sz="2800" dirty="0" smtClean="0">
                <a:latin typeface="Arial Black" pitchFamily="34" charset="0"/>
              </a:rPr>
              <a:t>, mais ne vous précipitez </a:t>
            </a:r>
            <a:r>
              <a:rPr lang="fr-FR" sz="2800" dirty="0" smtClean="0">
                <a:latin typeface="Arial Black" pitchFamily="34" charset="0"/>
              </a:rPr>
              <a:t>pas </a:t>
            </a:r>
            <a:r>
              <a:rPr lang="fr-FR" sz="2800" dirty="0" smtClean="0">
                <a:latin typeface="Arial Black" pitchFamily="34" charset="0"/>
              </a:rPr>
              <a:t>non plus au point d’oublier </a:t>
            </a:r>
            <a:r>
              <a:rPr lang="fr-FR" sz="2800" dirty="0" smtClean="0">
                <a:latin typeface="Arial Black" pitchFamily="34" charset="0"/>
              </a:rPr>
              <a:t>quelque </a:t>
            </a:r>
            <a:r>
              <a:rPr lang="fr-FR" sz="2800" dirty="0" smtClean="0">
                <a:latin typeface="Arial Black" pitchFamily="34" charset="0"/>
              </a:rPr>
              <a:t>chose qui vous </a:t>
            </a:r>
            <a:br>
              <a:rPr lang="fr-FR" sz="2800" dirty="0" smtClean="0">
                <a:latin typeface="Arial Black" pitchFamily="34" charset="0"/>
              </a:rPr>
            </a:br>
            <a:r>
              <a:rPr lang="fr-FR" sz="2800" dirty="0" smtClean="0">
                <a:latin typeface="Arial Black" pitchFamily="34" charset="0"/>
              </a:rPr>
              <a:t>obligerait à tout recommencer.</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2" cstate="print"/>
          <a:srcRect/>
          <a:stretch>
            <a:fillRect/>
          </a:stretch>
        </p:blipFill>
        <p:spPr bwMode="auto">
          <a:xfrm>
            <a:off x="0" y="0"/>
            <a:ext cx="1628775" cy="1392238"/>
          </a:xfrm>
          <a:prstGeom prst="rect">
            <a:avLst/>
          </a:prstGeom>
          <a:noFill/>
        </p:spPr>
      </p:pic>
      <p:pic>
        <p:nvPicPr>
          <p:cNvPr id="5" name="Image 4" descr="gaston-11879479603.gif"/>
          <p:cNvPicPr>
            <a:picLocks noChangeAspect="1"/>
          </p:cNvPicPr>
          <p:nvPr/>
        </p:nvPicPr>
        <p:blipFill>
          <a:blip r:embed="rId3" cstate="print"/>
          <a:stretch>
            <a:fillRect/>
          </a:stretch>
        </p:blipFill>
        <p:spPr>
          <a:xfrm>
            <a:off x="4860032" y="1772816"/>
            <a:ext cx="4086225" cy="381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79512" y="764704"/>
            <a:ext cx="4286250" cy="5715000"/>
          </a:xfrm>
          <a:prstGeom prst="rect">
            <a:avLst/>
          </a:prstGeom>
          <a:noFill/>
          <a:ln w="9525">
            <a:noFill/>
            <a:miter lim="800000"/>
            <a:headEnd/>
            <a:tailEnd/>
          </a:ln>
        </p:spPr>
      </p:pic>
      <p:sp>
        <p:nvSpPr>
          <p:cNvPr id="2" name="Titre 1"/>
          <p:cNvSpPr>
            <a:spLocks noGrp="1"/>
          </p:cNvSpPr>
          <p:nvPr>
            <p:ph type="ctrTitle"/>
          </p:nvPr>
        </p:nvSpPr>
        <p:spPr>
          <a:xfrm>
            <a:off x="4644008" y="2852936"/>
            <a:ext cx="4316016" cy="1470025"/>
          </a:xfrm>
        </p:spPr>
        <p:txBody>
          <a:bodyPr>
            <a:normAutofit fontScale="90000"/>
          </a:bodyPr>
          <a:lstStyle/>
          <a:p>
            <a:r>
              <a:rPr lang="fr-FR" sz="2800" dirty="0" smtClean="0">
                <a:latin typeface="Arial Black" pitchFamily="34" charset="0"/>
              </a:rPr>
              <a:t>La chose essentielle à laquelle vous DEVEZ vous presser, c’est </a:t>
            </a:r>
            <a:br>
              <a:rPr lang="fr-FR" sz="2800" dirty="0" smtClean="0">
                <a:latin typeface="Arial Black" pitchFamily="34" charset="0"/>
              </a:rPr>
            </a:br>
            <a:r>
              <a:rPr lang="fr-FR" sz="2800" dirty="0" smtClean="0">
                <a:latin typeface="Arial Black" pitchFamily="34" charset="0"/>
              </a:rPr>
              <a:t>pour aller prier à l’heure ou pour aller au </a:t>
            </a:r>
            <a:r>
              <a:rPr lang="fr-FR" sz="2800" dirty="0" err="1" smtClean="0">
                <a:latin typeface="Arial Black" pitchFamily="34" charset="0"/>
              </a:rPr>
              <a:t>Namaze</a:t>
            </a:r>
            <a:r>
              <a:rPr lang="fr-FR" sz="2800" dirty="0" smtClean="0">
                <a:latin typeface="Arial Black" pitchFamily="34" charset="0"/>
              </a:rPr>
              <a:t> </a:t>
            </a:r>
            <a:r>
              <a:rPr lang="fr-FR" sz="2800" dirty="0" err="1" smtClean="0">
                <a:latin typeface="Arial Black" pitchFamily="34" charset="0"/>
              </a:rPr>
              <a:t>Jamàt</a:t>
            </a:r>
            <a:r>
              <a:rPr lang="fr-FR" sz="2800" dirty="0" smtClean="0">
                <a:latin typeface="Arial Black" pitchFamily="34" charset="0"/>
              </a:rPr>
              <a:t>. Lorsque vous </a:t>
            </a:r>
            <a:r>
              <a:rPr lang="fr-FR" sz="2800" dirty="0" smtClean="0">
                <a:latin typeface="Arial Black" pitchFamily="34" charset="0"/>
              </a:rPr>
              <a:t>entendez l’</a:t>
            </a:r>
            <a:r>
              <a:rPr lang="fr-FR" sz="2800" dirty="0" err="1" smtClean="0">
                <a:latin typeface="Arial Black" pitchFamily="34" charset="0"/>
              </a:rPr>
              <a:t>Azàne</a:t>
            </a:r>
            <a:r>
              <a:rPr lang="fr-FR" sz="2800" dirty="0" smtClean="0">
                <a:latin typeface="Arial Black" pitchFamily="34" charset="0"/>
              </a:rPr>
              <a:t>, vous </a:t>
            </a:r>
            <a:r>
              <a:rPr lang="fr-FR" sz="2800" dirty="0" smtClean="0">
                <a:latin typeface="Arial Black" pitchFamily="34" charset="0"/>
              </a:rPr>
              <a:t>devez vous </a:t>
            </a:r>
            <a:r>
              <a:rPr lang="fr-FR" sz="2800" dirty="0" smtClean="0">
                <a:latin typeface="Arial Black" pitchFamily="34" charset="0"/>
              </a:rPr>
              <a:t>presser </a:t>
            </a:r>
            <a:r>
              <a:rPr lang="fr-FR" sz="2800" dirty="0" smtClean="0">
                <a:latin typeface="Arial Black" pitchFamily="34" charset="0"/>
              </a:rPr>
              <a:t>pour rejoindre </a:t>
            </a:r>
            <a:r>
              <a:rPr lang="fr-FR" sz="2800" dirty="0" smtClean="0">
                <a:latin typeface="Arial Black" pitchFamily="34" charset="0"/>
              </a:rPr>
              <a:t>la </a:t>
            </a:r>
            <a:br>
              <a:rPr lang="fr-FR" sz="2800" dirty="0" smtClean="0">
                <a:latin typeface="Arial Black" pitchFamily="34" charset="0"/>
              </a:rPr>
            </a:br>
            <a:r>
              <a:rPr lang="fr-FR" sz="2800" dirty="0" smtClean="0">
                <a:latin typeface="Arial Black" pitchFamily="34" charset="0"/>
              </a:rPr>
              <a:t>prière.</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4" cstate="print"/>
          <a:srcRect/>
          <a:stretch>
            <a:fillRect/>
          </a:stretch>
        </p:blipFill>
        <p:spPr bwMode="auto">
          <a:xfrm>
            <a:off x="0" y="0"/>
            <a:ext cx="1628775" cy="1392238"/>
          </a:xfrm>
          <a:prstGeom prst="rect">
            <a:avLst/>
          </a:prstGeom>
          <a:noFill/>
        </p:spPr>
      </p:pic>
      <p:pic>
        <p:nvPicPr>
          <p:cNvPr id="5" name="azan ridhayan.mp3">
            <a:hlinkClick r:id="" action="ppaction://media"/>
          </p:cNvPr>
          <p:cNvPicPr>
            <a:picLocks noRot="1" noChangeAspect="1"/>
          </p:cNvPicPr>
          <p:nvPr>
            <a:audioFile r:link="rId1"/>
          </p:nvPr>
        </p:nvPicPr>
        <p:blipFill>
          <a:blip r:embed="rId5" cstate="print"/>
          <a:stretch>
            <a:fillRect/>
          </a:stretch>
        </p:blipFill>
        <p:spPr>
          <a:xfrm>
            <a:off x="8604448" y="63093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3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0032" y="2564904"/>
            <a:ext cx="4283968" cy="1470025"/>
          </a:xfrm>
        </p:spPr>
        <p:txBody>
          <a:bodyPr>
            <a:noAutofit/>
          </a:bodyPr>
          <a:lstStyle/>
          <a:p>
            <a:r>
              <a:rPr lang="fr-FR" sz="2800" dirty="0" smtClean="0">
                <a:latin typeface="Arial Black" pitchFamily="34" charset="0"/>
              </a:rPr>
              <a:t>Se précipiter, c’est faire quelque chose de manière si pressante </a:t>
            </a:r>
            <a:r>
              <a:rPr lang="fr-FR" sz="2800" dirty="0" smtClean="0">
                <a:latin typeface="Arial Black" pitchFamily="34" charset="0"/>
              </a:rPr>
              <a:t>que </a:t>
            </a:r>
            <a:r>
              <a:rPr lang="fr-FR" sz="2800" dirty="0" smtClean="0">
                <a:latin typeface="Arial Black" pitchFamily="34" charset="0"/>
              </a:rPr>
              <a:t>vous ne réfléchissez pas aussi clairement que vous le pourriez. </a:t>
            </a:r>
            <a:br>
              <a:rPr lang="fr-FR" sz="2800" dirty="0" smtClean="0">
                <a:latin typeface="Arial Black" pitchFamily="34" charset="0"/>
              </a:rPr>
            </a:br>
            <a:r>
              <a:rPr lang="fr-FR" sz="2800" dirty="0" smtClean="0">
                <a:latin typeface="Arial Black" pitchFamily="34" charset="0"/>
              </a:rPr>
              <a:t>En vous précipitant, il y a des chances que vous vous trompiez.</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2" cstate="print"/>
          <a:srcRect/>
          <a:stretch>
            <a:fillRect/>
          </a:stretch>
        </p:blipFill>
        <p:spPr bwMode="auto">
          <a:xfrm>
            <a:off x="0" y="0"/>
            <a:ext cx="1628775" cy="1392238"/>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79512" y="1556792"/>
            <a:ext cx="4536504" cy="3838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924944"/>
            <a:ext cx="4320480" cy="1470025"/>
          </a:xfrm>
        </p:spPr>
        <p:txBody>
          <a:bodyPr>
            <a:noAutofit/>
          </a:bodyPr>
          <a:lstStyle/>
          <a:p>
            <a:r>
              <a:rPr lang="fr-FR" sz="2800" dirty="0" smtClean="0">
                <a:latin typeface="Arial Black" pitchFamily="34" charset="0"/>
              </a:rPr>
              <a:t>Si vous prenez votre temps et que vous faîtes les choses à un </a:t>
            </a:r>
            <a:r>
              <a:rPr lang="fr-FR" sz="2800" dirty="0" smtClean="0">
                <a:latin typeface="Arial Black" pitchFamily="34" charset="0"/>
              </a:rPr>
              <a:t>rythme </a:t>
            </a:r>
            <a:r>
              <a:rPr lang="fr-FR" sz="2800" dirty="0" smtClean="0">
                <a:latin typeface="Arial Black" pitchFamily="34" charset="0"/>
              </a:rPr>
              <a:t>régulier, il est plus probable que vous </a:t>
            </a:r>
            <a:r>
              <a:rPr lang="fr-FR" sz="2800" dirty="0" smtClean="0">
                <a:latin typeface="Arial Black" pitchFamily="34" charset="0"/>
              </a:rPr>
              <a:t>prendrez </a:t>
            </a:r>
            <a:r>
              <a:rPr lang="fr-FR" sz="2800" dirty="0" smtClean="0">
                <a:latin typeface="Arial Black" pitchFamily="34" charset="0"/>
              </a:rPr>
              <a:t>plus le temps </a:t>
            </a:r>
            <a:r>
              <a:rPr lang="fr-FR" sz="2800" dirty="0" smtClean="0">
                <a:latin typeface="Arial Black" pitchFamily="34" charset="0"/>
              </a:rPr>
              <a:t>de </a:t>
            </a:r>
            <a:r>
              <a:rPr lang="fr-FR" sz="2800" dirty="0" smtClean="0">
                <a:latin typeface="Arial Black" pitchFamily="34" charset="0"/>
              </a:rPr>
              <a:t>réfléchir et que vous ferez mieux les choses.</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2" cstate="print"/>
          <a:srcRect/>
          <a:stretch>
            <a:fillRect/>
          </a:stretch>
        </p:blipFill>
        <p:spPr bwMode="auto">
          <a:xfrm>
            <a:off x="0" y="0"/>
            <a:ext cx="1628775" cy="1392238"/>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716016" y="1710272"/>
            <a:ext cx="4197846" cy="3802049"/>
          </a:xfrm>
          <a:prstGeom prst="rect">
            <a:avLst/>
          </a:prstGeom>
          <a:noFill/>
          <a:ln w="9525">
            <a:noFill/>
            <a:miter lim="800000"/>
            <a:headEnd/>
            <a:tailEnd/>
          </a:ln>
        </p:spPr>
      </p:pic>
      <p:sp>
        <p:nvSpPr>
          <p:cNvPr id="5" name="Pensées 4"/>
          <p:cNvSpPr/>
          <p:nvPr/>
        </p:nvSpPr>
        <p:spPr>
          <a:xfrm>
            <a:off x="6516216" y="620688"/>
            <a:ext cx="1728192" cy="1296144"/>
          </a:xfrm>
          <a:prstGeom prst="cloudCallou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b="1" dirty="0" smtClean="0">
                <a:solidFill>
                  <a:srgbClr val="7030A0"/>
                </a:solidFill>
              </a:rPr>
              <a:t>?</a:t>
            </a:r>
            <a:endParaRPr lang="fr-FR" sz="9600" b="1"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1196752"/>
            <a:ext cx="3816424" cy="5051149"/>
          </a:xfrm>
          <a:prstGeom prst="rect">
            <a:avLst/>
          </a:prstGeom>
          <a:noFill/>
          <a:ln w="9525">
            <a:noFill/>
            <a:miter lim="800000"/>
            <a:headEnd/>
            <a:tailEnd/>
          </a:ln>
        </p:spPr>
      </p:pic>
      <p:sp>
        <p:nvSpPr>
          <p:cNvPr id="2" name="Titre 1"/>
          <p:cNvSpPr>
            <a:spLocks noGrp="1"/>
          </p:cNvSpPr>
          <p:nvPr>
            <p:ph type="ctrTitle"/>
          </p:nvPr>
        </p:nvSpPr>
        <p:spPr>
          <a:xfrm>
            <a:off x="4283968" y="2852936"/>
            <a:ext cx="4644008" cy="1470025"/>
          </a:xfrm>
        </p:spPr>
        <p:txBody>
          <a:bodyPr>
            <a:noAutofit/>
          </a:bodyPr>
          <a:lstStyle/>
          <a:p>
            <a:r>
              <a:rPr lang="fr-FR" sz="2800" dirty="0" smtClean="0">
                <a:latin typeface="Arial Black" pitchFamily="34" charset="0"/>
              </a:rPr>
              <a:t>Mais en agissant </a:t>
            </a:r>
            <a:br>
              <a:rPr lang="fr-FR" sz="2800" dirty="0" smtClean="0">
                <a:latin typeface="Arial Black" pitchFamily="34" charset="0"/>
              </a:rPr>
            </a:br>
            <a:r>
              <a:rPr lang="fr-FR" sz="2800" dirty="0" smtClean="0">
                <a:latin typeface="Arial Black" pitchFamily="34" charset="0"/>
              </a:rPr>
              <a:t>précipitamment, votre esprit travaille très vite et vous pourriez oublier </a:t>
            </a:r>
            <a:r>
              <a:rPr lang="fr-FR" sz="2800" dirty="0" smtClean="0">
                <a:latin typeface="Arial Black" pitchFamily="34" charset="0"/>
              </a:rPr>
              <a:t>un </a:t>
            </a:r>
            <a:r>
              <a:rPr lang="fr-FR" sz="2800" dirty="0" smtClean="0">
                <a:latin typeface="Arial Black" pitchFamily="34" charset="0"/>
              </a:rPr>
              <a:t>aspect qui pourrait vous causer de gros ennuis plus tard.</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3" cstate="print"/>
          <a:srcRect/>
          <a:stretch>
            <a:fillRect/>
          </a:stretch>
        </p:blipFill>
        <p:spPr bwMode="auto">
          <a:xfrm>
            <a:off x="0" y="0"/>
            <a:ext cx="1628775" cy="13922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908720"/>
            <a:ext cx="7772400" cy="1470025"/>
          </a:xfrm>
        </p:spPr>
        <p:txBody>
          <a:bodyPr>
            <a:normAutofit/>
          </a:bodyPr>
          <a:lstStyle/>
          <a:p>
            <a:r>
              <a:rPr lang="fr-FR" sz="2800" dirty="0" smtClean="0">
                <a:latin typeface="Arial Black" pitchFamily="34" charset="0"/>
              </a:rPr>
              <a:t>Un dicton </a:t>
            </a:r>
            <a:r>
              <a:rPr lang="fr-FR" sz="2800" dirty="0" smtClean="0">
                <a:latin typeface="Arial Black" pitchFamily="34" charset="0"/>
              </a:rPr>
              <a:t>dit : </a:t>
            </a:r>
            <a:r>
              <a:rPr lang="fr-FR" sz="2800" dirty="0" smtClean="0">
                <a:latin typeface="Arial Black" pitchFamily="34" charset="0"/>
              </a:rPr>
              <a:t>"Se presser est une perte de temps."</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2" cstate="print"/>
          <a:srcRect/>
          <a:stretch>
            <a:fillRect/>
          </a:stretch>
        </p:blipFill>
        <p:spPr bwMode="auto">
          <a:xfrm>
            <a:off x="0" y="0"/>
            <a:ext cx="1628775" cy="1392238"/>
          </a:xfrm>
          <a:prstGeom prst="rect">
            <a:avLst/>
          </a:prstGeom>
          <a:noFill/>
        </p:spPr>
      </p:pic>
      <p:pic>
        <p:nvPicPr>
          <p:cNvPr id="5" name="Image 4" descr="10.gif"/>
          <p:cNvPicPr>
            <a:picLocks noChangeAspect="1"/>
          </p:cNvPicPr>
          <p:nvPr/>
        </p:nvPicPr>
        <p:blipFill>
          <a:blip r:embed="rId3" cstate="print"/>
          <a:stretch>
            <a:fillRect/>
          </a:stretch>
        </p:blipFill>
        <p:spPr>
          <a:xfrm>
            <a:off x="2699792" y="3284984"/>
            <a:ext cx="3882466" cy="25039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512" y="692696"/>
            <a:ext cx="4257675" cy="5715000"/>
          </a:xfrm>
          <a:prstGeom prst="rect">
            <a:avLst/>
          </a:prstGeom>
          <a:noFill/>
          <a:ln w="9525">
            <a:noFill/>
            <a:miter lim="800000"/>
            <a:headEnd/>
            <a:tailEnd/>
          </a:ln>
        </p:spPr>
      </p:pic>
      <p:sp>
        <p:nvSpPr>
          <p:cNvPr id="2" name="Titre 1"/>
          <p:cNvSpPr>
            <a:spLocks noGrp="1"/>
          </p:cNvSpPr>
          <p:nvPr>
            <p:ph type="ctrTitle"/>
          </p:nvPr>
        </p:nvSpPr>
        <p:spPr>
          <a:xfrm>
            <a:off x="4644008" y="2852936"/>
            <a:ext cx="4244008" cy="1470025"/>
          </a:xfrm>
        </p:spPr>
        <p:txBody>
          <a:bodyPr>
            <a:noAutofit/>
          </a:bodyPr>
          <a:lstStyle/>
          <a:p>
            <a:r>
              <a:rPr lang="fr-FR" sz="2800" dirty="0" smtClean="0">
                <a:latin typeface="Arial Black" pitchFamily="34" charset="0"/>
              </a:rPr>
              <a:t>Cela veut dire qu’en vous pressant, vous pourriez oublier un </a:t>
            </a:r>
            <a:br>
              <a:rPr lang="fr-FR" sz="2800" dirty="0" smtClean="0">
                <a:latin typeface="Arial Black" pitchFamily="34" charset="0"/>
              </a:rPr>
            </a:br>
            <a:r>
              <a:rPr lang="fr-FR" sz="2800" dirty="0" smtClean="0">
                <a:latin typeface="Arial Black" pitchFamily="34" charset="0"/>
              </a:rPr>
              <a:t>détail qui vous causera encore plus d’ennuis que si vous aviez pris </a:t>
            </a:r>
            <a:r>
              <a:rPr lang="fr-FR" sz="2800" dirty="0" smtClean="0">
                <a:latin typeface="Arial Black" pitchFamily="34" charset="0"/>
              </a:rPr>
              <a:t>le </a:t>
            </a:r>
            <a:r>
              <a:rPr lang="fr-FR" sz="2800" dirty="0" smtClean="0">
                <a:latin typeface="Arial Black" pitchFamily="34" charset="0"/>
              </a:rPr>
              <a:t>temps, dès le départ, de faire correctement ce que vous aviez à </a:t>
            </a:r>
            <a:br>
              <a:rPr lang="fr-FR" sz="2800" dirty="0" smtClean="0">
                <a:latin typeface="Arial Black" pitchFamily="34" charset="0"/>
              </a:rPr>
            </a:br>
            <a:r>
              <a:rPr lang="fr-FR" sz="2800" dirty="0" smtClean="0">
                <a:latin typeface="Arial Black" pitchFamily="34" charset="0"/>
              </a:rPr>
              <a:t>faire. </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3" cstate="print"/>
          <a:srcRect/>
          <a:stretch>
            <a:fillRect/>
          </a:stretch>
        </p:blipFill>
        <p:spPr bwMode="auto">
          <a:xfrm>
            <a:off x="0" y="0"/>
            <a:ext cx="1628775" cy="1392238"/>
          </a:xfrm>
          <a:prstGeom prst="rect">
            <a:avLst/>
          </a:prstGeom>
          <a:noFill/>
        </p:spPr>
      </p:pic>
      <p:sp>
        <p:nvSpPr>
          <p:cNvPr id="5" name="Organigramme : Alternative 4"/>
          <p:cNvSpPr/>
          <p:nvPr/>
        </p:nvSpPr>
        <p:spPr>
          <a:xfrm>
            <a:off x="1907704" y="5517232"/>
            <a:ext cx="2232248" cy="28803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229200"/>
            <a:ext cx="8712968" cy="1470025"/>
          </a:xfrm>
        </p:spPr>
        <p:txBody>
          <a:bodyPr>
            <a:noAutofit/>
          </a:bodyPr>
          <a:lstStyle/>
          <a:p>
            <a:r>
              <a:rPr lang="fr-FR" sz="2800" dirty="0" smtClean="0">
                <a:latin typeface="Arial Black" pitchFamily="34" charset="0"/>
              </a:rPr>
              <a:t>L’une des choses essentielles pendant lesquelles vous ne </a:t>
            </a:r>
            <a:r>
              <a:rPr lang="fr-FR" sz="2800" dirty="0" smtClean="0">
                <a:latin typeface="Arial Black" pitchFamily="34" charset="0"/>
              </a:rPr>
              <a:t>devez </a:t>
            </a:r>
            <a:r>
              <a:rPr lang="fr-FR" sz="2800" dirty="0" smtClean="0">
                <a:latin typeface="Arial Black" pitchFamily="34" charset="0"/>
              </a:rPr>
              <a:t>pas vous presser, c’est vos prières.</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2" cstate="print"/>
          <a:srcRect/>
          <a:stretch>
            <a:fillRect/>
          </a:stretch>
        </p:blipFill>
        <p:spPr bwMode="auto">
          <a:xfrm>
            <a:off x="0" y="0"/>
            <a:ext cx="1628775" cy="1392238"/>
          </a:xfrm>
          <a:prstGeom prst="rect">
            <a:avLst/>
          </a:prstGeom>
          <a:noFill/>
        </p:spPr>
      </p:pic>
      <p:pic>
        <p:nvPicPr>
          <p:cNvPr id="5" name="Image 4" descr="gif namaz.gif"/>
          <p:cNvPicPr>
            <a:picLocks noChangeAspect="1"/>
          </p:cNvPicPr>
          <p:nvPr/>
        </p:nvPicPr>
        <p:blipFill>
          <a:blip r:embed="rId3" cstate="print"/>
          <a:stretch>
            <a:fillRect/>
          </a:stretch>
        </p:blipFill>
        <p:spPr>
          <a:xfrm>
            <a:off x="1763688" y="260648"/>
            <a:ext cx="5544616" cy="496155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852936"/>
            <a:ext cx="5328592" cy="1470025"/>
          </a:xfrm>
        </p:spPr>
        <p:txBody>
          <a:bodyPr>
            <a:noAutofit/>
          </a:bodyPr>
          <a:lstStyle/>
          <a:p>
            <a:r>
              <a:rPr lang="fr-FR" sz="2800" dirty="0" smtClean="0">
                <a:latin typeface="Arial Black" pitchFamily="34" charset="0"/>
              </a:rPr>
              <a:t>Si vous faîtes rapidement </a:t>
            </a:r>
            <a:br>
              <a:rPr lang="fr-FR" sz="2800" dirty="0" smtClean="0">
                <a:latin typeface="Arial Black" pitchFamily="34" charset="0"/>
              </a:rPr>
            </a:br>
            <a:r>
              <a:rPr lang="fr-FR" sz="2800" dirty="0" smtClean="0">
                <a:latin typeface="Arial Black" pitchFamily="34" charset="0"/>
              </a:rPr>
              <a:t>vos prières, c’est que vous ne faîtes pas attention à </a:t>
            </a:r>
            <a:r>
              <a:rPr lang="fr-FR" sz="2800" dirty="0" smtClean="0">
                <a:latin typeface="Arial Black" pitchFamily="34" charset="0"/>
              </a:rPr>
              <a:t>Allah ; </a:t>
            </a:r>
            <a:r>
              <a:rPr lang="fr-FR" sz="2800" dirty="0" smtClean="0">
                <a:latin typeface="Arial Black" pitchFamily="34" charset="0"/>
              </a:rPr>
              <a:t>ce qui </a:t>
            </a:r>
            <a:br>
              <a:rPr lang="fr-FR" sz="2800" dirty="0" smtClean="0">
                <a:latin typeface="Arial Black" pitchFamily="34" charset="0"/>
              </a:rPr>
            </a:br>
            <a:r>
              <a:rPr lang="fr-FR" sz="2800" dirty="0" smtClean="0">
                <a:latin typeface="Arial Black" pitchFamily="34" charset="0"/>
              </a:rPr>
              <a:t>montre que vous êtes ingrats. Se presser pendant la prière, c’est </a:t>
            </a:r>
            <a:br>
              <a:rPr lang="fr-FR" sz="2800" dirty="0" smtClean="0">
                <a:latin typeface="Arial Black" pitchFamily="34" charset="0"/>
              </a:rPr>
            </a:br>
            <a:r>
              <a:rPr lang="fr-FR" sz="2800" dirty="0" smtClean="0">
                <a:latin typeface="Arial Black" pitchFamily="34" charset="0"/>
              </a:rPr>
              <a:t>aussi en profiter moins.</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2" cstate="print"/>
          <a:srcRect/>
          <a:stretch>
            <a:fillRect/>
          </a:stretch>
        </p:blipFill>
        <p:spPr bwMode="auto">
          <a:xfrm>
            <a:off x="0" y="0"/>
            <a:ext cx="1628775" cy="1392238"/>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6012160" y="168066"/>
            <a:ext cx="2781672" cy="6457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3528" y="548680"/>
            <a:ext cx="5238750" cy="6067425"/>
          </a:xfrm>
          <a:prstGeom prst="rect">
            <a:avLst/>
          </a:prstGeom>
          <a:noFill/>
          <a:ln w="9525">
            <a:noFill/>
            <a:miter lim="800000"/>
            <a:headEnd/>
            <a:tailEnd/>
          </a:ln>
        </p:spPr>
      </p:pic>
      <p:sp>
        <p:nvSpPr>
          <p:cNvPr id="2" name="Titre 1"/>
          <p:cNvSpPr>
            <a:spLocks noGrp="1"/>
          </p:cNvSpPr>
          <p:nvPr>
            <p:ph type="ctrTitle"/>
          </p:nvPr>
        </p:nvSpPr>
        <p:spPr>
          <a:xfrm>
            <a:off x="5724128" y="2708920"/>
            <a:ext cx="3235896" cy="1470025"/>
          </a:xfrm>
        </p:spPr>
        <p:txBody>
          <a:bodyPr>
            <a:normAutofit fontScale="90000"/>
          </a:bodyPr>
          <a:lstStyle/>
          <a:p>
            <a:r>
              <a:rPr lang="fr-FR" sz="2800" dirty="0" smtClean="0">
                <a:latin typeface="Arial Black" pitchFamily="34" charset="0"/>
              </a:rPr>
              <a:t>Prenez toujours le temps </a:t>
            </a:r>
            <a:br>
              <a:rPr lang="fr-FR" sz="2800" dirty="0" smtClean="0">
                <a:latin typeface="Arial Black" pitchFamily="34" charset="0"/>
              </a:rPr>
            </a:br>
            <a:r>
              <a:rPr lang="fr-FR" sz="2800" dirty="0" smtClean="0">
                <a:latin typeface="Arial Black" pitchFamily="34" charset="0"/>
              </a:rPr>
              <a:t>de faire les </a:t>
            </a:r>
            <a:r>
              <a:rPr lang="fr-FR" sz="2800" dirty="0" smtClean="0">
                <a:latin typeface="Arial Black" pitchFamily="34" charset="0"/>
              </a:rPr>
              <a:t>choses. </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Réfléchissez avant d’agir.</a:t>
            </a:r>
            <a:endParaRPr lang="fr-FR" sz="2800" dirty="0">
              <a:latin typeface="Arial Black" pitchFamily="34" charset="0"/>
            </a:endParaRPr>
          </a:p>
        </p:txBody>
      </p:sp>
      <p:pic>
        <p:nvPicPr>
          <p:cNvPr id="4" name="Picture 7" descr="logo_carte_shia974_2009"/>
          <p:cNvPicPr>
            <a:picLocks noChangeAspect="1" noChangeArrowheads="1"/>
          </p:cNvPicPr>
          <p:nvPr/>
        </p:nvPicPr>
        <p:blipFill>
          <a:blip r:embed="rId3" cstate="print"/>
          <a:srcRect/>
          <a:stretch>
            <a:fillRect/>
          </a:stretch>
        </p:blipFill>
        <p:spPr bwMode="auto">
          <a:xfrm>
            <a:off x="0" y="0"/>
            <a:ext cx="1628775" cy="13922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146</Words>
  <Application>Microsoft Office PowerPoint</Application>
  <PresentationFormat>Affichage à l'écran (4:3)</PresentationFormat>
  <Paragraphs>16</Paragraphs>
  <Slides>11</Slides>
  <Notes>0</Notes>
  <HiddenSlides>0</HiddenSlides>
  <MMClips>1</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Se précipiter, c’est faire quelque chose de manière si pressante que vous ne réfléchissez pas aussi clairement que vous le pourriez.  En vous précipitant, il y a des chances que vous vous trompiez.</vt:lpstr>
      <vt:lpstr>Si vous prenez votre temps et que vous faîtes les choses à un rythme régulier, il est plus probable que vous prendrez plus le temps de réfléchir et que vous ferez mieux les choses.</vt:lpstr>
      <vt:lpstr>Mais en agissant  précipitamment, votre esprit travaille très vite et vous pourriez oublier un aspect qui pourrait vous causer de gros ennuis plus tard.</vt:lpstr>
      <vt:lpstr>Un dicton dit : "Se presser est une perte de temps."</vt:lpstr>
      <vt:lpstr>Cela veut dire qu’en vous pressant, vous pourriez oublier un  détail qui vous causera encore plus d’ennuis que si vous aviez pris le temps, dès le départ, de faire correctement ce que vous aviez à  faire. </vt:lpstr>
      <vt:lpstr>L’une des choses essentielles pendant lesquelles vous ne devez pas vous presser, c’est vos prières.</vt:lpstr>
      <vt:lpstr>Si vous faîtes rapidement  vos prières, c’est que vous ne faîtes pas attention à Allah ; ce qui  montre que vous êtes ingrats. Se presser pendant la prière, c’est  aussi en profiter moins.</vt:lpstr>
      <vt:lpstr>Prenez toujours le temps  de faire les choses.  Réfléchissez avant d’agir.</vt:lpstr>
      <vt:lpstr>Ne prenez pas trop votre temps au  point de ne jamais arriver à bout, mais ne vous précipitez pas non plus au point d’oublier quelque chose qui vous  obligerait à tout recommencer.</vt:lpstr>
      <vt:lpstr>La chose essentielle à laquelle vous DEVEZ vous presser, c’est  pour aller prier à l’heure ou pour aller au Namaze Jamàt. Lorsque vous entendez l’Azàne, vous devez vous presser pour rejoindre la  prière.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31</cp:revision>
  <dcterms:created xsi:type="dcterms:W3CDTF">2010-08-22T14:18:09Z</dcterms:created>
  <dcterms:modified xsi:type="dcterms:W3CDTF">2010-08-22T19:48:57Z</dcterms:modified>
</cp:coreProperties>
</file>