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22/08/2010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00800" y="6234113"/>
            <a:ext cx="27432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Réalisé par une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Kaniz</a:t>
            </a:r>
            <a:r>
              <a:rPr lang="fr-FR" sz="1400" b="1">
                <a:latin typeface="Times New Roman" pitchFamily="18" charset="0"/>
                <a:cs typeface="Times New Roman" pitchFamily="18" charset="0"/>
              </a:rPr>
              <a:t>-e-Fatéma</a:t>
            </a:r>
          </a:p>
          <a:p>
            <a:pPr>
              <a:spcBef>
                <a:spcPct val="50000"/>
              </a:spcBef>
            </a:pPr>
            <a:r>
              <a:rPr lang="fr-FR" sz="1400" b="1">
                <a:latin typeface="Times New Roman" pitchFamily="18" charset="0"/>
                <a:cs typeface="Times New Roman" pitchFamily="18" charset="0"/>
              </a:rPr>
              <a:t>Approuvé par Moulla Nissar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 rot="1639859">
            <a:off x="6950753" y="385519"/>
            <a:ext cx="200112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00B0F0"/>
                </a:solidFill>
              </a:rPr>
              <a:t>AKHLAQ  </a:t>
            </a:r>
            <a:r>
              <a:rPr lang="fr-FR" sz="3200" b="1" dirty="0">
                <a:solidFill>
                  <a:srgbClr val="00B0F0"/>
                </a:solidFill>
              </a:rPr>
              <a:t>5</a:t>
            </a:r>
          </a:p>
          <a:p>
            <a:pPr algn="ctr">
              <a:spcBef>
                <a:spcPct val="50000"/>
              </a:spcBef>
            </a:pPr>
            <a:r>
              <a:rPr lang="fr-FR" sz="3200" b="1" dirty="0">
                <a:solidFill>
                  <a:srgbClr val="00B0F0"/>
                </a:solidFill>
              </a:rPr>
              <a:t>LE</a:t>
            </a:r>
            <a:r>
              <a:rPr lang="en-US" sz="3200" b="1" dirty="0">
                <a:solidFill>
                  <a:srgbClr val="00B0F0"/>
                </a:solidFill>
              </a:rPr>
              <a:t>ÇON </a:t>
            </a:r>
            <a:r>
              <a:rPr lang="en-US" sz="3200" b="1" dirty="0" smtClean="0">
                <a:solidFill>
                  <a:srgbClr val="00B0F0"/>
                </a:solidFill>
              </a:rPr>
              <a:t>13</a:t>
            </a:r>
            <a:endParaRPr lang="en-US" sz="32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556792"/>
            <a:ext cx="4265067" cy="390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1691680" y="260648"/>
            <a:ext cx="4536504" cy="1584176"/>
          </a:xfrm>
          <a:prstGeom prst="wedgeRoundRectCallout">
            <a:avLst>
              <a:gd name="adj1" fmla="val 10487"/>
              <a:gd name="adj2" fmla="val 7582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Tu sais, ma chère </a:t>
            </a:r>
            <a:r>
              <a:rPr lang="fr-FR" b="1" dirty="0" err="1" smtClean="0">
                <a:solidFill>
                  <a:srgbClr val="0070C0"/>
                </a:solidFill>
              </a:rPr>
              <a:t>Maryam</a:t>
            </a:r>
            <a:r>
              <a:rPr lang="fr-FR" b="1" dirty="0" smtClean="0">
                <a:solidFill>
                  <a:srgbClr val="0070C0"/>
                </a:solidFill>
              </a:rPr>
              <a:t>, je n’ai pas pu venir au </a:t>
            </a:r>
            <a:r>
              <a:rPr lang="fr-FR" b="1" dirty="0" err="1" smtClean="0">
                <a:solidFill>
                  <a:srgbClr val="0070C0"/>
                </a:solidFill>
              </a:rPr>
              <a:t>majaliss</a:t>
            </a:r>
            <a:r>
              <a:rPr lang="fr-FR" b="1" dirty="0" smtClean="0">
                <a:solidFill>
                  <a:srgbClr val="0070C0"/>
                </a:solidFill>
              </a:rPr>
              <a:t> que tu organisais chez toi car ma maman dormait et je ne voulais pas la réveiller. Elle a veillé toute la nuit parce que mon frère Salim avait de la fièvre.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444208" y="2348880"/>
            <a:ext cx="2376264" cy="1080120"/>
          </a:xfrm>
          <a:prstGeom prst="wedgeRoundRectCallout">
            <a:avLst>
              <a:gd name="adj1" fmla="val -97757"/>
              <a:gd name="adj2" fmla="val -5226"/>
              <a:gd name="adj3" fmla="val 16667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Ah! Je comprends maintenant! </a:t>
            </a:r>
            <a:r>
              <a:rPr lang="fr-FR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Djazakallah</a:t>
            </a:r>
            <a:r>
              <a:rPr lang="fr-FR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pour ton honnêteté! </a:t>
            </a:r>
            <a:endParaRPr lang="fr-FR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15616" y="5373216"/>
            <a:ext cx="7020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  <a:latin typeface="Arial Black" pitchFamily="34" charset="0"/>
              </a:rPr>
              <a:t>L’HONNÊTETÉ</a:t>
            </a:r>
            <a:endParaRPr lang="fr-FR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708920"/>
            <a:ext cx="8640960" cy="1470025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 Black" pitchFamily="34" charset="0"/>
              </a:rPr>
              <a:t>L’honnêteté va de pair avec la sincérité et la vérité.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20494858">
            <a:off x="1680246" y="953880"/>
            <a:ext cx="50384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HONNÊTETE</a:t>
            </a:r>
            <a:endParaRPr lang="fr-FR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849798">
            <a:off x="4798402" y="4881501"/>
            <a:ext cx="40879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SINCERITE</a:t>
            </a:r>
            <a:endParaRPr lang="fr-FR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142582"/>
            <a:ext cx="3528392" cy="17154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fr-FR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VERITE</a:t>
            </a:r>
            <a:endParaRPr lang="fr-FR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Arial Black" pitchFamily="34" charset="0"/>
              </a:rPr>
              <a:t>Nous connaissons tous le dicton qui dit  "l’honnêteté est la meilleure des tactiques", mais que signifie cela au juste ?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pic>
        <p:nvPicPr>
          <p:cNvPr id="7170" name="Picture 2" descr="alphabetanimermarquee001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00554">
            <a:off x="649786" y="5357557"/>
            <a:ext cx="864096" cy="1378877"/>
          </a:xfrm>
          <a:prstGeom prst="rect">
            <a:avLst/>
          </a:prstGeom>
          <a:noFill/>
        </p:spPr>
      </p:pic>
      <p:pic>
        <p:nvPicPr>
          <p:cNvPr id="7172" name="Picture 4" descr="63119122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84462">
            <a:off x="1769990" y="376192"/>
            <a:ext cx="1152128" cy="1416551"/>
          </a:xfrm>
          <a:prstGeom prst="rect">
            <a:avLst/>
          </a:prstGeom>
          <a:noFill/>
        </p:spPr>
      </p:pic>
      <p:pic>
        <p:nvPicPr>
          <p:cNvPr id="7174" name="Picture 6" descr="4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03672">
            <a:off x="7667856" y="5381856"/>
            <a:ext cx="1224136" cy="1224136"/>
          </a:xfrm>
          <a:prstGeom prst="rect">
            <a:avLst/>
          </a:prstGeom>
          <a:noFill/>
        </p:spPr>
      </p:pic>
      <p:pic>
        <p:nvPicPr>
          <p:cNvPr id="7176" name="Picture 8" descr="camecafetexteanime006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371990">
            <a:off x="7713134" y="374944"/>
            <a:ext cx="1224136" cy="1311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bloguez.com/uploads/img_17/175623/myemoticone_allah--gif_alla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4104456" cy="534782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3968" y="2996952"/>
            <a:ext cx="4678288" cy="1470025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Arial Black" pitchFamily="34" charset="0"/>
              </a:rPr>
              <a:t>Cela veut dire qu’en étant honnêtes, notre vie en sera non seulement meilleure, </a:t>
            </a:r>
            <a:br>
              <a:rPr lang="fr-FR" sz="2800" dirty="0" smtClean="0">
                <a:latin typeface="Arial Black" pitchFamily="34" charset="0"/>
              </a:rPr>
            </a:br>
            <a:r>
              <a:rPr lang="fr-FR" sz="2800" dirty="0" smtClean="0">
                <a:latin typeface="Arial Black" pitchFamily="34" charset="0"/>
              </a:rPr>
              <a:t>mais nous ferons aussi partis des “aimés” d’Allah.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996952"/>
            <a:ext cx="4680520" cy="1470025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Arial Black" pitchFamily="34" charset="0"/>
              </a:rPr>
              <a:t>En n’étant pas honnête, il vous faudra retenir votre mensonge, et pour couvrir votre mensonge, il vous faudra continuer à mentir jusqu’à en être habitué.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pic>
        <p:nvPicPr>
          <p:cNvPr id="5122" name="Picture 2" descr="http://www.howtoguides365.com/images/know-someone-ly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24744"/>
            <a:ext cx="3910186" cy="4853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2708920"/>
            <a:ext cx="5868144" cy="1470025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Arial Black" pitchFamily="34" charset="0"/>
              </a:rPr>
              <a:t>L’importance de la vérité est accentuée dans le </a:t>
            </a:r>
            <a:r>
              <a:rPr lang="fr-FR" sz="2800" dirty="0" err="1" smtClean="0">
                <a:latin typeface="Arial Black" pitchFamily="34" charset="0"/>
              </a:rPr>
              <a:t>Ayat</a:t>
            </a:r>
            <a:r>
              <a:rPr lang="fr-FR" sz="2800" dirty="0" smtClean="0">
                <a:latin typeface="Arial Black" pitchFamily="34" charset="0"/>
              </a:rPr>
              <a:t> suivant du </a:t>
            </a:r>
            <a:r>
              <a:rPr lang="fr-FR" sz="2800" dirty="0" err="1" smtClean="0">
                <a:latin typeface="Arial Black" pitchFamily="34" charset="0"/>
              </a:rPr>
              <a:t>Qour'àne</a:t>
            </a:r>
            <a:r>
              <a:rPr lang="fr-FR" sz="2800" dirty="0" smtClean="0">
                <a:latin typeface="Arial Black" pitchFamily="34" charset="0"/>
              </a:rPr>
              <a:t>, Sourate 9 (verset 119) :</a:t>
            </a:r>
            <a:br>
              <a:rPr lang="fr-FR" sz="2800" dirty="0" smtClean="0">
                <a:latin typeface="Arial Black" pitchFamily="34" charset="0"/>
              </a:rPr>
            </a:br>
            <a:r>
              <a:rPr lang="fr-FR" sz="2800" dirty="0" smtClean="0">
                <a:latin typeface="Arial Black" pitchFamily="34" charset="0"/>
              </a:rPr>
              <a:t>« Ô vous qui croyez, craignez Allah et soyez avec les véridiques. »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pic>
        <p:nvPicPr>
          <p:cNvPr id="4098" name="Picture 2" descr="http://www.mosquee-de-rouen.org/images/cor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2857500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780928"/>
            <a:ext cx="5040560" cy="1470025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Arial Black" pitchFamily="34" charset="0"/>
              </a:rPr>
              <a:t>Dans la Sourate al-</a:t>
            </a:r>
            <a:r>
              <a:rPr lang="fr-FR" sz="2800" dirty="0" err="1" smtClean="0">
                <a:latin typeface="Arial Black" pitchFamily="34" charset="0"/>
              </a:rPr>
              <a:t>Baqarah</a:t>
            </a:r>
            <a:r>
              <a:rPr lang="fr-FR" sz="2800" dirty="0" smtClean="0">
                <a:latin typeface="Arial Black" pitchFamily="34" charset="0"/>
              </a:rPr>
              <a:t>, </a:t>
            </a:r>
            <a:r>
              <a:rPr lang="fr-FR" sz="2800" dirty="0" err="1" smtClean="0">
                <a:latin typeface="Arial Black" pitchFamily="34" charset="0"/>
              </a:rPr>
              <a:t>Ayat</a:t>
            </a:r>
            <a:r>
              <a:rPr lang="fr-FR" sz="2800" dirty="0" smtClean="0">
                <a:latin typeface="Arial Black" pitchFamily="34" charset="0"/>
              </a:rPr>
              <a:t> 177, certaines qualités des </a:t>
            </a:r>
            <a:br>
              <a:rPr lang="fr-FR" sz="2800" dirty="0" smtClean="0">
                <a:latin typeface="Arial Black" pitchFamily="34" charset="0"/>
              </a:rPr>
            </a:br>
            <a:r>
              <a:rPr lang="fr-FR" sz="2800" dirty="0" smtClean="0">
                <a:latin typeface="Arial Black" pitchFamily="34" charset="0"/>
              </a:rPr>
              <a:t>gens pieux sont mentionnées, parmi lesquelles se trouve la sincérité.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pic>
        <p:nvPicPr>
          <p:cNvPr id="3073" name="Picture 1" descr="C:\Users\Mozama\Pictures\IBADAT\eid-al-fi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64704"/>
            <a:ext cx="3735364" cy="5368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5085184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latin typeface="Arial Black" pitchFamily="34" charset="0"/>
              </a:rPr>
              <a:t>Allah </a:t>
            </a:r>
            <a:r>
              <a:rPr lang="fr-FR" sz="2800" dirty="0" err="1" smtClean="0">
                <a:latin typeface="Arial Black" pitchFamily="34" charset="0"/>
              </a:rPr>
              <a:t>swt</a:t>
            </a:r>
            <a:r>
              <a:rPr lang="fr-FR" sz="2800" dirty="0" smtClean="0">
                <a:latin typeface="Arial Black" pitchFamily="34" charset="0"/>
              </a:rPr>
              <a:t> dit dans la </a:t>
            </a:r>
            <a:r>
              <a:rPr lang="fr-FR" sz="3100" dirty="0" smtClean="0">
                <a:latin typeface="Arial Black" pitchFamily="34" charset="0"/>
              </a:rPr>
              <a:t>cinquième</a:t>
            </a:r>
            <a:r>
              <a:rPr lang="fr-FR" sz="2800" dirty="0" smtClean="0">
                <a:latin typeface="Arial Black" pitchFamily="34" charset="0"/>
              </a:rPr>
              <a:t> Sourate (Al-</a:t>
            </a:r>
            <a:r>
              <a:rPr lang="fr-FR" sz="2800" dirty="0" err="1" smtClean="0">
                <a:latin typeface="Arial Black" pitchFamily="34" charset="0"/>
              </a:rPr>
              <a:t>Maidah</a:t>
            </a:r>
            <a:r>
              <a:rPr lang="fr-FR" sz="2800" dirty="0" smtClean="0">
                <a:latin typeface="Arial Black" pitchFamily="34" charset="0"/>
              </a:rPr>
              <a:t>), </a:t>
            </a:r>
            <a:r>
              <a:rPr lang="fr-FR" sz="2800" dirty="0" err="1" smtClean="0">
                <a:latin typeface="Arial Black" pitchFamily="34" charset="0"/>
              </a:rPr>
              <a:t>Ayat</a:t>
            </a:r>
            <a:r>
              <a:rPr lang="fr-FR" sz="2800" dirty="0" smtClean="0">
                <a:latin typeface="Arial Black" pitchFamily="34" charset="0"/>
              </a:rPr>
              <a:t> 119, que le </a:t>
            </a:r>
            <a:r>
              <a:rPr lang="fr-FR" sz="2800" dirty="0" err="1" smtClean="0">
                <a:latin typeface="Arial Black" pitchFamily="34" charset="0"/>
              </a:rPr>
              <a:t>Qiyamat</a:t>
            </a:r>
            <a:r>
              <a:rPr lang="fr-FR" sz="2800" dirty="0" smtClean="0">
                <a:latin typeface="Arial Black" pitchFamily="34" charset="0"/>
              </a:rPr>
              <a:t> est le jour où « la véracité va profiter aux véridiques »  et Allah les agréera de pouvoir « emprunter le chemin vers le Paradis ».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403432"/>
          </a:xfrm>
          <a:prstGeom prst="rect">
            <a:avLst/>
          </a:prstGeom>
          <a:noFill/>
        </p:spPr>
      </p:pic>
      <p:sp>
        <p:nvSpPr>
          <p:cNvPr id="2051" name="AutoShape 3" descr="http://2.bp.blogspot.com/_EZzZD55DM40/Szn4YWspe6I/AAAAAAAAAeI/TruCk08BC-c/s400/balance_q.jpg"/>
          <p:cNvSpPr>
            <a:spLocks noChangeAspect="1" noChangeArrowheads="1"/>
          </p:cNvSpPr>
          <p:nvPr/>
        </p:nvSpPr>
        <p:spPr bwMode="auto">
          <a:xfrm>
            <a:off x="155575" y="-1371600"/>
            <a:ext cx="36576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http://fr.wrs.yahoo.com/_ylt=A0WTf2t6CHFM2DQAPbNuAQx./SIG=12g4a6qh8/EXP=1282562554/**http%3a/www.mwtb.org/images/interactive/balance/balance_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472608" cy="4275475"/>
          </a:xfrm>
          <a:prstGeom prst="rect">
            <a:avLst/>
          </a:prstGeom>
          <a:noFill/>
        </p:spPr>
      </p:pic>
      <p:pic>
        <p:nvPicPr>
          <p:cNvPr id="2049" name="Picture 1" descr="C:\Users\Mozama\Pictures\RELIGION\jour du jugement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3913" y="332656"/>
            <a:ext cx="1848205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225</Words>
  <Application>Microsoft Office PowerPoint</Application>
  <PresentationFormat>Affichage à l'écran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L’honnêteté va de pair avec la sincérité et la vérité.</vt:lpstr>
      <vt:lpstr>Nous connaissons tous le dicton qui dit  "l’honnêteté est la meilleure des tactiques", mais que signifie cela au juste ?</vt:lpstr>
      <vt:lpstr>Cela veut dire qu’en étant honnêtes, notre vie en sera non seulement meilleure,  mais nous ferons aussi partis des “aimés” d’Allah.</vt:lpstr>
      <vt:lpstr>En n’étant pas honnête, il vous faudra retenir votre mensonge, et pour couvrir votre mensonge, il vous faudra continuer à mentir jusqu’à en être habitué.</vt:lpstr>
      <vt:lpstr>L’importance de la vérité est accentuée dans le Ayat suivant du Qour'àne, Sourate 9 (verset 119) : « Ô vous qui croyez, craignez Allah et soyez avec les véridiques. »</vt:lpstr>
      <vt:lpstr>Dans la Sourate al-Baqarah, Ayat 177, certaines qualités des  gens pieux sont mentionnées, parmi lesquelles se trouve la sincérité.</vt:lpstr>
      <vt:lpstr>Allah swt dit dans la cinquième Sourate (Al-Maidah), Ayat 119, que le Qiyamat est le jour où « la véracité va profiter aux véridiques »  et Allah les agréera de pouvoir « emprunter le chemin vers le Paradis 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Mozama</dc:creator>
  <cp:lastModifiedBy>Mozama Mamodaly</cp:lastModifiedBy>
  <cp:revision>24</cp:revision>
  <dcterms:created xsi:type="dcterms:W3CDTF">2010-08-21T23:55:35Z</dcterms:created>
  <dcterms:modified xsi:type="dcterms:W3CDTF">2010-08-22T20:04:19Z</dcterms:modified>
</cp:coreProperties>
</file>