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20/08/2010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20/08/2010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20/08/2010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3000" b="-2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20/08/2010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5"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a:latin typeface="Times New Roman" pitchFamily="18" charset="0"/>
                <a:cs typeface="Times New Roman" pitchFamily="18" charset="0"/>
              </a:rPr>
              <a:t>Réalisé par une Kaniz-e-Fatéma</a:t>
            </a:r>
          </a:p>
          <a:p>
            <a:pPr>
              <a:spcBef>
                <a:spcPct val="50000"/>
              </a:spcBef>
            </a:pPr>
            <a:r>
              <a:rPr lang="fr-FR" sz="1400" b="1">
                <a:latin typeface="Times New Roman" pitchFamily="18" charset="0"/>
                <a:cs typeface="Times New Roman" pitchFamily="18" charset="0"/>
              </a:rPr>
              <a:t>Approuvé par Moulla Nissar</a:t>
            </a:r>
          </a:p>
        </p:txBody>
      </p:sp>
      <p:sp>
        <p:nvSpPr>
          <p:cNvPr id="6" name="Text Box 2"/>
          <p:cNvSpPr txBox="1">
            <a:spLocks noChangeArrowheads="1"/>
          </p:cNvSpPr>
          <p:nvPr/>
        </p:nvSpPr>
        <p:spPr bwMode="auto">
          <a:xfrm>
            <a:off x="3143240"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chemeClr val="accent5">
                    <a:lumMod val="50000"/>
                  </a:schemeClr>
                </a:solidFill>
              </a:rPr>
              <a:t>AKHLAQ  </a:t>
            </a:r>
            <a:r>
              <a:rPr lang="fr-FR" sz="3200" b="1" dirty="0">
                <a:solidFill>
                  <a:schemeClr val="accent5">
                    <a:lumMod val="50000"/>
                  </a:schemeClr>
                </a:solidFill>
              </a:rPr>
              <a:t>5</a:t>
            </a:r>
          </a:p>
          <a:p>
            <a:pPr algn="ctr">
              <a:spcBef>
                <a:spcPct val="50000"/>
              </a:spcBef>
            </a:pPr>
            <a:r>
              <a:rPr lang="fr-FR" sz="3200" b="1" dirty="0">
                <a:solidFill>
                  <a:schemeClr val="accent5">
                    <a:lumMod val="50000"/>
                  </a:schemeClr>
                </a:solidFill>
              </a:rPr>
              <a:t>LE</a:t>
            </a:r>
            <a:r>
              <a:rPr lang="en-US" sz="3200" b="1" dirty="0">
                <a:solidFill>
                  <a:schemeClr val="accent5">
                    <a:lumMod val="50000"/>
                  </a:schemeClr>
                </a:solidFill>
              </a:rPr>
              <a:t>ÇON </a:t>
            </a:r>
            <a:r>
              <a:rPr lang="en-US" sz="3200" b="1" dirty="0" smtClean="0">
                <a:solidFill>
                  <a:schemeClr val="accent5">
                    <a:lumMod val="50000"/>
                  </a:schemeClr>
                </a:solidFill>
              </a:rPr>
              <a:t>12</a:t>
            </a:r>
            <a:endParaRPr lang="en-US" sz="3200" b="1" dirty="0">
              <a:solidFill>
                <a:schemeClr val="accent5">
                  <a:lumMod val="50000"/>
                </a:schemeClr>
              </a:solidFill>
            </a:endParaRPr>
          </a:p>
        </p:txBody>
      </p:sp>
      <p:sp>
        <p:nvSpPr>
          <p:cNvPr id="7" name="ZoneTexte 6"/>
          <p:cNvSpPr txBox="1"/>
          <p:nvPr/>
        </p:nvSpPr>
        <p:spPr>
          <a:xfrm>
            <a:off x="4932040" y="2636912"/>
            <a:ext cx="4032448" cy="1754326"/>
          </a:xfrm>
          <a:prstGeom prst="rect">
            <a:avLst/>
          </a:prstGeom>
          <a:noFill/>
        </p:spPr>
        <p:txBody>
          <a:bodyPr wrap="square" rtlCol="0">
            <a:spAutoFit/>
          </a:bodyPr>
          <a:lstStyle/>
          <a:p>
            <a:pPr algn="ctr"/>
            <a:r>
              <a:rPr lang="fr-FR" sz="5400" dirty="0" smtClean="0">
                <a:solidFill>
                  <a:srgbClr val="FF0000"/>
                </a:solidFill>
                <a:latin typeface="Arial Black" pitchFamily="34" charset="0"/>
              </a:rPr>
              <a:t>LA </a:t>
            </a:r>
            <a:r>
              <a:rPr lang="fr-FR" sz="5400" dirty="0" smtClean="0">
                <a:solidFill>
                  <a:srgbClr val="FF0000"/>
                </a:solidFill>
                <a:latin typeface="Arial Black" pitchFamily="34" charset="0"/>
              </a:rPr>
              <a:t>CRUAU</a:t>
            </a:r>
            <a:r>
              <a:rPr lang="fr-FR" sz="5400" dirty="0" smtClean="0">
                <a:solidFill>
                  <a:srgbClr val="FF0000"/>
                </a:solidFill>
                <a:latin typeface="Arial Black" pitchFamily="34" charset="0"/>
              </a:rPr>
              <a:t>TÉ</a:t>
            </a:r>
            <a:endParaRPr lang="fr-FR" sz="5400" dirty="0">
              <a:solidFill>
                <a:srgbClr val="FF0000"/>
              </a:solidFill>
              <a:latin typeface="Arial Black"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79512" y="1484784"/>
            <a:ext cx="4680520" cy="473742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708920"/>
            <a:ext cx="4392488" cy="1470025"/>
          </a:xfrm>
        </p:spPr>
        <p:txBody>
          <a:bodyPr>
            <a:noAutofit/>
          </a:bodyPr>
          <a:lstStyle/>
          <a:p>
            <a:r>
              <a:rPr lang="fr-FR" sz="2800" dirty="0" smtClean="0">
                <a:latin typeface="Arial Black" pitchFamily="34" charset="0"/>
              </a:rPr>
              <a:t>Être </a:t>
            </a:r>
            <a:r>
              <a:rPr lang="fr-FR" sz="2800" dirty="0" smtClean="0">
                <a:latin typeface="Arial Black" pitchFamily="34" charset="0"/>
              </a:rPr>
              <a:t>cruel, c’est être méchant et sans cœur. Etre cruel est très </a:t>
            </a:r>
            <a:r>
              <a:rPr lang="fr-FR" sz="2800" dirty="0" smtClean="0">
                <a:latin typeface="Arial Black" pitchFamily="34" charset="0"/>
              </a:rPr>
              <a:t>mauvais </a:t>
            </a:r>
            <a:r>
              <a:rPr lang="fr-FR" sz="2800" dirty="0" smtClean="0">
                <a:latin typeface="Arial Black" pitchFamily="34" charset="0"/>
              </a:rPr>
              <a:t>; c’est l’inverse de la bonté.</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4860032" y="1052736"/>
            <a:ext cx="4067175" cy="5124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548680"/>
            <a:ext cx="4800600" cy="6048375"/>
          </a:xfrm>
          <a:prstGeom prst="rect">
            <a:avLst/>
          </a:prstGeom>
          <a:noFill/>
          <a:ln w="9525">
            <a:noFill/>
            <a:miter lim="800000"/>
            <a:headEnd/>
            <a:tailEnd/>
          </a:ln>
        </p:spPr>
      </p:pic>
      <p:sp>
        <p:nvSpPr>
          <p:cNvPr id="2" name="Titre 1"/>
          <p:cNvSpPr>
            <a:spLocks noGrp="1"/>
          </p:cNvSpPr>
          <p:nvPr>
            <p:ph type="ctrTitle"/>
          </p:nvPr>
        </p:nvSpPr>
        <p:spPr>
          <a:xfrm>
            <a:off x="5076056" y="2780928"/>
            <a:ext cx="4067944" cy="1470025"/>
          </a:xfrm>
        </p:spPr>
        <p:txBody>
          <a:bodyPr>
            <a:noAutofit/>
          </a:bodyPr>
          <a:lstStyle/>
          <a:p>
            <a:r>
              <a:rPr lang="fr-FR" sz="2800" dirty="0" smtClean="0">
                <a:latin typeface="Arial Black" pitchFamily="34" charset="0"/>
              </a:rPr>
              <a:t>Si quelque chose de mal arrive à quelqu’un par exemple, et </a:t>
            </a:r>
            <a:br>
              <a:rPr lang="fr-FR" sz="2800" dirty="0" smtClean="0">
                <a:latin typeface="Arial Black" pitchFamily="34" charset="0"/>
              </a:rPr>
            </a:br>
            <a:r>
              <a:rPr lang="fr-FR" sz="2800" dirty="0" smtClean="0">
                <a:latin typeface="Arial Black" pitchFamily="34" charset="0"/>
              </a:rPr>
              <a:t>qu’au lieu de l’aider, vous vous moquez de lui, vous avez alors fait </a:t>
            </a:r>
            <a:r>
              <a:rPr lang="fr-FR" sz="2800" dirty="0" smtClean="0">
                <a:latin typeface="Arial Black" pitchFamily="34" charset="0"/>
              </a:rPr>
              <a:t>preuve </a:t>
            </a:r>
            <a:r>
              <a:rPr lang="fr-FR" sz="2800" dirty="0" smtClean="0">
                <a:latin typeface="Arial Black" pitchFamily="34" charset="0"/>
              </a:rPr>
              <a:t>de cruauté.</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725144"/>
            <a:ext cx="7772400" cy="1470025"/>
          </a:xfrm>
        </p:spPr>
        <p:txBody>
          <a:bodyPr>
            <a:normAutofit/>
          </a:bodyPr>
          <a:lstStyle/>
          <a:p>
            <a:r>
              <a:rPr lang="fr-FR" sz="2800" dirty="0" smtClean="0">
                <a:latin typeface="Arial Black" pitchFamily="34" charset="0"/>
              </a:rPr>
              <a:t>L’Islam est un mode de vie </a:t>
            </a:r>
            <a:r>
              <a:rPr lang="fr-FR" sz="2800" dirty="0" smtClean="0">
                <a:latin typeface="Arial Black" pitchFamily="34" charset="0"/>
              </a:rPr>
              <a:t>basé </a:t>
            </a:r>
            <a:r>
              <a:rPr lang="fr-FR" sz="2800" dirty="0" smtClean="0">
                <a:latin typeface="Arial Black" pitchFamily="34" charset="0"/>
              </a:rPr>
              <a:t>sur la bonté, et s’oppose </a:t>
            </a:r>
            <a:r>
              <a:rPr lang="fr-FR" sz="2800" dirty="0" smtClean="0">
                <a:latin typeface="Arial Black" pitchFamily="34" charset="0"/>
              </a:rPr>
              <a:t>catégoriquement </a:t>
            </a:r>
            <a:r>
              <a:rPr lang="fr-FR" sz="2800" dirty="0" smtClean="0">
                <a:latin typeface="Arial Black" pitchFamily="34" charset="0"/>
              </a:rPr>
              <a:t>à la cruauté.</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descr="C:\Users\Mozama\Pictures\RELIGION\islam09.gif"/>
          <p:cNvPicPr>
            <a:picLocks noChangeAspect="1" noChangeArrowheads="1"/>
          </p:cNvPicPr>
          <p:nvPr/>
        </p:nvPicPr>
        <p:blipFill>
          <a:blip r:embed="rId3" cstate="print"/>
          <a:srcRect/>
          <a:stretch>
            <a:fillRect/>
          </a:stretch>
        </p:blipFill>
        <p:spPr bwMode="auto">
          <a:xfrm>
            <a:off x="1979712" y="548680"/>
            <a:ext cx="5688632" cy="323433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3068960"/>
            <a:ext cx="4392488" cy="1470025"/>
          </a:xfrm>
        </p:spPr>
        <p:txBody>
          <a:bodyPr>
            <a:noAutofit/>
          </a:bodyPr>
          <a:lstStyle/>
          <a:p>
            <a:r>
              <a:rPr lang="fr-FR" sz="2800" dirty="0" smtClean="0">
                <a:latin typeface="Arial Black" pitchFamily="34" charset="0"/>
              </a:rPr>
              <a:t>Du temps de notre Saint Prophète (s), les gens attachaient les </a:t>
            </a:r>
            <a:r>
              <a:rPr lang="fr-FR" sz="2800" dirty="0" smtClean="0">
                <a:latin typeface="Arial Black" pitchFamily="34" charset="0"/>
              </a:rPr>
              <a:t>prisonniers </a:t>
            </a:r>
            <a:r>
              <a:rPr lang="fr-FR" sz="2800" dirty="0" smtClean="0">
                <a:latin typeface="Arial Black" pitchFamily="34" charset="0"/>
              </a:rPr>
              <a:t>de guerre, qu’ils soient hommes ou femmes. Lorsque le </a:t>
            </a:r>
            <a:r>
              <a:rPr lang="fr-FR" sz="2800" dirty="0" smtClean="0">
                <a:latin typeface="Arial Black" pitchFamily="34" charset="0"/>
              </a:rPr>
              <a:t>Saint </a:t>
            </a:r>
            <a:r>
              <a:rPr lang="fr-FR" sz="2800" dirty="0" smtClean="0">
                <a:latin typeface="Arial Black" pitchFamily="34" charset="0"/>
              </a:rPr>
              <a:t>Prophète (s) revînt de la guerre, il vit ce qui se passait et se mit </a:t>
            </a:r>
            <a:r>
              <a:rPr lang="fr-FR" sz="2800" dirty="0" smtClean="0">
                <a:latin typeface="Arial Black" pitchFamily="34" charset="0"/>
              </a:rPr>
              <a:t>en </a:t>
            </a:r>
            <a:r>
              <a:rPr lang="fr-FR" sz="2800" dirty="0" smtClean="0">
                <a:latin typeface="Arial Black" pitchFamily="34" charset="0"/>
              </a:rPr>
              <a:t>colère.</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4499992" y="2204864"/>
            <a:ext cx="4458072" cy="286431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Mozama\Pictures\MADRESSA\repas.jpg"/>
          <p:cNvPicPr>
            <a:picLocks noChangeAspect="1" noChangeArrowheads="1"/>
          </p:cNvPicPr>
          <p:nvPr/>
        </p:nvPicPr>
        <p:blipFill>
          <a:blip r:embed="rId2" cstate="print"/>
          <a:srcRect/>
          <a:stretch>
            <a:fillRect/>
          </a:stretch>
        </p:blipFill>
        <p:spPr bwMode="auto">
          <a:xfrm>
            <a:off x="611560" y="332656"/>
            <a:ext cx="4992555" cy="3744416"/>
          </a:xfrm>
          <a:prstGeom prst="rect">
            <a:avLst/>
          </a:prstGeom>
          <a:noFill/>
        </p:spPr>
      </p:pic>
      <p:sp>
        <p:nvSpPr>
          <p:cNvPr id="2" name="Titre 1"/>
          <p:cNvSpPr>
            <a:spLocks noGrp="1"/>
          </p:cNvSpPr>
          <p:nvPr>
            <p:ph type="ctrTitle"/>
          </p:nvPr>
        </p:nvSpPr>
        <p:spPr>
          <a:xfrm>
            <a:off x="323528" y="5085184"/>
            <a:ext cx="8568952" cy="1470025"/>
          </a:xfrm>
        </p:spPr>
        <p:txBody>
          <a:bodyPr>
            <a:normAutofit/>
          </a:bodyPr>
          <a:lstStyle/>
          <a:p>
            <a:r>
              <a:rPr lang="fr-FR" sz="2800" dirty="0" smtClean="0">
                <a:latin typeface="Arial Black" pitchFamily="34" charset="0"/>
              </a:rPr>
              <a:t>Il ordonna qu’on détache les prisonniers sur le champ et </a:t>
            </a:r>
            <a:r>
              <a:rPr lang="fr-FR" sz="2800" dirty="0" smtClean="0">
                <a:latin typeface="Arial Black" pitchFamily="34" charset="0"/>
              </a:rPr>
              <a:t>qu’on </a:t>
            </a:r>
            <a:r>
              <a:rPr lang="fr-FR" sz="2800" dirty="0" smtClean="0">
                <a:latin typeface="Arial Black" pitchFamily="34" charset="0"/>
              </a:rPr>
              <a:t>leur donne à manger et à boire.</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6146" name="Picture 2" descr="C:\Users\Mozama\Pictures\MADRESSA\SABIL.jpg"/>
          <p:cNvPicPr>
            <a:picLocks noChangeAspect="1" noChangeArrowheads="1"/>
          </p:cNvPicPr>
          <p:nvPr/>
        </p:nvPicPr>
        <p:blipFill>
          <a:blip r:embed="rId4" cstate="print"/>
          <a:srcRect/>
          <a:stretch>
            <a:fillRect/>
          </a:stretch>
        </p:blipFill>
        <p:spPr bwMode="auto">
          <a:xfrm>
            <a:off x="5940152" y="1484784"/>
            <a:ext cx="2993504" cy="365179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4048" y="2852936"/>
            <a:ext cx="3955976" cy="1470025"/>
          </a:xfrm>
        </p:spPr>
        <p:txBody>
          <a:bodyPr>
            <a:noAutofit/>
          </a:bodyPr>
          <a:lstStyle/>
          <a:p>
            <a:r>
              <a:rPr lang="fr-FR" sz="2800" dirty="0" smtClean="0">
                <a:latin typeface="Arial Black" pitchFamily="34" charset="0"/>
              </a:rPr>
              <a:t>Il dit que les femmes et les </a:t>
            </a:r>
            <a:br>
              <a:rPr lang="fr-FR" sz="2800" dirty="0" smtClean="0">
                <a:latin typeface="Arial Black" pitchFamily="34" charset="0"/>
              </a:rPr>
            </a:br>
            <a:r>
              <a:rPr lang="fr-FR" sz="2800" dirty="0" smtClean="0">
                <a:latin typeface="Arial Black" pitchFamily="34" charset="0"/>
              </a:rPr>
              <a:t>enfants doivent être mis à l’abri et qu’ils doivent en prendre soin.</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179512" y="1556792"/>
            <a:ext cx="4896544" cy="381975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196752"/>
            <a:ext cx="7772400" cy="1470025"/>
          </a:xfrm>
        </p:spPr>
        <p:txBody>
          <a:bodyPr>
            <a:normAutofit/>
          </a:bodyPr>
          <a:lstStyle/>
          <a:p>
            <a:r>
              <a:rPr lang="fr-FR" sz="2800" dirty="0" smtClean="0">
                <a:latin typeface="Arial Black" pitchFamily="34" charset="0"/>
              </a:rPr>
              <a:t>En </a:t>
            </a:r>
            <a:r>
              <a:rPr lang="fr-FR" sz="2800" dirty="0" smtClean="0">
                <a:latin typeface="Arial Black" pitchFamily="34" charset="0"/>
              </a:rPr>
              <a:t>réalisant </a:t>
            </a:r>
            <a:r>
              <a:rPr lang="fr-FR" sz="2800" dirty="0" smtClean="0">
                <a:latin typeface="Arial Black" pitchFamily="34" charset="0"/>
              </a:rPr>
              <a:t>combien le Saint Prophète (s) était bon et aimable, les </a:t>
            </a:r>
            <a:br>
              <a:rPr lang="fr-FR" sz="2800" dirty="0" smtClean="0">
                <a:latin typeface="Arial Black" pitchFamily="34" charset="0"/>
              </a:rPr>
            </a:br>
            <a:r>
              <a:rPr lang="fr-FR" sz="2800" dirty="0" smtClean="0">
                <a:latin typeface="Arial Black" pitchFamily="34" charset="0"/>
              </a:rPr>
              <a:t>prisonniers devinrent Musulmans.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2699792" y="3356992"/>
            <a:ext cx="4109615" cy="324710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755576" y="404664"/>
            <a:ext cx="3905250" cy="2667000"/>
          </a:xfrm>
          <a:prstGeom prst="rect">
            <a:avLst/>
          </a:prstGeom>
          <a:noFill/>
          <a:ln w="9525">
            <a:noFill/>
            <a:miter lim="800000"/>
            <a:headEnd/>
            <a:tailEnd/>
          </a:ln>
        </p:spPr>
      </p:pic>
      <p:sp>
        <p:nvSpPr>
          <p:cNvPr id="2" name="Titre 1"/>
          <p:cNvSpPr>
            <a:spLocks noGrp="1"/>
          </p:cNvSpPr>
          <p:nvPr>
            <p:ph type="ctrTitle"/>
          </p:nvPr>
        </p:nvSpPr>
        <p:spPr>
          <a:xfrm>
            <a:off x="323528" y="4725144"/>
            <a:ext cx="8568952" cy="1470025"/>
          </a:xfrm>
        </p:spPr>
        <p:txBody>
          <a:bodyPr>
            <a:noAutofit/>
          </a:bodyPr>
          <a:lstStyle/>
          <a:p>
            <a:r>
              <a:rPr lang="fr-FR" sz="2800" dirty="0" smtClean="0">
                <a:latin typeface="Arial Black" pitchFamily="34" charset="0"/>
              </a:rPr>
              <a:t>Cela montre que le seul moyen de faire part de la beauté de </a:t>
            </a:r>
            <a:r>
              <a:rPr lang="fr-FR" sz="2800" dirty="0" smtClean="0">
                <a:latin typeface="Arial Black" pitchFamily="34" charset="0"/>
              </a:rPr>
              <a:t>l’Islam </a:t>
            </a:r>
            <a:r>
              <a:rPr lang="fr-FR" sz="2800" dirty="0" smtClean="0">
                <a:latin typeface="Arial Black" pitchFamily="34" charset="0"/>
              </a:rPr>
              <a:t>aux non-Musulmans est de leur montrer ce que l’Islam nous </a:t>
            </a:r>
            <a:r>
              <a:rPr lang="fr-FR" sz="2800" dirty="0" smtClean="0">
                <a:latin typeface="Arial Black" pitchFamily="34" charset="0"/>
              </a:rPr>
              <a:t>enseigne</a:t>
            </a:r>
            <a:r>
              <a:rPr lang="fr-FR" sz="2800" dirty="0" smtClean="0">
                <a:latin typeface="Arial Black" pitchFamily="34" charset="0"/>
              </a:rPr>
              <a:t>. Ne soyez jamais cruel ; soyez toujours juste.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9218" name="Picture 2"/>
          <p:cNvPicPr>
            <a:picLocks noChangeAspect="1" noChangeArrowheads="1"/>
          </p:cNvPicPr>
          <p:nvPr/>
        </p:nvPicPr>
        <p:blipFill>
          <a:blip r:embed="rId4" cstate="print"/>
          <a:srcRect/>
          <a:stretch>
            <a:fillRect/>
          </a:stretch>
        </p:blipFill>
        <p:spPr bwMode="auto">
          <a:xfrm>
            <a:off x="5148064" y="1628800"/>
            <a:ext cx="3774354" cy="260629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190</Words>
  <Application>Microsoft Office PowerPoint</Application>
  <PresentationFormat>Affichage à l'écran (4:3)</PresentationFormat>
  <Paragraphs>13</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Diapositive 1</vt:lpstr>
      <vt:lpstr>Être cruel, c’est être méchant et sans cœur. Etre cruel est très mauvais ; c’est l’inverse de la bonté.</vt:lpstr>
      <vt:lpstr>Si quelque chose de mal arrive à quelqu’un par exemple, et  qu’au lieu de l’aider, vous vous moquez de lui, vous avez alors fait preuve de cruauté.</vt:lpstr>
      <vt:lpstr>L’Islam est un mode de vie basé sur la bonté, et s’oppose catégoriquement à la cruauté.</vt:lpstr>
      <vt:lpstr>Du temps de notre Saint Prophète (s), les gens attachaient les prisonniers de guerre, qu’ils soient hommes ou femmes. Lorsque le Saint Prophète (s) revînt de la guerre, il vit ce qui se passait et se mit en colère.</vt:lpstr>
      <vt:lpstr>Il ordonna qu’on détache les prisonniers sur le champ et qu’on leur donne à manger et à boire.</vt:lpstr>
      <vt:lpstr>Il dit que les femmes et les  enfants doivent être mis à l’abri et qu’ils doivent en prendre soin.</vt:lpstr>
      <vt:lpstr>En réalisant combien le Saint Prophète (s) était bon et aimable, les  prisonniers devinrent Musulmans.</vt:lpstr>
      <vt:lpstr>Cela montre que le seul moyen de faire part de la beauté de l’Islam aux non-Musulmans est de leur montrer ce que l’Islam nous enseigne. Ne soyez jamais cruel ; soyez toujours juste.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18</cp:revision>
  <dcterms:created xsi:type="dcterms:W3CDTF">2010-08-20T19:45:35Z</dcterms:created>
  <dcterms:modified xsi:type="dcterms:W3CDTF">2010-08-20T21:29:05Z</dcterms:modified>
</cp:coreProperties>
</file>