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17/08/2010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17/08/2010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a:latin typeface="Times New Roman" pitchFamily="18" charset="0"/>
                <a:cs typeface="Times New Roman" pitchFamily="18" charset="0"/>
              </a:rPr>
              <a:t>Réalisé par une Kaniz-e-Fatéma</a:t>
            </a:r>
          </a:p>
          <a:p>
            <a:pPr>
              <a:spcBef>
                <a:spcPct val="50000"/>
              </a:spcBef>
            </a:pPr>
            <a:r>
              <a:rPr lang="fr-FR" sz="1400" b="1">
                <a:latin typeface="Times New Roman" pitchFamily="18" charset="0"/>
                <a:cs typeface="Times New Roman" pitchFamily="18" charset="0"/>
              </a:rPr>
              <a:t>Approuvé par Moulla Nissar</a:t>
            </a:r>
          </a:p>
        </p:txBody>
      </p:sp>
      <p:sp>
        <p:nvSpPr>
          <p:cNvPr id="6" name="Text Box 2"/>
          <p:cNvSpPr txBox="1">
            <a:spLocks noChangeArrowheads="1"/>
          </p:cNvSpPr>
          <p:nvPr/>
        </p:nvSpPr>
        <p:spPr bwMode="auto">
          <a:xfrm>
            <a:off x="314324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chemeClr val="accent5">
                    <a:lumMod val="50000"/>
                  </a:schemeClr>
                </a:solidFill>
              </a:rPr>
              <a:t>AKHLAQ  </a:t>
            </a:r>
            <a:r>
              <a:rPr lang="fr-FR" sz="3200" b="1" dirty="0">
                <a:solidFill>
                  <a:schemeClr val="accent5">
                    <a:lumMod val="50000"/>
                  </a:schemeClr>
                </a:solidFill>
              </a:rPr>
              <a:t>5</a:t>
            </a:r>
          </a:p>
          <a:p>
            <a:pPr algn="ctr">
              <a:spcBef>
                <a:spcPct val="50000"/>
              </a:spcBef>
            </a:pPr>
            <a:r>
              <a:rPr lang="fr-FR" sz="3200" b="1" dirty="0">
                <a:solidFill>
                  <a:schemeClr val="accent5">
                    <a:lumMod val="50000"/>
                  </a:schemeClr>
                </a:solidFill>
              </a:rPr>
              <a:t>LE</a:t>
            </a:r>
            <a:r>
              <a:rPr lang="en-US" sz="3200" b="1" dirty="0">
                <a:solidFill>
                  <a:schemeClr val="accent5">
                    <a:lumMod val="50000"/>
                  </a:schemeClr>
                </a:solidFill>
              </a:rPr>
              <a:t>ÇON </a:t>
            </a:r>
            <a:r>
              <a:rPr lang="en-US" sz="3200" b="1" dirty="0" smtClean="0">
                <a:solidFill>
                  <a:schemeClr val="accent5">
                    <a:lumMod val="50000"/>
                  </a:schemeClr>
                </a:solidFill>
              </a:rPr>
              <a:t>10</a:t>
            </a:r>
            <a:endParaRPr lang="en-US" sz="3200" b="1" dirty="0">
              <a:solidFill>
                <a:schemeClr val="accent5">
                  <a:lumMod val="50000"/>
                </a:schemeClr>
              </a:solidFill>
            </a:endParaRPr>
          </a:p>
        </p:txBody>
      </p:sp>
      <p:sp>
        <p:nvSpPr>
          <p:cNvPr id="7" name="ZoneTexte 6"/>
          <p:cNvSpPr txBox="1"/>
          <p:nvPr/>
        </p:nvSpPr>
        <p:spPr>
          <a:xfrm>
            <a:off x="251520" y="2636912"/>
            <a:ext cx="4320480" cy="1754326"/>
          </a:xfrm>
          <a:prstGeom prst="rect">
            <a:avLst/>
          </a:prstGeom>
          <a:noFill/>
        </p:spPr>
        <p:txBody>
          <a:bodyPr wrap="square" rtlCol="0">
            <a:spAutoFit/>
          </a:bodyPr>
          <a:lstStyle/>
          <a:p>
            <a:pPr algn="ctr"/>
            <a:r>
              <a:rPr lang="fr-FR" sz="5400" dirty="0" smtClean="0">
                <a:solidFill>
                  <a:srgbClr val="FF0000"/>
                </a:solidFill>
                <a:latin typeface="Arial Black" pitchFamily="34" charset="0"/>
              </a:rPr>
              <a:t>AIDER LES FAIBLES</a:t>
            </a:r>
            <a:endParaRPr lang="fr-FR" sz="5400" dirty="0">
              <a:solidFill>
                <a:srgbClr val="FF0000"/>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860032" y="1484784"/>
            <a:ext cx="3821410" cy="429526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924944"/>
            <a:ext cx="3456384" cy="1143000"/>
          </a:xfrm>
        </p:spPr>
        <p:txBody>
          <a:bodyPr>
            <a:noAutofit/>
          </a:bodyPr>
          <a:lstStyle/>
          <a:p>
            <a:r>
              <a:rPr lang="fr-FR" sz="2800" dirty="0" smtClean="0">
                <a:latin typeface="Arial Black" pitchFamily="34" charset="0"/>
              </a:rPr>
              <a:t>Tout ce </a:t>
            </a:r>
            <a:br>
              <a:rPr lang="fr-FR" sz="2800" dirty="0" smtClean="0">
                <a:latin typeface="Arial Black" pitchFamily="34" charset="0"/>
              </a:rPr>
            </a:br>
            <a:r>
              <a:rPr lang="fr-FR" sz="2800" dirty="0" smtClean="0">
                <a:latin typeface="Arial Black" pitchFamily="34" charset="0"/>
              </a:rPr>
              <a:t>que nous avons à faire, c’est bavarder avec eux pour qu’ils ne se sentent pas seuls, ou pour leur remonter le moral.</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4067944" y="1628800"/>
            <a:ext cx="4818112" cy="36135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5517232"/>
            <a:ext cx="8784976" cy="1143000"/>
          </a:xfrm>
        </p:spPr>
        <p:txBody>
          <a:bodyPr>
            <a:normAutofit fontScale="90000"/>
          </a:bodyPr>
          <a:lstStyle/>
          <a:p>
            <a:r>
              <a:rPr lang="fr-FR" sz="2800" dirty="0" smtClean="0">
                <a:latin typeface="Arial Black" pitchFamily="34" charset="0"/>
              </a:rPr>
              <a:t>Nous pourrions trouver des gens âgés autour de nous et faire leurs courses ou les aider à jardiner.</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971600" y="692696"/>
            <a:ext cx="3810000" cy="2857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76256" y="1124744"/>
            <a:ext cx="1978521" cy="420224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ozama\Pictures\IBADAT\My_Book_of_Deeds.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re 1"/>
          <p:cNvSpPr>
            <a:spLocks noGrp="1"/>
          </p:cNvSpPr>
          <p:nvPr>
            <p:ph type="title"/>
          </p:nvPr>
        </p:nvSpPr>
        <p:spPr>
          <a:xfrm>
            <a:off x="0" y="5715000"/>
            <a:ext cx="9144000" cy="1143000"/>
          </a:xfrm>
        </p:spPr>
        <p:txBody>
          <a:bodyPr>
            <a:normAutofit/>
          </a:bodyPr>
          <a:lstStyle/>
          <a:p>
            <a:r>
              <a:rPr lang="fr-FR" sz="2800" dirty="0" smtClean="0">
                <a:latin typeface="Arial Black" pitchFamily="34" charset="0"/>
              </a:rPr>
              <a:t>En aidant les autres, Allah nous aidera le Jour du Jugement.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97152"/>
            <a:ext cx="9144000" cy="1863080"/>
          </a:xfrm>
        </p:spPr>
        <p:txBody>
          <a:bodyPr>
            <a:noAutofit/>
          </a:bodyPr>
          <a:lstStyle/>
          <a:p>
            <a:r>
              <a:rPr lang="fr-FR" sz="2800" dirty="0" smtClean="0">
                <a:latin typeface="Arial Black" pitchFamily="34" charset="0"/>
              </a:rPr>
              <a:t>Aider les faibles, </a:t>
            </a:r>
            <a:r>
              <a:rPr lang="fr-FR" sz="2800" dirty="0" smtClean="0">
                <a:latin typeface="Arial Black" pitchFamily="34" charset="0"/>
              </a:rPr>
              <a:t>ce n’est </a:t>
            </a:r>
            <a:r>
              <a:rPr lang="fr-FR" sz="2800" dirty="0" smtClean="0">
                <a:latin typeface="Arial Black" pitchFamily="34" charset="0"/>
              </a:rPr>
              <a:t>pas seulement aider ceux qui ne sont pas très forts, mais c’est aussi aider ceux qui ont des problèmes d’argent ou de santé et qui sont dans le besoin.</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2195736" y="332656"/>
            <a:ext cx="5220580" cy="41764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0152" y="2924944"/>
            <a:ext cx="2987824" cy="1143000"/>
          </a:xfrm>
        </p:spPr>
        <p:txBody>
          <a:bodyPr>
            <a:normAutofit fontScale="90000"/>
          </a:bodyPr>
          <a:lstStyle/>
          <a:p>
            <a:r>
              <a:rPr lang="fr-FR" sz="2800" dirty="0" smtClean="0">
                <a:latin typeface="Arial Black" pitchFamily="34" charset="0"/>
              </a:rPr>
              <a:t>Un personne DANS LE</a:t>
            </a:r>
            <a:br>
              <a:rPr lang="fr-FR" sz="2800" dirty="0" smtClean="0">
                <a:latin typeface="Arial Black" pitchFamily="34" charset="0"/>
              </a:rPr>
            </a:br>
            <a:r>
              <a:rPr lang="fr-FR" sz="2800" dirty="0" smtClean="0">
                <a:latin typeface="Arial Black" pitchFamily="34" charset="0"/>
              </a:rPr>
              <a:t>BESOIN est une personne qui a</a:t>
            </a:r>
            <a:br>
              <a:rPr lang="fr-FR" sz="2800" dirty="0" smtClean="0">
                <a:latin typeface="Arial Black" pitchFamily="34" charset="0"/>
              </a:rPr>
            </a:br>
            <a:r>
              <a:rPr lang="fr-FR" sz="2800" dirty="0" smtClean="0">
                <a:latin typeface="Arial Black" pitchFamily="34" charset="0"/>
              </a:rPr>
              <a:t>BESOIN d’aide.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79512" y="1700808"/>
            <a:ext cx="5472608" cy="410445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573016"/>
            <a:ext cx="8229600" cy="3024336"/>
          </a:xfrm>
        </p:spPr>
        <p:txBody>
          <a:bodyPr>
            <a:normAutofit/>
          </a:bodyPr>
          <a:lstStyle/>
          <a:p>
            <a:r>
              <a:rPr lang="fr-FR" sz="2800" dirty="0" smtClean="0">
                <a:latin typeface="Arial Black" pitchFamily="34" charset="0"/>
              </a:rPr>
              <a:t>Allah dit dans le Saint </a:t>
            </a:r>
            <a:br>
              <a:rPr lang="fr-FR" sz="2800" dirty="0" smtClean="0">
                <a:latin typeface="Arial Black" pitchFamily="34" charset="0"/>
              </a:rPr>
            </a:br>
            <a:r>
              <a:rPr lang="fr-FR" sz="2800" dirty="0" err="1" smtClean="0">
                <a:latin typeface="Arial Black" pitchFamily="34" charset="0"/>
              </a:rPr>
              <a:t>Qour'àne</a:t>
            </a:r>
            <a:r>
              <a:rPr lang="fr-FR" sz="2800" dirty="0" smtClean="0">
                <a:latin typeface="Arial Black" pitchFamily="34" charset="0"/>
              </a:rPr>
              <a:t> que quiconque a de </a:t>
            </a:r>
            <a:br>
              <a:rPr lang="fr-FR" sz="2800" dirty="0" smtClean="0">
                <a:latin typeface="Arial Black" pitchFamily="34" charset="0"/>
              </a:rPr>
            </a:br>
            <a:r>
              <a:rPr lang="fr-FR" sz="2800" dirty="0" smtClean="0">
                <a:latin typeface="Arial Black" pitchFamily="34" charset="0"/>
              </a:rPr>
              <a:t>l’argent doit en donner un peu à </a:t>
            </a:r>
            <a:br>
              <a:rPr lang="fr-FR" sz="2800" dirty="0" smtClean="0">
                <a:latin typeface="Arial Black" pitchFamily="34" charset="0"/>
              </a:rPr>
            </a:br>
            <a:r>
              <a:rPr lang="fr-FR" sz="2800" dirty="0" smtClean="0">
                <a:latin typeface="Arial Black" pitchFamily="34" charset="0"/>
              </a:rPr>
              <a:t>ceux qui sont dans le besoin.</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descr="C:\Users\Mozama\Pictures\RELIGION\QURAN.gif"/>
          <p:cNvPicPr>
            <a:picLocks noChangeAspect="1" noChangeArrowheads="1" noCrop="1"/>
          </p:cNvPicPr>
          <p:nvPr/>
        </p:nvPicPr>
        <p:blipFill>
          <a:blip r:embed="rId3" cstate="print"/>
          <a:srcRect/>
          <a:stretch>
            <a:fillRect/>
          </a:stretch>
        </p:blipFill>
        <p:spPr bwMode="auto">
          <a:xfrm>
            <a:off x="3131840" y="260648"/>
            <a:ext cx="3384376" cy="33843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45224"/>
            <a:ext cx="9144000" cy="1143000"/>
          </a:xfrm>
        </p:spPr>
        <p:txBody>
          <a:bodyPr>
            <a:noAutofit/>
          </a:bodyPr>
          <a:lstStyle/>
          <a:p>
            <a:r>
              <a:rPr lang="fr-FR" sz="2800" dirty="0" smtClean="0">
                <a:latin typeface="Arial Black" pitchFamily="34" charset="0"/>
              </a:rPr>
              <a:t>En aidant ces gens qui ne sont pas aussi aisés que nous, nous devons aussi remercier </a:t>
            </a:r>
            <a:br>
              <a:rPr lang="fr-FR" sz="2800" dirty="0" smtClean="0">
                <a:latin typeface="Arial Black" pitchFamily="34" charset="0"/>
              </a:rPr>
            </a:br>
            <a:r>
              <a:rPr lang="fr-FR" sz="2800" dirty="0" smtClean="0">
                <a:latin typeface="Arial Black" pitchFamily="34" charset="0"/>
              </a:rPr>
              <a:t>Allah </a:t>
            </a:r>
            <a:r>
              <a:rPr lang="fr-FR" sz="2800" dirty="0" err="1" smtClean="0">
                <a:latin typeface="Arial Black" pitchFamily="34" charset="0"/>
              </a:rPr>
              <a:t>swt</a:t>
            </a:r>
            <a:r>
              <a:rPr lang="fr-FR" sz="2800" dirty="0" smtClean="0">
                <a:latin typeface="Arial Black" pitchFamily="34" charset="0"/>
              </a:rPr>
              <a:t> qui </a:t>
            </a:r>
            <a:r>
              <a:rPr lang="fr-FR" sz="2800" dirty="0" smtClean="0">
                <a:latin typeface="Arial Black" pitchFamily="34" charset="0"/>
              </a:rPr>
              <a:t>nous a bénis en nous gardant du besoin.</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2411760" y="1916832"/>
            <a:ext cx="4762500" cy="3038475"/>
          </a:xfrm>
          <a:prstGeom prst="rect">
            <a:avLst/>
          </a:prstGeom>
          <a:noFill/>
          <a:ln w="9525">
            <a:noFill/>
            <a:miter lim="800000"/>
            <a:headEnd/>
            <a:tailEnd/>
          </a:ln>
        </p:spPr>
      </p:pic>
      <p:sp>
        <p:nvSpPr>
          <p:cNvPr id="6" name="Rectangle à coins arrondis 5"/>
          <p:cNvSpPr/>
          <p:nvPr/>
        </p:nvSpPr>
        <p:spPr>
          <a:xfrm>
            <a:off x="3923928" y="188640"/>
            <a:ext cx="2808312" cy="1512168"/>
          </a:xfrm>
          <a:prstGeom prst="wedgeRoundRectCallout">
            <a:avLst>
              <a:gd name="adj1" fmla="val -20833"/>
              <a:gd name="adj2" fmla="val 95061"/>
              <a:gd name="adj3" fmla="val 16667"/>
            </a:avLst>
          </a:prstGeom>
          <a:solidFill>
            <a:srgbClr val="E2E28A"/>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smtClean="0">
                <a:solidFill>
                  <a:schemeClr val="accent6">
                    <a:lumMod val="75000"/>
                  </a:schemeClr>
                </a:solidFill>
              </a:rPr>
              <a:t>Alhamdoulillah</a:t>
            </a:r>
            <a:r>
              <a:rPr lang="fr-FR" sz="2400" b="1" dirty="0" smtClean="0">
                <a:solidFill>
                  <a:schemeClr val="accent6">
                    <a:lumMod val="75000"/>
                  </a:schemeClr>
                </a:solidFill>
              </a:rPr>
              <a:t>! Merci Allah de nous garder du besoin!</a:t>
            </a:r>
            <a:endParaRPr lang="fr-FR" sz="2400" b="1"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068960"/>
            <a:ext cx="4608512" cy="1143000"/>
          </a:xfrm>
        </p:spPr>
        <p:txBody>
          <a:bodyPr>
            <a:noAutofit/>
          </a:bodyPr>
          <a:lstStyle/>
          <a:p>
            <a:r>
              <a:rPr lang="fr-FR" sz="2800" dirty="0" smtClean="0">
                <a:latin typeface="Arial Black" pitchFamily="34" charset="0"/>
              </a:rPr>
              <a:t>Puisqu’Allah nous a donné tant, nous devons en faire usage </a:t>
            </a:r>
            <a:br>
              <a:rPr lang="fr-FR" sz="2800" dirty="0" smtClean="0">
                <a:latin typeface="Arial Black" pitchFamily="34" charset="0"/>
              </a:rPr>
            </a:br>
            <a:r>
              <a:rPr lang="fr-FR" sz="2800" dirty="0" smtClean="0">
                <a:latin typeface="Arial Black" pitchFamily="34" charset="0"/>
              </a:rPr>
              <a:t>pour aider les autres ; cela afin d’utiliser correctement notre fortune, ainsi que nous sommes censés le faire,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rot="5400000">
            <a:off x="5130238" y="1646626"/>
            <a:ext cx="3651101" cy="390348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52736"/>
            <a:ext cx="8229600" cy="1143000"/>
          </a:xfrm>
        </p:spPr>
        <p:txBody>
          <a:bodyPr>
            <a:normAutofit/>
          </a:bodyPr>
          <a:lstStyle/>
          <a:p>
            <a:r>
              <a:rPr lang="fr-FR" sz="2800" dirty="0" smtClean="0">
                <a:latin typeface="Arial Black" pitchFamily="34" charset="0"/>
              </a:rPr>
              <a:t>et non dépenser juste pour </a:t>
            </a:r>
            <a:br>
              <a:rPr lang="fr-FR" sz="2800" dirty="0" smtClean="0">
                <a:latin typeface="Arial Black" pitchFamily="34" charset="0"/>
              </a:rPr>
            </a:br>
            <a:r>
              <a:rPr lang="fr-FR" sz="2800" dirty="0" smtClean="0">
                <a:latin typeface="Arial Black" pitchFamily="34" charset="0"/>
              </a:rPr>
              <a:t>des choses luxueuses ou futiles.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547664" y="2924944"/>
            <a:ext cx="6435080" cy="3539294"/>
          </a:xfrm>
          <a:prstGeom prst="rect">
            <a:avLst/>
          </a:prstGeom>
          <a:noFill/>
          <a:ln w="9525">
            <a:noFill/>
            <a:miter lim="800000"/>
            <a:headEnd/>
            <a:tailEnd/>
          </a:ln>
        </p:spPr>
      </p:pic>
      <p:cxnSp>
        <p:nvCxnSpPr>
          <p:cNvPr id="6" name="Connecteur droit 5"/>
          <p:cNvCxnSpPr/>
          <p:nvPr/>
        </p:nvCxnSpPr>
        <p:spPr>
          <a:xfrm>
            <a:off x="1547664" y="2924944"/>
            <a:ext cx="6336704" cy="3528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547664" y="2996952"/>
            <a:ext cx="6264696" cy="3456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5976" y="3068960"/>
            <a:ext cx="4557192" cy="1143000"/>
          </a:xfrm>
        </p:spPr>
        <p:txBody>
          <a:bodyPr>
            <a:noAutofit/>
          </a:bodyPr>
          <a:lstStyle/>
          <a:p>
            <a:r>
              <a:rPr lang="fr-FR" sz="2800" dirty="0" smtClean="0">
                <a:latin typeface="Arial Black" pitchFamily="34" charset="0"/>
              </a:rPr>
              <a:t>Songez à notre faiblesse, Allah </a:t>
            </a:r>
            <a:r>
              <a:rPr lang="fr-FR" sz="2800" dirty="0" err="1" smtClean="0">
                <a:latin typeface="Arial Black" pitchFamily="34" charset="0"/>
              </a:rPr>
              <a:t>swt</a:t>
            </a:r>
            <a:r>
              <a:rPr lang="fr-FR" sz="2800" dirty="0" smtClean="0">
                <a:latin typeface="Arial Black" pitchFamily="34" charset="0"/>
              </a:rPr>
              <a:t> nous </a:t>
            </a:r>
            <a:r>
              <a:rPr lang="fr-FR" sz="2800" dirty="0" smtClean="0">
                <a:latin typeface="Arial Black" pitchFamily="34" charset="0"/>
              </a:rPr>
              <a:t>aide tout de même. Nous devons essayer d’aider à notre tour tous les pauvres, les blessés, tous ceux qui n’ont pas tout ce que nous avons.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467544" y="1628800"/>
            <a:ext cx="3456384" cy="463944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85184"/>
            <a:ext cx="9144000" cy="1143000"/>
          </a:xfrm>
        </p:spPr>
        <p:txBody>
          <a:bodyPr>
            <a:noAutofit/>
          </a:bodyPr>
          <a:lstStyle/>
          <a:p>
            <a:r>
              <a:rPr lang="fr-FR" sz="2800" dirty="0" smtClean="0">
                <a:latin typeface="Arial Black" pitchFamily="34" charset="0"/>
              </a:rPr>
              <a:t>Nous n’avons pas besoin d’être riches et puissants pour aider les autres. Si nous avons </a:t>
            </a:r>
            <a:r>
              <a:rPr lang="fr-FR" sz="2800" dirty="0" smtClean="0">
                <a:latin typeface="Arial Black" pitchFamily="34" charset="0"/>
              </a:rPr>
              <a:t>du</a:t>
            </a:r>
            <a:r>
              <a:rPr lang="fr-FR" sz="2800" dirty="0" smtClean="0">
                <a:latin typeface="Arial Black" pitchFamily="34" charset="0"/>
              </a:rPr>
              <a:t> </a:t>
            </a:r>
            <a:r>
              <a:rPr lang="fr-FR" sz="2800" dirty="0" smtClean="0">
                <a:latin typeface="Arial Black" pitchFamily="34" charset="0"/>
              </a:rPr>
              <a:t>temps libre, nous pouvons aller à </a:t>
            </a:r>
            <a:br>
              <a:rPr lang="fr-FR" sz="2800" dirty="0" smtClean="0">
                <a:latin typeface="Arial Black" pitchFamily="34" charset="0"/>
              </a:rPr>
            </a:br>
            <a:r>
              <a:rPr lang="fr-FR" sz="2800" dirty="0" smtClean="0">
                <a:latin typeface="Arial Black" pitchFamily="34" charset="0"/>
              </a:rPr>
              <a:t>l’hôpital rendre visite aux gens âgés ou malades qui y sont.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1835696" y="404664"/>
            <a:ext cx="5622114" cy="374441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201</Words>
  <Application>Microsoft Office PowerPoint</Application>
  <PresentationFormat>Affichage à l'écran (4:3)</PresentationFormat>
  <Paragraphs>17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Aider les faibles, ce n’est pas seulement aider ceux qui ne sont pas très forts, mais c’est aussi aider ceux qui ont des problèmes d’argent ou de santé et qui sont dans le besoin.</vt:lpstr>
      <vt:lpstr>Un personne DANS LE BESOIN est une personne qui a BESOIN d’aide.</vt:lpstr>
      <vt:lpstr>Allah dit dans le Saint  Qour'àne que quiconque a de  l’argent doit en donner un peu à  ceux qui sont dans le besoin.</vt:lpstr>
      <vt:lpstr>En aidant ces gens qui ne sont pas aussi aisés que nous, nous devons aussi remercier  Allah swt qui nous a bénis en nous gardant du besoin.</vt:lpstr>
      <vt:lpstr>Puisqu’Allah nous a donné tant, nous devons en faire usage  pour aider les autres ; cela afin d’utiliser correctement notre fortune, ainsi que nous sommes censés le faire,</vt:lpstr>
      <vt:lpstr>et non dépenser juste pour  des choses luxueuses ou futiles.</vt:lpstr>
      <vt:lpstr>Songez à notre faiblesse, Allah swt nous aide tout de même. Nous devons essayer d’aider à notre tour tous les pauvres, les blessés, tous ceux qui n’ont pas tout ce que nous avons.</vt:lpstr>
      <vt:lpstr>Nous n’avons pas besoin d’être riches et puissants pour aider les autres. Si nous avons du temps libre, nous pouvons aller à  l’hôpital rendre visite aux gens âgés ou malades qui y sont.</vt:lpstr>
      <vt:lpstr>Tout ce  que nous avons à faire, c’est bavarder avec eux pour qu’ils ne se sentent pas seuls, ou pour leur remonter le moral.</vt:lpstr>
      <vt:lpstr>Nous pourrions trouver des gens âgés autour de nous et faire leurs courses ou les aider à jardiner.</vt:lpstr>
      <vt:lpstr>En aidant les autres, Allah nous aidera le Jour du Jugement.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38</cp:revision>
  <dcterms:created xsi:type="dcterms:W3CDTF">2010-08-17T10:46:16Z</dcterms:created>
  <dcterms:modified xsi:type="dcterms:W3CDTF">2010-08-17T17:59:00Z</dcterms:modified>
</cp:coreProperties>
</file>