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2" r:id="rId21"/>
    <p:sldId id="283" r:id="rId22"/>
    <p:sldId id="280" r:id="rId23"/>
    <p:sldId id="281" r:id="rId24"/>
    <p:sldId id="274" r:id="rId25"/>
    <p:sldId id="275" r:id="rId26"/>
    <p:sldId id="278" r:id="rId27"/>
    <p:sldId id="279" r:id="rId28"/>
    <p:sldId id="276" r:id="rId29"/>
    <p:sldId id="277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302" r:id="rId41"/>
    <p:sldId id="303" r:id="rId42"/>
    <p:sldId id="300" r:id="rId43"/>
    <p:sldId id="301" r:id="rId44"/>
    <p:sldId id="298" r:id="rId45"/>
    <p:sldId id="299" r:id="rId46"/>
    <p:sldId id="296" r:id="rId47"/>
    <p:sldId id="297" r:id="rId48"/>
    <p:sldId id="294" r:id="rId49"/>
    <p:sldId id="295" r:id="rId50"/>
    <p:sldId id="312" r:id="rId51"/>
    <p:sldId id="313" r:id="rId52"/>
    <p:sldId id="310" r:id="rId53"/>
    <p:sldId id="311" r:id="rId54"/>
    <p:sldId id="308" r:id="rId55"/>
    <p:sldId id="309" r:id="rId56"/>
    <p:sldId id="306" r:id="rId57"/>
    <p:sldId id="307" r:id="rId58"/>
    <p:sldId id="304" r:id="rId59"/>
    <p:sldId id="305" r:id="rId60"/>
    <p:sldId id="322" r:id="rId61"/>
    <p:sldId id="323" r:id="rId62"/>
    <p:sldId id="320" r:id="rId63"/>
    <p:sldId id="321" r:id="rId64"/>
    <p:sldId id="318" r:id="rId65"/>
    <p:sldId id="319" r:id="rId66"/>
    <p:sldId id="316" r:id="rId67"/>
    <p:sldId id="317" r:id="rId68"/>
    <p:sldId id="314" r:id="rId69"/>
    <p:sldId id="315" r:id="rId70"/>
    <p:sldId id="336" r:id="rId71"/>
    <p:sldId id="337" r:id="rId72"/>
    <p:sldId id="334" r:id="rId73"/>
    <p:sldId id="335" r:id="rId74"/>
    <p:sldId id="332" r:id="rId75"/>
    <p:sldId id="333" r:id="rId76"/>
    <p:sldId id="330" r:id="rId77"/>
    <p:sldId id="331" r:id="rId78"/>
    <p:sldId id="328" r:id="rId79"/>
    <p:sldId id="329" r:id="rId80"/>
    <p:sldId id="326" r:id="rId81"/>
    <p:sldId id="327" r:id="rId82"/>
    <p:sldId id="324" r:id="rId83"/>
    <p:sldId id="325" r:id="rId84"/>
    <p:sldId id="338" r:id="rId85"/>
    <p:sldId id="339" r:id="rId86"/>
    <p:sldId id="356" r:id="rId87"/>
    <p:sldId id="357" r:id="rId88"/>
    <p:sldId id="354" r:id="rId89"/>
    <p:sldId id="355" r:id="rId90"/>
    <p:sldId id="352" r:id="rId91"/>
    <p:sldId id="353" r:id="rId92"/>
    <p:sldId id="350" r:id="rId93"/>
    <p:sldId id="351" r:id="rId94"/>
    <p:sldId id="348" r:id="rId95"/>
    <p:sldId id="349" r:id="rId96"/>
    <p:sldId id="346" r:id="rId97"/>
    <p:sldId id="347" r:id="rId98"/>
    <p:sldId id="344" r:id="rId99"/>
    <p:sldId id="345" r:id="rId100"/>
    <p:sldId id="342" r:id="rId101"/>
    <p:sldId id="343" r:id="rId102"/>
    <p:sldId id="376" r:id="rId103"/>
    <p:sldId id="377" r:id="rId104"/>
    <p:sldId id="374" r:id="rId105"/>
    <p:sldId id="375" r:id="rId106"/>
    <p:sldId id="372" r:id="rId107"/>
    <p:sldId id="373" r:id="rId108"/>
    <p:sldId id="370" r:id="rId109"/>
    <p:sldId id="371" r:id="rId110"/>
    <p:sldId id="368" r:id="rId111"/>
    <p:sldId id="369" r:id="rId112"/>
    <p:sldId id="366" r:id="rId113"/>
    <p:sldId id="367" r:id="rId114"/>
    <p:sldId id="364" r:id="rId115"/>
    <p:sldId id="365" r:id="rId116"/>
    <p:sldId id="362" r:id="rId117"/>
    <p:sldId id="363" r:id="rId118"/>
    <p:sldId id="360" r:id="rId119"/>
    <p:sldId id="361" r:id="rId120"/>
    <p:sldId id="358" r:id="rId121"/>
    <p:sldId id="359" r:id="rId1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12/04/2011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12/04/2011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12/04/2011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12/04/2011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12/04/2011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12/04/2011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12/04/2011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67544" y="3284984"/>
            <a:ext cx="8280920" cy="252028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 POUR UN</a:t>
            </a:r>
          </a:p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CHAMPION!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07704" y="260648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Arial Black" pitchFamily="34" charset="0"/>
              </a:rPr>
              <a:t>TARIKH 9</a:t>
            </a:r>
          </a:p>
          <a:p>
            <a:pPr algn="ctr"/>
            <a:endParaRPr lang="fr-FR" sz="3200" dirty="0" smtClean="0">
              <a:latin typeface="Arial Black" pitchFamily="34" charset="0"/>
            </a:endParaRPr>
          </a:p>
          <a:p>
            <a:pPr algn="ctr"/>
            <a:r>
              <a:rPr lang="fr-FR" sz="3200" dirty="0" smtClean="0">
                <a:latin typeface="Arial Black" pitchFamily="34" charset="0"/>
              </a:rPr>
              <a:t>LECONS 16 A 20</a:t>
            </a:r>
            <a:endParaRPr lang="fr-FR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4214818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5 – Quand Osman est-il mort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50 – Qui soutenait </a:t>
            </a:r>
            <a:r>
              <a:rPr lang="fr-FR" sz="5400" b="1" dirty="0" err="1" smtClean="0"/>
              <a:t>Ayesha</a:t>
            </a:r>
            <a:r>
              <a:rPr lang="fr-FR" sz="5400" b="1" dirty="0" smtClean="0"/>
              <a:t> lors de la bataille de Jamal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643050"/>
            <a:ext cx="91440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50 – Qui soutenait </a:t>
            </a:r>
            <a:r>
              <a:rPr lang="fr-FR" sz="3600" b="1" dirty="0" err="1" smtClean="0"/>
              <a:t>Ayesha</a:t>
            </a:r>
            <a:r>
              <a:rPr lang="fr-FR" sz="3600" b="1" dirty="0" smtClean="0"/>
              <a:t> lors de la bataille de Jamal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571876"/>
            <a:ext cx="9144000" cy="3714752"/>
          </a:xfrm>
        </p:spPr>
        <p:txBody>
          <a:bodyPr>
            <a:normAutofit fontScale="925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Le clan des </a:t>
            </a:r>
            <a:r>
              <a:rPr lang="fr-FR" sz="5400" b="1" dirty="0" err="1" smtClean="0">
                <a:solidFill>
                  <a:srgbClr val="FF0000"/>
                </a:solidFill>
              </a:rPr>
              <a:t>Bani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  <a:r>
              <a:rPr lang="fr-FR" sz="5400" b="1" dirty="0" err="1" smtClean="0">
                <a:solidFill>
                  <a:srgbClr val="FF0000"/>
                </a:solidFill>
              </a:rPr>
              <a:t>Oumayyah</a:t>
            </a:r>
            <a:r>
              <a:rPr lang="fr-FR" sz="5400" b="1" dirty="0" smtClean="0">
                <a:solidFill>
                  <a:srgbClr val="FF0000"/>
                </a:solidFill>
              </a:rPr>
              <a:t> auquel Osman avait appartenu ainsi que les anciens gouverneurs d’Osman soutenaient </a:t>
            </a:r>
            <a:r>
              <a:rPr lang="fr-FR" sz="5400" b="1" dirty="0" err="1" smtClean="0">
                <a:solidFill>
                  <a:srgbClr val="FF0000"/>
                </a:solidFill>
              </a:rPr>
              <a:t>Ayesha</a:t>
            </a:r>
            <a:r>
              <a:rPr lang="fr-FR" sz="5400" b="1" dirty="0" smtClean="0">
                <a:solidFill>
                  <a:srgbClr val="FF0000"/>
                </a:solidFill>
              </a:rPr>
              <a:t>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1440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51 –  Quand les chiens de </a:t>
            </a:r>
            <a:r>
              <a:rPr lang="fr-FR" sz="5400" b="1" dirty="0" err="1" smtClean="0"/>
              <a:t>Hawwab</a:t>
            </a:r>
            <a:r>
              <a:rPr lang="fr-FR" sz="5400" b="1" dirty="0" smtClean="0"/>
              <a:t> ont aboyé sur </a:t>
            </a:r>
            <a:r>
              <a:rPr lang="fr-FR" sz="5400" b="1" dirty="0" err="1" smtClean="0"/>
              <a:t>Ayesha</a:t>
            </a:r>
            <a:r>
              <a:rPr lang="fr-FR" sz="5400" b="1" dirty="0" smtClean="0"/>
              <a:t>, elle refusa d’aller plus loin. Qu’est-ce-que </a:t>
            </a:r>
            <a:r>
              <a:rPr lang="fr-FR" sz="5400" b="1" dirty="0" err="1" smtClean="0"/>
              <a:t>Talha</a:t>
            </a:r>
            <a:r>
              <a:rPr lang="fr-FR" sz="5400" b="1" dirty="0" smtClean="0"/>
              <a:t> et </a:t>
            </a:r>
            <a:r>
              <a:rPr lang="fr-FR" sz="5400" b="1" dirty="0" err="1" smtClean="0"/>
              <a:t>Zoubayr</a:t>
            </a:r>
            <a:r>
              <a:rPr lang="fr-FR" sz="5400" b="1" dirty="0" smtClean="0"/>
              <a:t> ont fait pour qu’elle remonte sur son chameau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357430"/>
            <a:ext cx="857256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51 – Quand les chiens de </a:t>
            </a:r>
            <a:r>
              <a:rPr lang="fr-FR" sz="3600" b="1" dirty="0" err="1" smtClean="0"/>
              <a:t>Hawwab</a:t>
            </a:r>
            <a:r>
              <a:rPr lang="fr-FR" sz="3600" b="1" dirty="0" smtClean="0"/>
              <a:t> ont aboyé sur </a:t>
            </a:r>
            <a:r>
              <a:rPr lang="fr-FR" sz="3600" b="1" dirty="0" err="1" smtClean="0"/>
              <a:t>Ayesha</a:t>
            </a:r>
            <a:r>
              <a:rPr lang="fr-FR" sz="3600" b="1" dirty="0" smtClean="0"/>
              <a:t>, elle refusa d’aller plus loin. Qu’est-ce-que </a:t>
            </a:r>
            <a:r>
              <a:rPr lang="fr-FR" sz="3600" b="1" dirty="0" err="1" smtClean="0"/>
              <a:t>Talha</a:t>
            </a:r>
            <a:r>
              <a:rPr lang="fr-FR" sz="3600" b="1" dirty="0" smtClean="0"/>
              <a:t> et </a:t>
            </a:r>
            <a:r>
              <a:rPr lang="fr-FR" sz="3600" b="1" dirty="0" err="1" smtClean="0"/>
              <a:t>Zoubayr</a:t>
            </a:r>
            <a:r>
              <a:rPr lang="fr-FR" sz="3600" b="1" dirty="0" smtClean="0"/>
              <a:t> ont fait pour qu’elle remonte sur son chameau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429132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Ils crièrent qu’Imam Ali A.S. approchait.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714620"/>
            <a:ext cx="91440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52 – Comment </a:t>
            </a:r>
            <a:r>
              <a:rPr lang="fr-FR" sz="5400" b="1" dirty="0" err="1" smtClean="0"/>
              <a:t>Ayesha</a:t>
            </a:r>
            <a:r>
              <a:rPr lang="fr-FR" sz="5400" b="1" dirty="0" smtClean="0"/>
              <a:t> réussit-elle à prendre le contrôle de Bassora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643050"/>
            <a:ext cx="91440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52 – Comment </a:t>
            </a:r>
            <a:r>
              <a:rPr lang="fr-FR" sz="3600" b="1" dirty="0" err="1" smtClean="0"/>
              <a:t>Ayesha</a:t>
            </a:r>
            <a:r>
              <a:rPr lang="fr-FR" sz="3600" b="1" dirty="0" smtClean="0"/>
              <a:t> réussit-elle à prendre le contrôle de Bassora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000372"/>
            <a:ext cx="9144000" cy="4357718"/>
          </a:xfrm>
        </p:spPr>
        <p:txBody>
          <a:bodyPr>
            <a:normAutofit fontScale="77500" lnSpcReduction="200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Pendant les prières en assemblée, les hommes de </a:t>
            </a:r>
            <a:r>
              <a:rPr lang="fr-FR" sz="5400" b="1" dirty="0" err="1" smtClean="0">
                <a:solidFill>
                  <a:srgbClr val="FF0000"/>
                </a:solidFill>
              </a:rPr>
              <a:t>Ayesha</a:t>
            </a:r>
            <a:r>
              <a:rPr lang="fr-FR" sz="5400" b="1" dirty="0" smtClean="0">
                <a:solidFill>
                  <a:srgbClr val="FF0000"/>
                </a:solidFill>
              </a:rPr>
              <a:t> capturèrent déloyalement le gouverneur d’Imam Ali (A.S.), Uthman </a:t>
            </a:r>
            <a:r>
              <a:rPr lang="fr-FR" sz="5400" b="1" dirty="0" err="1" smtClean="0">
                <a:solidFill>
                  <a:srgbClr val="FF0000"/>
                </a:solidFill>
              </a:rPr>
              <a:t>bin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  <a:r>
              <a:rPr lang="fr-FR" sz="5400" b="1" dirty="0" err="1" smtClean="0">
                <a:solidFill>
                  <a:srgbClr val="FF0000"/>
                </a:solidFill>
              </a:rPr>
              <a:t>Huneif</a:t>
            </a:r>
            <a:r>
              <a:rPr lang="fr-FR" sz="5400" b="1" dirty="0" smtClean="0">
                <a:solidFill>
                  <a:srgbClr val="FF0000"/>
                </a:solidFill>
              </a:rPr>
              <a:t>, après avoir tué 40 de ses gardes. Les combats éclatèrent dans la ville et beaucoup de partisans d'Imam Ali (A.S.) furent tués.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53 – Quand Imam Ali A.S. décida de se mettre en marche vers Bassora, il ne réussit à rassembler que 900 hommes et ce avec beaucoup de difficulté. Pourquoi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785926"/>
            <a:ext cx="9144000" cy="1470025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53 – Quand Imam Ali A.S. décida de se mettre en marche vers Bassora, il ne réussit à rassembler que 900 hommes et ce avec beaucoup de difficulté. Pourquoi ?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928934"/>
            <a:ext cx="9144000" cy="4143380"/>
          </a:xfrm>
        </p:spPr>
        <p:txBody>
          <a:bodyPr>
            <a:normAutofit fontScale="70000" lnSpcReduction="200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Les gens étaient peu disposés à combattre </a:t>
            </a:r>
            <a:r>
              <a:rPr lang="fr-FR" sz="5400" b="1" dirty="0" err="1" smtClean="0">
                <a:solidFill>
                  <a:srgbClr val="FF0000"/>
                </a:solidFill>
              </a:rPr>
              <a:t>Ayesha</a:t>
            </a:r>
            <a:r>
              <a:rPr lang="fr-FR" sz="5400" b="1" dirty="0" smtClean="0">
                <a:solidFill>
                  <a:srgbClr val="FF0000"/>
                </a:solidFill>
              </a:rPr>
              <a:t> qui était considérée comme la mère des fidèles en vertu de son statut de veuve du Saint-Prophète (S). De plus, </a:t>
            </a:r>
            <a:r>
              <a:rPr lang="fr-FR" sz="5400" b="1" dirty="0" err="1" smtClean="0">
                <a:solidFill>
                  <a:srgbClr val="FF0000"/>
                </a:solidFill>
              </a:rPr>
              <a:t>Mouawiya</a:t>
            </a:r>
            <a:r>
              <a:rPr lang="fr-FR" sz="5400" b="1" dirty="0" smtClean="0">
                <a:solidFill>
                  <a:srgbClr val="FF0000"/>
                </a:solidFill>
              </a:rPr>
              <a:t> avait réussi à inculquer dans l’esprit des gens qu’Imam Ali (A.S.) avait une part de responsabilité dans le meurtre d’Osman (lavage de cerveaux).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144000" cy="2243152"/>
          </a:xfrm>
        </p:spPr>
        <p:txBody>
          <a:bodyPr>
            <a:noAutofit/>
          </a:bodyPr>
          <a:lstStyle/>
          <a:p>
            <a:r>
              <a:rPr lang="fr-FR" sz="5000" b="1" dirty="0" smtClean="0"/>
              <a:t>54 – Lors de la bataille de Jamal, l’armée de </a:t>
            </a:r>
            <a:r>
              <a:rPr lang="fr-FR" sz="5000" b="1" dirty="0" err="1" smtClean="0"/>
              <a:t>Ayesha</a:t>
            </a:r>
            <a:r>
              <a:rPr lang="fr-FR" sz="5000" b="1" dirty="0" smtClean="0"/>
              <a:t> comprenait 30 000 soldats tandis qu’Imam Ali A.S. disposait de 20 000 personnes. Qu’est-ce qui différenciait les 2 armées ?</a:t>
            </a:r>
            <a:br>
              <a:rPr lang="fr-FR" sz="5000" b="1" dirty="0" smtClean="0"/>
            </a:br>
            <a:endParaRPr lang="fr-FR" sz="50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928802"/>
            <a:ext cx="9144000" cy="1470025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54 – Lors de la bataille de Jamal, l’armée de </a:t>
            </a:r>
            <a:r>
              <a:rPr lang="fr-FR" sz="2800" b="1" dirty="0" err="1" smtClean="0"/>
              <a:t>Ayesha</a:t>
            </a:r>
            <a:r>
              <a:rPr lang="fr-FR" sz="2800" b="1" dirty="0" smtClean="0"/>
              <a:t> comprenait 30 000 soldats tandis qu’Imam Ali A.S. disposait de 20 000 personnes. Qu’est-ce qui différenciait les 2 armées ?</a:t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endParaRPr lang="fr-FR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571876"/>
            <a:ext cx="9144000" cy="3500438"/>
          </a:xfrm>
        </p:spPr>
        <p:txBody>
          <a:bodyPr>
            <a:normAutofit fontScale="92500" lnSpcReduction="200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Imam Ali A.S. pouvait compter sur de vrais professionnels alors que </a:t>
            </a:r>
            <a:r>
              <a:rPr lang="fr-FR" sz="5400" b="1" dirty="0" err="1" smtClean="0">
                <a:solidFill>
                  <a:srgbClr val="FF0000"/>
                </a:solidFill>
              </a:rPr>
              <a:t>Ayesha</a:t>
            </a:r>
            <a:r>
              <a:rPr lang="fr-FR" sz="5400" b="1" dirty="0" smtClean="0">
                <a:solidFill>
                  <a:srgbClr val="FF0000"/>
                </a:solidFill>
              </a:rPr>
              <a:t> disposaient de nouvelles recrues inexpérimentées.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5 – Quand Osman est-il mort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4071942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Le 26 </a:t>
            </a:r>
            <a:r>
              <a:rPr lang="fr-FR" sz="5400" b="1" dirty="0" err="1" smtClean="0">
                <a:solidFill>
                  <a:srgbClr val="FF0000"/>
                </a:solidFill>
              </a:rPr>
              <a:t>Zilhaj</a:t>
            </a:r>
            <a:r>
              <a:rPr lang="fr-FR" sz="5400" b="1" dirty="0" smtClean="0">
                <a:solidFill>
                  <a:srgbClr val="FF0000"/>
                </a:solidFill>
              </a:rPr>
              <a:t>.</a:t>
            </a:r>
            <a:endParaRPr lang="fr-FR" sz="5400" dirty="0" smtClean="0">
              <a:solidFill>
                <a:srgbClr val="FF0000"/>
              </a:solidFill>
            </a:endParaRPr>
          </a:p>
          <a:p>
            <a:endParaRPr lang="fr-FR" sz="5400" b="1" dirty="0" smtClean="0">
              <a:solidFill>
                <a:srgbClr val="FF0000"/>
              </a:solidFill>
            </a:endParaRPr>
          </a:p>
          <a:p>
            <a:endParaRPr lang="fr-FR" sz="5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55 – Imam Ali A.S. envoya </a:t>
            </a:r>
            <a:r>
              <a:rPr lang="fr-FR" sz="5400" b="1" dirty="0" err="1" smtClean="0"/>
              <a:t>Jarir</a:t>
            </a:r>
            <a:r>
              <a:rPr lang="fr-FR" sz="5400" b="1" dirty="0" smtClean="0"/>
              <a:t> en Syrie pour régler les choses à l’amiable. Qu’arriva-t-il à </a:t>
            </a:r>
            <a:r>
              <a:rPr lang="fr-FR" sz="5400" b="1" dirty="0" err="1" smtClean="0"/>
              <a:t>Jarir</a:t>
            </a:r>
            <a:r>
              <a:rPr lang="fr-FR" sz="5400" b="1" dirty="0" smtClean="0"/>
              <a:t>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571612"/>
            <a:ext cx="9144000" cy="1470025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55 – Imam Ali A.S. envoya </a:t>
            </a:r>
            <a:r>
              <a:rPr lang="fr-FR" sz="3200" b="1" dirty="0" err="1" smtClean="0"/>
              <a:t>Jarir</a:t>
            </a:r>
            <a:r>
              <a:rPr lang="fr-FR" sz="3200" b="1" dirty="0" smtClean="0"/>
              <a:t> en Syrie pour régler les choses à l’amiable. Qu’arriva-t-il à </a:t>
            </a:r>
            <a:r>
              <a:rPr lang="fr-FR" sz="3200" b="1" dirty="0" err="1" smtClean="0"/>
              <a:t>Jarir</a:t>
            </a:r>
            <a:r>
              <a:rPr lang="fr-FR" sz="3200" b="1" dirty="0" smtClean="0"/>
              <a:t> ? </a:t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071654"/>
            <a:ext cx="9144000" cy="4786346"/>
          </a:xfrm>
        </p:spPr>
        <p:txBody>
          <a:bodyPr>
            <a:normAutofit fontScale="70000" lnSpcReduction="200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/>
            </a:r>
            <a:br>
              <a:rPr lang="fr-FR" sz="5400" b="1" dirty="0" smtClean="0">
                <a:solidFill>
                  <a:srgbClr val="FF0000"/>
                </a:solidFill>
              </a:rPr>
            </a:br>
            <a:r>
              <a:rPr lang="fr-FR" sz="5400" b="1" dirty="0" err="1" smtClean="0">
                <a:solidFill>
                  <a:srgbClr val="FF0000"/>
                </a:solidFill>
              </a:rPr>
              <a:t>Jarir</a:t>
            </a:r>
            <a:r>
              <a:rPr lang="fr-FR" sz="5400" b="1" dirty="0" smtClean="0">
                <a:solidFill>
                  <a:srgbClr val="FF0000"/>
                </a:solidFill>
              </a:rPr>
              <a:t> fut tellement absorbé par les divertissements qu’on lui proposait intentionnellement que Muawiya réussit finalement à l’accuser d’avoir perdu son temps en Syrie. </a:t>
            </a:r>
            <a:r>
              <a:rPr lang="fr-FR" sz="5400" b="1" dirty="0" err="1" smtClean="0">
                <a:solidFill>
                  <a:srgbClr val="FF0000"/>
                </a:solidFill>
              </a:rPr>
              <a:t>Jarir</a:t>
            </a:r>
            <a:r>
              <a:rPr lang="fr-FR" sz="5400" b="1" dirty="0" smtClean="0">
                <a:solidFill>
                  <a:srgbClr val="FF0000"/>
                </a:solidFill>
              </a:rPr>
              <a:t> ne revint que trois mois plus tard porteur d’un message inutile selon lequel la paix pourrait seulement être négociée si les meurtriers d'Osman étaient punis.</a:t>
            </a:r>
            <a:endParaRPr lang="fr-FR" sz="5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56 – Qui Imam Ali A.S. envoya-t-il pour libérer le fleuve (lors de la bataille de </a:t>
            </a:r>
            <a:r>
              <a:rPr lang="fr-FR" sz="5400" b="1" dirty="0" err="1" smtClean="0"/>
              <a:t>Siffin</a:t>
            </a:r>
            <a:r>
              <a:rPr lang="fr-FR" sz="5400" b="1" dirty="0" smtClean="0"/>
              <a:t>)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357430"/>
            <a:ext cx="857256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56 – Qui Imam Ali A.S. envoya-t-il pour libérer le fleuve (lors de la bataille de </a:t>
            </a:r>
            <a:r>
              <a:rPr lang="fr-FR" sz="3600" b="1" dirty="0" err="1" smtClean="0"/>
              <a:t>Siffin</a:t>
            </a:r>
            <a:r>
              <a:rPr lang="fr-FR" sz="3600" b="1" dirty="0" smtClean="0"/>
              <a:t>)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643446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Il envoya </a:t>
            </a:r>
            <a:r>
              <a:rPr lang="fr-FR" sz="5400" b="1" dirty="0" err="1" smtClean="0">
                <a:solidFill>
                  <a:srgbClr val="FF0000"/>
                </a:solidFill>
              </a:rPr>
              <a:t>Malike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  <a:r>
              <a:rPr lang="fr-FR" sz="5400" b="1" dirty="0" err="1" smtClean="0">
                <a:solidFill>
                  <a:srgbClr val="FF0000"/>
                </a:solidFill>
              </a:rPr>
              <a:t>Ashtar</a:t>
            </a:r>
            <a:r>
              <a:rPr lang="fr-FR" sz="5400" b="1" dirty="0" smtClean="0">
                <a:solidFill>
                  <a:srgbClr val="FF0000"/>
                </a:solidFill>
              </a:rPr>
              <a:t>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57 – Que fit Imam Ali A.S. lors de la bataille de </a:t>
            </a:r>
            <a:r>
              <a:rPr lang="fr-FR" sz="5400" b="1" dirty="0" err="1" smtClean="0"/>
              <a:t>Siffin</a:t>
            </a:r>
            <a:r>
              <a:rPr lang="fr-FR" sz="5400" b="1" dirty="0" smtClean="0"/>
              <a:t> étant donné que personne ne venait le combattre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57 – Que fit Imam Ali A.S. lors de la bataille de </a:t>
            </a:r>
            <a:r>
              <a:rPr lang="fr-FR" sz="3600" b="1" dirty="0" err="1" smtClean="0"/>
              <a:t>Siffin</a:t>
            </a:r>
            <a:r>
              <a:rPr lang="fr-FR" sz="3600" b="1" dirty="0" smtClean="0"/>
              <a:t> étant donné que personne ne venait le combattre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786322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Il dut se déguiser</a:t>
            </a:r>
            <a:r>
              <a:rPr lang="fr-FR" sz="5400" dirty="0" smtClean="0">
                <a:solidFill>
                  <a:srgbClr val="FF0000"/>
                </a:solidFill>
              </a:rPr>
              <a:t>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071810"/>
            <a:ext cx="91440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58 – Comment les hommes d’Imam Ali A.S. réagirent-ils quand ils virent les hommes de </a:t>
            </a:r>
            <a:r>
              <a:rPr lang="fr-FR" sz="5400" b="1" dirty="0" err="1" smtClean="0"/>
              <a:t>Mouawiya</a:t>
            </a:r>
            <a:r>
              <a:rPr lang="fr-FR" sz="5400" b="1" dirty="0" smtClean="0"/>
              <a:t>  lever  haut 500 copies du Saint-Coran à la pointe de leurs lances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43116"/>
            <a:ext cx="91440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58 – Comment les hommes d’Imam Ali A.S. réagirent-ils quand ils virent les hommes de </a:t>
            </a:r>
            <a:r>
              <a:rPr lang="fr-FR" sz="3600" b="1" dirty="0" err="1" smtClean="0"/>
              <a:t>Mouawiya</a:t>
            </a:r>
            <a:r>
              <a:rPr lang="fr-FR" sz="3600" b="1" dirty="0" smtClean="0"/>
              <a:t>  lever  haut 500 copies du Saint-Coran à la pointe de leurs lances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214818"/>
            <a:ext cx="9144000" cy="2643182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Ils déposèrent leurs armes et acceptèrent le fait que le Saint-Coran devrait décider.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571744"/>
            <a:ext cx="91440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59 – Que se passa-t-il quand les Kharijites attaquèrent l’armée d’Imam Ali A.S.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59 – Que se passa-t-il quand les Kharijites attaquèrent l’armée d’Imam Ali A.S.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857628"/>
            <a:ext cx="9144000" cy="2571768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Ils furent tous tués sauf 9 hommes.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3000372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>6 – Combien de jours a duré le siège du palais de Osman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60 – Que se passa-t-il quand Imam Ali A.S. et ses hommes campèrent à </a:t>
            </a:r>
            <a:r>
              <a:rPr lang="fr-FR" sz="5400" b="1" dirty="0" err="1" smtClean="0"/>
              <a:t>Noukhayla</a:t>
            </a:r>
            <a:r>
              <a:rPr lang="fr-FR" sz="5400" b="1" dirty="0" smtClean="0"/>
              <a:t> à l’extérieur de </a:t>
            </a:r>
            <a:r>
              <a:rPr lang="fr-FR" sz="5400" b="1" dirty="0" err="1" smtClean="0"/>
              <a:t>Koufa</a:t>
            </a:r>
            <a:r>
              <a:rPr lang="fr-FR" sz="5400" b="1" dirty="0" smtClean="0"/>
              <a:t>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000240"/>
            <a:ext cx="91440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60 – Que se passa-t-il quand Imam Ali A.S. et ses hommes campèrent à </a:t>
            </a:r>
            <a:r>
              <a:rPr lang="fr-FR" sz="3600" b="1" dirty="0" err="1" smtClean="0"/>
              <a:t>Noukhayla</a:t>
            </a:r>
            <a:r>
              <a:rPr lang="fr-FR" sz="3600" b="1" dirty="0" smtClean="0"/>
              <a:t> à l’extérieur de </a:t>
            </a:r>
            <a:r>
              <a:rPr lang="fr-FR" sz="3600" b="1" dirty="0" err="1" smtClean="0"/>
              <a:t>Koufa</a:t>
            </a:r>
            <a:r>
              <a:rPr lang="fr-FR" sz="3600" b="1" dirty="0" smtClean="0"/>
              <a:t>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143380"/>
            <a:ext cx="9144000" cy="3500438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Les soldats quittèrent le camp mais le lendemain seul quelques hommes revinrent.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6 – Combien de jours a duré le siège du palais de Osman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4429132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40 jours</a:t>
            </a:r>
            <a:endParaRPr lang="fr-FR" sz="5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3643314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7 – Où est-ce qu’on a rassemblé tous les butins de guerre de Jamal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7 – Où est-ce qu’on a rassemblé tous les butins de guerre de Jamal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4357694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Dans la mosquée de Bassora.</a:t>
            </a:r>
          </a:p>
          <a:p>
            <a:endParaRPr lang="fr-FR" sz="5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4000504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8 – Dans quelle vallée, les chiens de </a:t>
            </a:r>
            <a:r>
              <a:rPr lang="fr-FR" sz="5400" b="1" dirty="0" err="1" smtClean="0"/>
              <a:t>Ayesha</a:t>
            </a:r>
            <a:r>
              <a:rPr lang="fr-FR" sz="5400" b="1" dirty="0" smtClean="0"/>
              <a:t> ont-il entouré son chameau et se sont-ils mis à aboyer fort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328612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8 – Dans quelle vallée, les chiens de </a:t>
            </a:r>
            <a:r>
              <a:rPr lang="fr-FR" sz="3600" b="1" dirty="0" err="1" smtClean="0"/>
              <a:t>Ayesha</a:t>
            </a:r>
            <a:r>
              <a:rPr lang="fr-FR" sz="3600" b="1" dirty="0" smtClean="0"/>
              <a:t> ont-il entouré son chameau et se sont-ils mis à aboyer fort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4643446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Dans la vallée de </a:t>
            </a:r>
            <a:r>
              <a:rPr lang="fr-FR" sz="5400" b="1" dirty="0" err="1" smtClean="0">
                <a:solidFill>
                  <a:srgbClr val="FF0000"/>
                </a:solidFill>
              </a:rPr>
              <a:t>Hawab</a:t>
            </a:r>
            <a:r>
              <a:rPr lang="fr-FR" sz="5400" b="1" dirty="0" smtClean="0">
                <a:solidFill>
                  <a:srgbClr val="FF0000"/>
                </a:solidFill>
              </a:rPr>
              <a:t>.</a:t>
            </a:r>
          </a:p>
          <a:p>
            <a:endParaRPr lang="fr-FR" sz="5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4143380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9 – Quel genre de femme était </a:t>
            </a:r>
            <a:r>
              <a:rPr lang="fr-FR" sz="5400" b="1" dirty="0" err="1" smtClean="0"/>
              <a:t>Ayesha</a:t>
            </a:r>
            <a:r>
              <a:rPr lang="fr-FR" sz="5400" b="1" dirty="0" smtClean="0"/>
              <a:t>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2714620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9 – Quel genre de femme était </a:t>
            </a:r>
            <a:r>
              <a:rPr lang="fr-FR" sz="3600" b="1" dirty="0" err="1" smtClean="0"/>
              <a:t>Ayesha</a:t>
            </a:r>
            <a:r>
              <a:rPr lang="fr-FR" sz="3600" b="1" dirty="0" smtClean="0"/>
              <a:t>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3571876"/>
            <a:ext cx="8286808" cy="3071834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Elle était jalouse et rusée et avait causé beaucoup d’ennuis à </a:t>
            </a:r>
            <a:r>
              <a:rPr lang="fr-FR" sz="5400" b="1" dirty="0" err="1" smtClean="0">
                <a:solidFill>
                  <a:srgbClr val="FF0000"/>
                </a:solidFill>
              </a:rPr>
              <a:t>Rassouloullah</a:t>
            </a:r>
            <a:r>
              <a:rPr lang="fr-FR" sz="5400" b="1" dirty="0" smtClean="0">
                <a:solidFill>
                  <a:srgbClr val="FF0000"/>
                </a:solidFill>
              </a:rPr>
              <a:t>.</a:t>
            </a:r>
            <a:endParaRPr lang="fr-FR" sz="5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1 – Où était </a:t>
            </a:r>
            <a:r>
              <a:rPr lang="fr-FR" sz="5400" b="1" dirty="0" err="1" smtClean="0"/>
              <a:t>Ayesha</a:t>
            </a:r>
            <a:r>
              <a:rPr lang="fr-FR" sz="5400" b="1" dirty="0" smtClean="0"/>
              <a:t> au moment de l’assassinat de Osman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857496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10 – Comment s’appelait l’épouse de Osman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10 – Comment s’appelait l’épouse de Osman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214818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err="1" smtClean="0">
                <a:solidFill>
                  <a:srgbClr val="FF0000"/>
                </a:solidFill>
              </a:rPr>
              <a:t>Naila</a:t>
            </a:r>
            <a:endParaRPr lang="fr-FR" sz="5400" dirty="0" smtClean="0">
              <a:solidFill>
                <a:srgbClr val="FF0000"/>
              </a:solidFill>
            </a:endParaRPr>
          </a:p>
          <a:p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000372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11 – Comment s’appelait le chameau de </a:t>
            </a:r>
            <a:r>
              <a:rPr lang="fr-FR" sz="5400" b="1" dirty="0" err="1" smtClean="0"/>
              <a:t>Ayesha</a:t>
            </a:r>
            <a:r>
              <a:rPr lang="fr-FR" sz="5400" b="1" dirty="0" smtClean="0"/>
              <a:t>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11 – Comment s’appelait le chameau de </a:t>
            </a:r>
            <a:r>
              <a:rPr lang="fr-FR" sz="3600" b="1" dirty="0" err="1" smtClean="0"/>
              <a:t>Ayesha</a:t>
            </a:r>
            <a:r>
              <a:rPr lang="fr-FR" sz="3600" b="1" dirty="0" smtClean="0"/>
              <a:t>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357694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Al-Askar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12 – Quel âge avait Osman au moment de sa mort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357430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12 – Quel âge avait Osman au moment de sa mort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286256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82 ans</a:t>
            </a:r>
            <a:endParaRPr lang="fr-FR" sz="5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13 – Qui a aidé </a:t>
            </a:r>
            <a:r>
              <a:rPr lang="fr-FR" sz="5400" b="1" dirty="0" err="1" smtClean="0"/>
              <a:t>Ayesha</a:t>
            </a:r>
            <a:r>
              <a:rPr lang="fr-FR" sz="5400" b="1" dirty="0" smtClean="0"/>
              <a:t> à financer la bataille de Jamal ? Où a-t-il trouvé cet argent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2428868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13 – Qui a aidé </a:t>
            </a:r>
            <a:r>
              <a:rPr lang="fr-FR" sz="3600" b="1" dirty="0" err="1" smtClean="0"/>
              <a:t>Ayesha</a:t>
            </a:r>
            <a:r>
              <a:rPr lang="fr-FR" sz="3600" b="1" dirty="0" smtClean="0"/>
              <a:t> à financer la bataille de Jamal ? Où a-t-il trouvé cet argent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786190"/>
            <a:ext cx="9144000" cy="3357586"/>
          </a:xfrm>
        </p:spPr>
        <p:txBody>
          <a:bodyPr>
            <a:normAutofit lnSpcReduction="100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L’ex-gouverneur du Yémen qui avait volé le trésor du pays quand il a été démuni de ses fonctions.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14 – Pourquoi Imam Ali A.S. voulait-il que sa nomination soit faite en public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14 – Pourquoi Imam Ali A.S. voulait-il que sa nomination soit faite en public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4143380"/>
            <a:ext cx="8286808" cy="2428892"/>
          </a:xfrm>
        </p:spPr>
        <p:txBody>
          <a:bodyPr>
            <a:normAutofit lnSpcReduction="100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Pour que si quelqu’un a quelque chose à dire, il peut le faire.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1 – Où était </a:t>
            </a:r>
            <a:r>
              <a:rPr lang="fr-FR" sz="3600" b="1" dirty="0" err="1" smtClean="0"/>
              <a:t>Ayesha</a:t>
            </a:r>
            <a:r>
              <a:rPr lang="fr-FR" sz="3600" b="1" dirty="0" smtClean="0"/>
              <a:t> au moment de l’assassinat de Osman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Elle était en pèlerinage à </a:t>
            </a:r>
            <a:r>
              <a:rPr lang="fr-FR" sz="5400" b="1" dirty="0" err="1" smtClean="0">
                <a:solidFill>
                  <a:srgbClr val="FF0000"/>
                </a:solidFill>
              </a:rPr>
              <a:t>Makka</a:t>
            </a:r>
            <a:r>
              <a:rPr lang="fr-FR" sz="5400" b="1" dirty="0" smtClean="0">
                <a:solidFill>
                  <a:srgbClr val="FF0000"/>
                </a:solidFill>
              </a:rPr>
              <a:t>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928934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15 – Qui a donné les conseils à </a:t>
            </a:r>
            <a:r>
              <a:rPr lang="fr-FR" sz="5400" b="1" dirty="0" err="1" smtClean="0"/>
              <a:t>Abdour</a:t>
            </a:r>
            <a:r>
              <a:rPr lang="fr-FR" sz="5400" b="1" dirty="0" smtClean="0"/>
              <a:t> Rahman pour désigner le 3</a:t>
            </a:r>
            <a:r>
              <a:rPr lang="fr-FR" sz="5400" b="1" baseline="30000" dirty="0" smtClean="0"/>
              <a:t>ème</a:t>
            </a:r>
            <a:r>
              <a:rPr lang="fr-FR" sz="5400" b="1" dirty="0" smtClean="0"/>
              <a:t> calife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15 – Qui a donné les conseils à </a:t>
            </a:r>
            <a:r>
              <a:rPr lang="fr-FR" sz="3600" b="1" dirty="0" err="1" smtClean="0"/>
              <a:t>Abdour</a:t>
            </a:r>
            <a:r>
              <a:rPr lang="fr-FR" sz="3600" b="1" dirty="0" smtClean="0"/>
              <a:t> Rahman pour désigner le 3</a:t>
            </a:r>
            <a:r>
              <a:rPr lang="fr-FR" sz="3600" b="1" baseline="30000" dirty="0" smtClean="0"/>
              <a:t>ème</a:t>
            </a:r>
            <a:r>
              <a:rPr lang="fr-FR" sz="3600" b="1" dirty="0" smtClean="0"/>
              <a:t> calife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000504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Amr Al-</a:t>
            </a:r>
            <a:r>
              <a:rPr lang="fr-FR" sz="5400" b="1" dirty="0" err="1" smtClean="0">
                <a:solidFill>
                  <a:srgbClr val="FF0000"/>
                </a:solidFill>
              </a:rPr>
              <a:t>Aas</a:t>
            </a:r>
            <a:endParaRPr lang="fr-FR" sz="5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86058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16 – Qu’a dit </a:t>
            </a:r>
            <a:r>
              <a:rPr lang="fr-FR" sz="5400" b="1" dirty="0" err="1" smtClean="0"/>
              <a:t>Oumme</a:t>
            </a:r>
            <a:r>
              <a:rPr lang="fr-FR" sz="5400" b="1" dirty="0" smtClean="0"/>
              <a:t> Salma quand </a:t>
            </a:r>
            <a:r>
              <a:rPr lang="fr-FR" sz="5400" b="1" dirty="0" err="1" smtClean="0"/>
              <a:t>Ayesha</a:t>
            </a:r>
            <a:r>
              <a:rPr lang="fr-FR" sz="5400" b="1" dirty="0" smtClean="0"/>
              <a:t> lui a demandé de l’accompagner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16 – Qu’a dit </a:t>
            </a:r>
            <a:r>
              <a:rPr lang="fr-FR" sz="3600" b="1" dirty="0" err="1" smtClean="0"/>
              <a:t>Oumme</a:t>
            </a:r>
            <a:r>
              <a:rPr lang="fr-FR" sz="3600" b="1" dirty="0" smtClean="0"/>
              <a:t> Salma quand </a:t>
            </a:r>
            <a:r>
              <a:rPr lang="fr-FR" sz="3600" b="1" dirty="0" err="1" smtClean="0"/>
              <a:t>Ayesha</a:t>
            </a:r>
            <a:r>
              <a:rPr lang="fr-FR" sz="3600" b="1" dirty="0" smtClean="0"/>
              <a:t> lui a demandé de l’accompagner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3714752"/>
            <a:ext cx="8286808" cy="285752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Elle a refusé et elle lui a rappelé la prophétie de </a:t>
            </a:r>
            <a:r>
              <a:rPr lang="fr-FR" sz="5400" b="1" dirty="0" err="1" smtClean="0">
                <a:solidFill>
                  <a:srgbClr val="FF0000"/>
                </a:solidFill>
              </a:rPr>
              <a:t>Rassouloullah</a:t>
            </a:r>
            <a:r>
              <a:rPr lang="fr-FR" sz="5400" b="1" dirty="0" smtClean="0">
                <a:solidFill>
                  <a:srgbClr val="FF0000"/>
                </a:solidFill>
              </a:rPr>
              <a:t>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071810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17 – Qu’est-ce que </a:t>
            </a:r>
            <a:r>
              <a:rPr lang="fr-FR" sz="5400" b="1" dirty="0" err="1" smtClean="0"/>
              <a:t>Mouawiya</a:t>
            </a:r>
            <a:r>
              <a:rPr lang="fr-FR" sz="5400" b="1" dirty="0" smtClean="0"/>
              <a:t> a fait dans la mosquée de Damas ? Pourquoi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1538" y="1643050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17 – Qu’est-ce que </a:t>
            </a:r>
            <a:r>
              <a:rPr lang="fr-FR" sz="3600" b="1" dirty="0" err="1" smtClean="0"/>
              <a:t>Mouawiya</a:t>
            </a:r>
            <a:r>
              <a:rPr lang="fr-FR" sz="3600" b="1" dirty="0" smtClean="0"/>
              <a:t> a fait dans la mosquée de Damas ? Pourquoi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143248"/>
            <a:ext cx="9144000" cy="3714752"/>
          </a:xfrm>
        </p:spPr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Il a montré aux gens la chemise souillée de sang d’Osman et les doigts coupés de son épouse </a:t>
            </a:r>
            <a:r>
              <a:rPr lang="fr-FR" sz="5400" b="1" dirty="0" err="1" smtClean="0">
                <a:solidFill>
                  <a:srgbClr val="FF0000"/>
                </a:solidFill>
              </a:rPr>
              <a:t>Naila</a:t>
            </a:r>
            <a:r>
              <a:rPr lang="fr-FR" sz="5400" b="1" dirty="0" smtClean="0">
                <a:solidFill>
                  <a:srgbClr val="FF0000"/>
                </a:solidFill>
              </a:rPr>
              <a:t>. Il a fait cela pour inciter la colère des gens.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214686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18 – Pendant son califat, de quoi accusait-on Imam Ali A.S.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18 – Pendant son califat, de quoi accusait-on Imam Ali A.S.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8286808" cy="2286016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D’être responsable du meurtre d’Osman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19 – Dans quelle ville Imam Ali A.S. instaura-t-il sa capitale ? Pourquoi choisit-il cette ville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1538" y="185736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19 – Dans quelle ville Imam Ali A.S. instaura-t-il sa capitale ? Pourquoi choisit-il cette ville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000372"/>
            <a:ext cx="9144000" cy="3857628"/>
          </a:xfrm>
        </p:spPr>
        <p:txBody>
          <a:bodyPr>
            <a:normAutofit lnSpcReduction="10000"/>
          </a:bodyPr>
          <a:lstStyle/>
          <a:p>
            <a:r>
              <a:rPr lang="fr-FR" sz="5400" b="1" dirty="0" err="1" smtClean="0">
                <a:solidFill>
                  <a:srgbClr val="FF0000"/>
                </a:solidFill>
              </a:rPr>
              <a:t>Koufa</a:t>
            </a:r>
            <a:r>
              <a:rPr lang="fr-FR" sz="5400" b="1" dirty="0" smtClean="0">
                <a:solidFill>
                  <a:srgbClr val="FF0000"/>
                </a:solidFill>
              </a:rPr>
              <a:t> / parce que cette ville était placée plus au centre de l’Empire Musulman et il pouvait y arrêter la progression de </a:t>
            </a:r>
            <a:r>
              <a:rPr lang="fr-FR" sz="5400" b="1" dirty="0" err="1" smtClean="0">
                <a:solidFill>
                  <a:srgbClr val="FF0000"/>
                </a:solidFill>
              </a:rPr>
              <a:t>Mouawiyah</a:t>
            </a:r>
            <a:r>
              <a:rPr lang="fr-FR" sz="5400" b="1" dirty="0" smtClean="0">
                <a:solidFill>
                  <a:srgbClr val="FF0000"/>
                </a:solidFill>
              </a:rPr>
              <a:t>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2 – Est-ce que </a:t>
            </a:r>
            <a:r>
              <a:rPr lang="fr-FR" sz="5400" b="1" dirty="0" err="1" smtClean="0"/>
              <a:t>Talha</a:t>
            </a:r>
            <a:r>
              <a:rPr lang="fr-FR" sz="5400" b="1" dirty="0" smtClean="0"/>
              <a:t> et </a:t>
            </a:r>
            <a:r>
              <a:rPr lang="fr-FR" sz="5400" b="1" dirty="0" err="1" smtClean="0"/>
              <a:t>Zoubayr</a:t>
            </a:r>
            <a:r>
              <a:rPr lang="fr-FR" sz="5400" b="1" dirty="0" smtClean="0"/>
              <a:t> ont prêté serment d’allégeance à Imam Ali A.S., le calife de l’époque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928934"/>
            <a:ext cx="91440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20 – Combien d’hommes </a:t>
            </a:r>
            <a:r>
              <a:rPr lang="fr-FR" sz="5400" b="1" dirty="0" err="1" smtClean="0"/>
              <a:t>Mouawiyah</a:t>
            </a:r>
            <a:r>
              <a:rPr lang="fr-FR" sz="5400" b="1" dirty="0" smtClean="0"/>
              <a:t> a-t-il placé devant la rivière pour empêcher à l’armée d’Imam Ali A.S. d’avoir l’accès à l’eau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86058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20 – Combien d’hommes </a:t>
            </a:r>
            <a:r>
              <a:rPr lang="fr-FR" sz="3600" b="1" dirty="0" err="1" smtClean="0"/>
              <a:t>Mouawiyah</a:t>
            </a:r>
            <a:r>
              <a:rPr lang="fr-FR" sz="3600" b="1" dirty="0" smtClean="0"/>
              <a:t> a-t-il placé devant la rivière pour empêcher à l’armée d’Imam Ali A.S. d’avoir l’accès à l’eau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5105400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10 000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86058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21 – Pourquoi Imam Ali A.S. n’est-il pas devenu le 3</a:t>
            </a:r>
            <a:r>
              <a:rPr lang="fr-FR" sz="5400" b="1" baseline="30000" dirty="0" smtClean="0"/>
              <a:t>ème</a:t>
            </a:r>
            <a:r>
              <a:rPr lang="fr-FR" sz="5400" b="1" dirty="0" smtClean="0"/>
              <a:t> calife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       21 – Pourquoi Imam Ali A.S. n’est-il pas devenu le 3</a:t>
            </a:r>
            <a:r>
              <a:rPr lang="fr-FR" sz="3600" b="1" baseline="30000" dirty="0" smtClean="0"/>
              <a:t>ème</a:t>
            </a:r>
            <a:r>
              <a:rPr lang="fr-FR" sz="3600" b="1" dirty="0" smtClean="0"/>
              <a:t> calife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928802"/>
            <a:ext cx="9144000" cy="4929198"/>
          </a:xfrm>
        </p:spPr>
        <p:txBody>
          <a:bodyPr>
            <a:normAutofit fontScale="925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Parce que </a:t>
            </a:r>
            <a:r>
              <a:rPr lang="fr-FR" sz="5400" b="1" dirty="0" err="1" smtClean="0">
                <a:solidFill>
                  <a:srgbClr val="FF0000"/>
                </a:solidFill>
              </a:rPr>
              <a:t>Abdour</a:t>
            </a:r>
            <a:r>
              <a:rPr lang="fr-FR" sz="5400" b="1" dirty="0" smtClean="0">
                <a:solidFill>
                  <a:srgbClr val="FF0000"/>
                </a:solidFill>
              </a:rPr>
              <a:t> Rahman lui a demandé de suivre le St-Coran et les pratiques de </a:t>
            </a:r>
            <a:r>
              <a:rPr lang="fr-FR" sz="5400" b="1" dirty="0" err="1" smtClean="0">
                <a:solidFill>
                  <a:srgbClr val="FF0000"/>
                </a:solidFill>
              </a:rPr>
              <a:t>Rassoulillah</a:t>
            </a:r>
            <a:r>
              <a:rPr lang="fr-FR" sz="5400" b="1" dirty="0" smtClean="0">
                <a:solidFill>
                  <a:srgbClr val="FF0000"/>
                </a:solidFill>
              </a:rPr>
              <a:t> et des 2 califes. Il a refusé d’agir conformément aux pratiques de Abou </a:t>
            </a:r>
            <a:r>
              <a:rPr lang="fr-FR" sz="5400" b="1" dirty="0" err="1" smtClean="0">
                <a:solidFill>
                  <a:srgbClr val="FF0000"/>
                </a:solidFill>
              </a:rPr>
              <a:t>Bakr</a:t>
            </a:r>
            <a:r>
              <a:rPr lang="fr-FR" sz="5400" b="1" dirty="0" smtClean="0">
                <a:solidFill>
                  <a:srgbClr val="FF0000"/>
                </a:solidFill>
              </a:rPr>
              <a:t> et Omar</a:t>
            </a:r>
            <a:r>
              <a:rPr lang="fr-FR" sz="5400" dirty="0" smtClean="0">
                <a:solidFill>
                  <a:srgbClr val="FF0000"/>
                </a:solidFill>
              </a:rPr>
              <a:t>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714620"/>
            <a:ext cx="8143932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22 – Pourquoi le compagnon de </a:t>
            </a:r>
            <a:r>
              <a:rPr lang="fr-FR" sz="5400" b="1" dirty="0" err="1" smtClean="0"/>
              <a:t>Rassoulillah</a:t>
            </a:r>
            <a:r>
              <a:rPr lang="fr-FR" sz="5400" b="1" dirty="0" smtClean="0"/>
              <a:t>, Abou </a:t>
            </a:r>
            <a:r>
              <a:rPr lang="fr-FR" sz="5400" b="1" dirty="0" err="1" smtClean="0"/>
              <a:t>Zar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Ghifari</a:t>
            </a:r>
            <a:r>
              <a:rPr lang="fr-FR" sz="5400" b="1" dirty="0" smtClean="0"/>
              <a:t> a-t-il été envoyé dans le désert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22 – Pourquoi le compagnon de </a:t>
            </a:r>
            <a:r>
              <a:rPr lang="fr-FR" sz="3600" b="1" dirty="0" err="1" smtClean="0"/>
              <a:t>Rassoulillah</a:t>
            </a:r>
            <a:r>
              <a:rPr lang="fr-FR" sz="3600" b="1" dirty="0" smtClean="0"/>
              <a:t>, Abou </a:t>
            </a:r>
            <a:r>
              <a:rPr lang="fr-FR" sz="3600" b="1" dirty="0" err="1" smtClean="0"/>
              <a:t>Zar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Ghifari</a:t>
            </a:r>
            <a:r>
              <a:rPr lang="fr-FR" sz="3600" b="1" dirty="0" smtClean="0"/>
              <a:t> a-t-il été envoyé dans le désert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214686"/>
            <a:ext cx="9144000" cy="3357586"/>
          </a:xfrm>
        </p:spPr>
        <p:txBody>
          <a:bodyPr>
            <a:normAutofit lnSpcReduction="100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Parce qu’il avertissait les syriens des mauvaises manières d’Osman et de ses gouverneurs.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786058"/>
            <a:ext cx="857256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23 – Sous quel prétexte </a:t>
            </a:r>
            <a:r>
              <a:rPr lang="fr-FR" sz="5400" b="1" dirty="0" err="1" smtClean="0"/>
              <a:t>Talha</a:t>
            </a:r>
            <a:r>
              <a:rPr lang="fr-FR" sz="5400" b="1" dirty="0" smtClean="0"/>
              <a:t> et </a:t>
            </a:r>
            <a:r>
              <a:rPr lang="fr-FR" sz="5400" b="1" dirty="0" err="1" smtClean="0"/>
              <a:t>Zoubayr</a:t>
            </a:r>
            <a:r>
              <a:rPr lang="fr-FR" sz="5400" b="1" dirty="0" smtClean="0"/>
              <a:t> se sont-ils dirigés vers </a:t>
            </a:r>
            <a:r>
              <a:rPr lang="fr-FR" sz="5400" b="1" dirty="0" err="1" smtClean="0"/>
              <a:t>Makka</a:t>
            </a:r>
            <a:r>
              <a:rPr lang="fr-FR" sz="5400" b="1" dirty="0" smtClean="0"/>
              <a:t> (sous le califat d’Imam Ali A.S.)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23 – Sous quel prétexte </a:t>
            </a:r>
            <a:r>
              <a:rPr lang="fr-FR" sz="3600" b="1" dirty="0" err="1" smtClean="0"/>
              <a:t>Talha</a:t>
            </a:r>
            <a:r>
              <a:rPr lang="fr-FR" sz="3600" b="1" dirty="0" smtClean="0"/>
              <a:t> et </a:t>
            </a:r>
            <a:r>
              <a:rPr lang="fr-FR" sz="3600" b="1" dirty="0" err="1" smtClean="0"/>
              <a:t>Zoubayr</a:t>
            </a:r>
            <a:r>
              <a:rPr lang="fr-FR" sz="3600" b="1" dirty="0" smtClean="0"/>
              <a:t> se sont-ils dirigés vers </a:t>
            </a:r>
            <a:r>
              <a:rPr lang="fr-FR" sz="3600" b="1" dirty="0" err="1" smtClean="0"/>
              <a:t>Makka</a:t>
            </a:r>
            <a:r>
              <a:rPr lang="fr-FR" sz="3600" b="1" dirty="0" smtClean="0"/>
              <a:t> (sous le califat d’Imam Ali A.S.)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357694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Ils ont prétendu vouloir accomplir l’</a:t>
            </a:r>
            <a:r>
              <a:rPr lang="fr-FR" sz="5400" b="1" dirty="0" err="1" smtClean="0">
                <a:solidFill>
                  <a:srgbClr val="FF0000"/>
                </a:solidFill>
              </a:rPr>
              <a:t>Oumrah</a:t>
            </a:r>
            <a:r>
              <a:rPr lang="fr-FR" sz="5400" b="1" dirty="0" smtClean="0">
                <a:solidFill>
                  <a:srgbClr val="FF0000"/>
                </a:solidFill>
              </a:rPr>
              <a:t>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24 – Que veut dire Jamal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24 – Que veut dire Jamal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3929066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Chameau</a:t>
            </a:r>
            <a:endParaRPr lang="fr-FR" sz="5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2 – Est-ce que </a:t>
            </a:r>
            <a:r>
              <a:rPr lang="fr-FR" sz="3600" b="1" dirty="0" err="1" smtClean="0"/>
              <a:t>Talha</a:t>
            </a:r>
            <a:r>
              <a:rPr lang="fr-FR" sz="3600" b="1" dirty="0" smtClean="0"/>
              <a:t> et </a:t>
            </a:r>
            <a:r>
              <a:rPr lang="fr-FR" sz="3600" b="1" dirty="0" err="1" smtClean="0"/>
              <a:t>Zoubayr</a:t>
            </a:r>
            <a:r>
              <a:rPr lang="fr-FR" sz="3600" b="1" dirty="0" smtClean="0"/>
              <a:t> ont prêté serment d’allégeance à Imam Ali A.S., le calife de l’époque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4071942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Oui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25 – Citez les 6 prétendants au titre de 3</a:t>
            </a:r>
            <a:r>
              <a:rPr lang="fr-FR" sz="5400" b="1" baseline="30000" dirty="0" smtClean="0"/>
              <a:t>ème</a:t>
            </a:r>
            <a:r>
              <a:rPr lang="fr-FR" sz="5400" b="1" dirty="0" smtClean="0"/>
              <a:t> calife.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25 – Citez les 6 prétendants au titre de 3</a:t>
            </a:r>
            <a:r>
              <a:rPr lang="fr-FR" sz="3600" b="1" baseline="30000" dirty="0" smtClean="0"/>
              <a:t>ème</a:t>
            </a:r>
            <a:r>
              <a:rPr lang="fr-FR" sz="3600" b="1" dirty="0" smtClean="0"/>
              <a:t> calife.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357562"/>
            <a:ext cx="9144000" cy="3500438"/>
          </a:xfrm>
        </p:spPr>
        <p:txBody>
          <a:bodyPr>
            <a:normAutofit/>
          </a:bodyPr>
          <a:lstStyle/>
          <a:p>
            <a:r>
              <a:rPr lang="fr-FR" sz="5400" b="1" dirty="0" err="1" smtClean="0">
                <a:solidFill>
                  <a:srgbClr val="FF0000"/>
                </a:solidFill>
              </a:rPr>
              <a:t>Abdour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  <a:r>
              <a:rPr lang="fr-FR" sz="5400" b="1" dirty="0" err="1" smtClean="0">
                <a:solidFill>
                  <a:srgbClr val="FF0000"/>
                </a:solidFill>
              </a:rPr>
              <a:t>Rawman</a:t>
            </a:r>
            <a:r>
              <a:rPr lang="fr-FR" sz="5400" b="1" dirty="0" smtClean="0">
                <a:solidFill>
                  <a:srgbClr val="FF0000"/>
                </a:solidFill>
              </a:rPr>
              <a:t> / Osman / Imam Ali A.S. / </a:t>
            </a:r>
            <a:r>
              <a:rPr lang="fr-FR" sz="5400" b="1" dirty="0" err="1" smtClean="0">
                <a:solidFill>
                  <a:srgbClr val="FF0000"/>
                </a:solidFill>
              </a:rPr>
              <a:t>Sa’d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  <a:r>
              <a:rPr lang="fr-FR" sz="5400" b="1" dirty="0" err="1" smtClean="0">
                <a:solidFill>
                  <a:srgbClr val="FF0000"/>
                </a:solidFill>
              </a:rPr>
              <a:t>bin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  <a:r>
              <a:rPr lang="fr-FR" sz="5400" b="1" dirty="0" err="1" smtClean="0">
                <a:solidFill>
                  <a:srgbClr val="FF0000"/>
                </a:solidFill>
              </a:rPr>
              <a:t>Abi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  <a:r>
              <a:rPr lang="fr-FR" sz="5400" b="1" dirty="0" err="1" smtClean="0">
                <a:solidFill>
                  <a:srgbClr val="FF0000"/>
                </a:solidFill>
              </a:rPr>
              <a:t>Waqqaas</a:t>
            </a:r>
            <a:r>
              <a:rPr lang="fr-FR" sz="5400" b="1" dirty="0" smtClean="0">
                <a:solidFill>
                  <a:srgbClr val="FF0000"/>
                </a:solidFill>
              </a:rPr>
              <a:t> / </a:t>
            </a:r>
            <a:r>
              <a:rPr lang="fr-FR" sz="5400" b="1" dirty="0" err="1" smtClean="0">
                <a:solidFill>
                  <a:srgbClr val="FF0000"/>
                </a:solidFill>
              </a:rPr>
              <a:t>Zoubayr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  <a:r>
              <a:rPr lang="fr-FR" sz="5400" b="1" dirty="0" err="1" smtClean="0">
                <a:solidFill>
                  <a:srgbClr val="FF0000"/>
                </a:solidFill>
              </a:rPr>
              <a:t>bin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  <a:r>
              <a:rPr lang="fr-FR" sz="5400" b="1" dirty="0" err="1" smtClean="0">
                <a:solidFill>
                  <a:srgbClr val="FF0000"/>
                </a:solidFill>
              </a:rPr>
              <a:t>Awam</a:t>
            </a:r>
            <a:r>
              <a:rPr lang="fr-FR" sz="5400" b="1" dirty="0" smtClean="0">
                <a:solidFill>
                  <a:srgbClr val="FF0000"/>
                </a:solidFill>
              </a:rPr>
              <a:t> et </a:t>
            </a:r>
            <a:r>
              <a:rPr lang="fr-FR" sz="5400" b="1" dirty="0" err="1" smtClean="0">
                <a:solidFill>
                  <a:srgbClr val="FF0000"/>
                </a:solidFill>
              </a:rPr>
              <a:t>Talha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  <a:r>
              <a:rPr lang="fr-FR" sz="5400" b="1" dirty="0" err="1" smtClean="0">
                <a:solidFill>
                  <a:srgbClr val="FF0000"/>
                </a:solidFill>
              </a:rPr>
              <a:t>bin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  <a:r>
              <a:rPr lang="fr-FR" sz="5400" b="1" dirty="0" err="1" smtClean="0">
                <a:solidFill>
                  <a:srgbClr val="FF0000"/>
                </a:solidFill>
              </a:rPr>
              <a:t>Obaidullah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26 – Après la bataille de Jamal, en quelle année Imam Ali A.S. est retourné de Basra vers </a:t>
            </a:r>
            <a:r>
              <a:rPr lang="fr-FR" sz="5400" b="1" dirty="0" err="1" smtClean="0"/>
              <a:t>Koufa</a:t>
            </a:r>
            <a:r>
              <a:rPr lang="fr-FR" sz="5400" b="1" dirty="0" smtClean="0"/>
              <a:t>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 26 – Après la bataille de Jamal, en quelle année Imam Ali A.S. est retourné de Basra vers </a:t>
            </a:r>
            <a:r>
              <a:rPr lang="fr-FR" sz="3600" b="1" dirty="0" err="1" smtClean="0"/>
              <a:t>Koufa</a:t>
            </a:r>
            <a:r>
              <a:rPr lang="fr-FR" sz="3600" b="1" dirty="0" smtClean="0"/>
              <a:t>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5105400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(</a:t>
            </a:r>
            <a:r>
              <a:rPr lang="fr-FR" sz="5400" b="1" dirty="0" err="1" smtClean="0">
                <a:solidFill>
                  <a:srgbClr val="FF0000"/>
                </a:solidFill>
              </a:rPr>
              <a:t>Rajab</a:t>
            </a:r>
            <a:r>
              <a:rPr lang="fr-FR" sz="5400" b="1" dirty="0" smtClean="0">
                <a:solidFill>
                  <a:srgbClr val="FF0000"/>
                </a:solidFill>
              </a:rPr>
              <a:t>) 36 A.H.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27 – A quel endroit à l’extérieur de </a:t>
            </a:r>
            <a:r>
              <a:rPr lang="fr-FR" sz="5400" b="1" dirty="0" err="1" smtClean="0"/>
              <a:t>Koufa</a:t>
            </a:r>
            <a:r>
              <a:rPr lang="fr-FR" sz="5400" b="1" dirty="0" smtClean="0"/>
              <a:t> Imam Ali A.S. décida t-il de camper (lors de la bataille de </a:t>
            </a:r>
            <a:r>
              <a:rPr lang="fr-FR" sz="5400" b="1" dirty="0" err="1" smtClean="0"/>
              <a:t>Nahrwan</a:t>
            </a:r>
            <a:r>
              <a:rPr lang="fr-FR" sz="5400" b="1" dirty="0" smtClean="0"/>
              <a:t>) 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1928802"/>
            <a:ext cx="857256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27 – A quel endroit à l’extérieur de </a:t>
            </a:r>
            <a:r>
              <a:rPr lang="fr-FR" sz="3600" b="1" dirty="0" err="1" smtClean="0"/>
              <a:t>Koufa</a:t>
            </a:r>
            <a:r>
              <a:rPr lang="fr-FR" sz="3600" b="1" dirty="0" smtClean="0"/>
              <a:t> Imam Ali A.S. décida t-il de camper (lors de la bataille de </a:t>
            </a:r>
            <a:r>
              <a:rPr lang="fr-FR" sz="3600" b="1" dirty="0" err="1" smtClean="0"/>
              <a:t>Nahrwan</a:t>
            </a:r>
            <a:r>
              <a:rPr lang="fr-FR" sz="3600" b="1" dirty="0" smtClean="0"/>
              <a:t>) 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357694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err="1" smtClean="0">
                <a:solidFill>
                  <a:srgbClr val="FF0000"/>
                </a:solidFill>
              </a:rPr>
              <a:t>Noukhayla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86058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28 – Après la bataille de </a:t>
            </a:r>
            <a:r>
              <a:rPr lang="fr-FR" sz="5400" b="1" dirty="0" err="1" smtClean="0"/>
              <a:t>Siffin</a:t>
            </a:r>
            <a:r>
              <a:rPr lang="fr-FR" sz="5400" b="1" dirty="0" smtClean="0"/>
              <a:t>, à quelle date Imam Ali A.S. revint-il avec son armée à </a:t>
            </a:r>
            <a:r>
              <a:rPr lang="fr-FR" sz="5400" b="1" dirty="0" err="1" smtClean="0"/>
              <a:t>Koufa</a:t>
            </a:r>
            <a:r>
              <a:rPr lang="fr-FR" sz="5400" b="1" dirty="0" smtClean="0"/>
              <a:t>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28 – Après la bataille de </a:t>
            </a:r>
            <a:r>
              <a:rPr lang="fr-FR" sz="3600" b="1" dirty="0" err="1" smtClean="0"/>
              <a:t>Siffin</a:t>
            </a:r>
            <a:r>
              <a:rPr lang="fr-FR" sz="3600" b="1" dirty="0" smtClean="0"/>
              <a:t>, à quelle date Imam Ali A.S. revint-il avec son armée à </a:t>
            </a:r>
            <a:r>
              <a:rPr lang="fr-FR" sz="3600" b="1" dirty="0" err="1" smtClean="0"/>
              <a:t>Koufa</a:t>
            </a:r>
            <a:r>
              <a:rPr lang="fr-FR" sz="3600" b="1" dirty="0" smtClean="0"/>
              <a:t>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572008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Le 13 </a:t>
            </a:r>
            <a:r>
              <a:rPr lang="fr-FR" sz="5400" b="1" dirty="0" err="1" smtClean="0">
                <a:solidFill>
                  <a:srgbClr val="FF0000"/>
                </a:solidFill>
              </a:rPr>
              <a:t>Safar</a:t>
            </a:r>
            <a:r>
              <a:rPr lang="fr-FR" sz="5400" b="1" dirty="0" smtClean="0">
                <a:solidFill>
                  <a:srgbClr val="FF0000"/>
                </a:solidFill>
              </a:rPr>
              <a:t> 37 A.H.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29 – Où est enterré Osman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 29 – Où est enterré Osman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000504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Dans le cimetière des Juifs.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3214686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3 – Qui était </a:t>
            </a:r>
            <a:r>
              <a:rPr lang="fr-FR" sz="5400" b="1" dirty="0" err="1" smtClean="0"/>
              <a:t>Marwan</a:t>
            </a:r>
            <a:r>
              <a:rPr lang="fr-FR" sz="5400" b="1" dirty="0" smtClean="0"/>
              <a:t>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30 – Qui était </a:t>
            </a:r>
            <a:r>
              <a:rPr lang="fr-FR" sz="5400" b="1" dirty="0" err="1" smtClean="0"/>
              <a:t>Aboul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Awr</a:t>
            </a:r>
            <a:r>
              <a:rPr lang="fr-FR" sz="5400" b="1" dirty="0" smtClean="0"/>
              <a:t>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30 – Qui était </a:t>
            </a:r>
            <a:r>
              <a:rPr lang="fr-FR" sz="3600" b="1" dirty="0" err="1" smtClean="0"/>
              <a:t>Aboul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Awr</a:t>
            </a:r>
            <a:r>
              <a:rPr lang="fr-FR" sz="3600" b="1" dirty="0" smtClean="0"/>
              <a:t>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000240"/>
            <a:ext cx="9144000" cy="5143512"/>
          </a:xfrm>
        </p:spPr>
        <p:txBody>
          <a:bodyPr>
            <a:normAutofit fontScale="925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C’était le général de </a:t>
            </a:r>
            <a:r>
              <a:rPr lang="fr-FR" sz="5400" b="1" dirty="0" err="1" smtClean="0">
                <a:solidFill>
                  <a:srgbClr val="FF0000"/>
                </a:solidFill>
              </a:rPr>
              <a:t>Mouawiyah</a:t>
            </a:r>
            <a:r>
              <a:rPr lang="fr-FR" sz="5400" b="1" dirty="0" smtClean="0">
                <a:solidFill>
                  <a:srgbClr val="FF0000"/>
                </a:solidFill>
              </a:rPr>
              <a:t>. Il s’est placé devant la rivière avec ses hommes pour empêcher à Imam Ali A.S. et son armée d’avoir accès à l’eau durant la bataille de </a:t>
            </a:r>
            <a:r>
              <a:rPr lang="fr-FR" sz="5400" b="1" dirty="0" err="1" smtClean="0">
                <a:solidFill>
                  <a:srgbClr val="FF0000"/>
                </a:solidFill>
              </a:rPr>
              <a:t>Siffin</a:t>
            </a:r>
            <a:r>
              <a:rPr lang="fr-FR" sz="5400" b="1" dirty="0" smtClean="0">
                <a:solidFill>
                  <a:srgbClr val="FF0000"/>
                </a:solidFill>
              </a:rPr>
              <a:t>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31 – Que veut dire Kharijite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31 – Que veut dire Kharijite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Celui qui se rebelle contre la religion.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32 – Où se trouve </a:t>
            </a:r>
            <a:r>
              <a:rPr lang="fr-FR" sz="5400" b="1" dirty="0" err="1" smtClean="0"/>
              <a:t>Nahrwan</a:t>
            </a:r>
            <a:r>
              <a:rPr lang="fr-FR" sz="5400" b="1" dirty="0" smtClean="0"/>
              <a:t>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32 – Où se trouve </a:t>
            </a:r>
            <a:r>
              <a:rPr lang="fr-FR" sz="3600" b="1" dirty="0" err="1" smtClean="0"/>
              <a:t>Nahrwan</a:t>
            </a:r>
            <a:r>
              <a:rPr lang="fr-FR" sz="3600" b="1" dirty="0" smtClean="0"/>
              <a:t>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A quelques kilomètres de </a:t>
            </a:r>
            <a:r>
              <a:rPr lang="fr-FR" sz="5400" b="1" dirty="0" err="1" smtClean="0">
                <a:solidFill>
                  <a:srgbClr val="FF0000"/>
                </a:solidFill>
              </a:rPr>
              <a:t>Baghdad</a:t>
            </a:r>
            <a:r>
              <a:rPr lang="fr-FR" sz="5400" b="1" dirty="0" smtClean="0">
                <a:solidFill>
                  <a:srgbClr val="FF0000"/>
                </a:solidFill>
              </a:rPr>
              <a:t>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33 – Que veut dire « La </a:t>
            </a:r>
            <a:r>
              <a:rPr lang="fr-FR" sz="5400" b="1" dirty="0" err="1" smtClean="0"/>
              <a:t>Houkma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Illa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Lillah</a:t>
            </a:r>
            <a:r>
              <a:rPr lang="fr-FR" sz="5400" b="1" dirty="0" smtClean="0"/>
              <a:t> »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33 – Que veut dire « La </a:t>
            </a:r>
            <a:r>
              <a:rPr lang="fr-FR" sz="3600" b="1" dirty="0" err="1" smtClean="0"/>
              <a:t>Houkma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Illa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Lillah</a:t>
            </a:r>
            <a:r>
              <a:rPr lang="fr-FR" sz="3600" b="1" dirty="0" smtClean="0"/>
              <a:t> »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« Pas de gouvernement sauf Allah »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34 – Qui a informé Imam Ali A.S. des plans d’</a:t>
            </a:r>
            <a:r>
              <a:rPr lang="fr-FR" sz="5400" b="1" dirty="0" err="1" smtClean="0"/>
              <a:t>Ayesha</a:t>
            </a:r>
            <a:r>
              <a:rPr lang="fr-FR" sz="5400" b="1" dirty="0" smtClean="0"/>
              <a:t> (lors de la bataille de Jamal)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34 – Qui a informé Imam Ali A.S. des plans d’</a:t>
            </a:r>
            <a:r>
              <a:rPr lang="fr-FR" sz="3600" b="1" dirty="0" err="1" smtClean="0"/>
              <a:t>Ayesha</a:t>
            </a:r>
            <a:r>
              <a:rPr lang="fr-FR" sz="3600" b="1" dirty="0" smtClean="0"/>
              <a:t> (lors de la bataille de Jamal)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643446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err="1" smtClean="0">
                <a:solidFill>
                  <a:srgbClr val="FF0000"/>
                </a:solidFill>
              </a:rPr>
              <a:t>Oumme</a:t>
            </a:r>
            <a:r>
              <a:rPr lang="fr-FR" sz="5400" b="1" dirty="0" smtClean="0">
                <a:solidFill>
                  <a:srgbClr val="FF0000"/>
                </a:solidFill>
              </a:rPr>
              <a:t> Salma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3 – Qui était </a:t>
            </a:r>
            <a:r>
              <a:rPr lang="fr-FR" sz="3600" b="1" dirty="0" err="1" smtClean="0"/>
              <a:t>Marwan</a:t>
            </a:r>
            <a:r>
              <a:rPr lang="fr-FR" sz="3600" b="1" dirty="0" smtClean="0"/>
              <a:t>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3714752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Le secrétaire de Osman.</a:t>
            </a:r>
          </a:p>
          <a:p>
            <a:endParaRPr lang="fr-FR" sz="5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857496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35 – Combien de morts y a-t-il eu à la bataille de Jamal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35 – Combien de morts y a-t-il eu à la bataille de Jamal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429132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10 000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3214686"/>
            <a:ext cx="8501122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36 – Pourquoi les membres des </a:t>
            </a:r>
            <a:r>
              <a:rPr lang="fr-FR" sz="5400" b="1" dirty="0" err="1" smtClean="0"/>
              <a:t>Bani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Oumayyah</a:t>
            </a:r>
            <a:r>
              <a:rPr lang="fr-FR" sz="5400" b="1" dirty="0" smtClean="0"/>
              <a:t> décidaient-ils de quitter petit à petit </a:t>
            </a:r>
            <a:r>
              <a:rPr lang="fr-FR" sz="5400" b="1" dirty="0" err="1" smtClean="0"/>
              <a:t>Madina</a:t>
            </a:r>
            <a:r>
              <a:rPr lang="fr-FR" sz="5400" b="1" dirty="0" smtClean="0"/>
              <a:t>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36 – Pourquoi les membres des </a:t>
            </a:r>
            <a:r>
              <a:rPr lang="fr-FR" sz="3600" b="1" dirty="0" err="1" smtClean="0"/>
              <a:t>Bani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Oumayyah</a:t>
            </a:r>
            <a:r>
              <a:rPr lang="fr-FR" sz="3600" b="1" dirty="0" smtClean="0"/>
              <a:t> décidaient-ils de quitter petit à petit </a:t>
            </a:r>
            <a:r>
              <a:rPr lang="fr-FR" sz="3600" b="1" dirty="0" err="1" smtClean="0"/>
              <a:t>Madina</a:t>
            </a:r>
            <a:r>
              <a:rPr lang="fr-FR" sz="3600" b="1" dirty="0" smtClean="0"/>
              <a:t>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571852"/>
            <a:ext cx="9144000" cy="3286148"/>
          </a:xfrm>
        </p:spPr>
        <p:txBody>
          <a:bodyPr>
            <a:normAutofit lnSpcReduction="100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Parce qu’ils n’étaient pas d’accord avec Imam Ali A.S. et ne lui avaient pas prêté serment d’allégeance.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857496"/>
            <a:ext cx="91440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37 – Quelle astuce les hommes de </a:t>
            </a:r>
            <a:r>
              <a:rPr lang="fr-FR" sz="5400" b="1" dirty="0" err="1" smtClean="0"/>
              <a:t>Mouawiyah</a:t>
            </a:r>
            <a:r>
              <a:rPr lang="fr-FR" sz="5400" b="1" dirty="0" smtClean="0"/>
              <a:t> ont-ils utilisé pour déstabiliser les partisans d’Imam Ali A.S. à la bataille de </a:t>
            </a:r>
            <a:r>
              <a:rPr lang="fr-FR" sz="5400" b="1" dirty="0" err="1" smtClean="0"/>
              <a:t>Siffin</a:t>
            </a:r>
            <a:r>
              <a:rPr lang="fr-FR" sz="5400" b="1" dirty="0" smtClean="0"/>
              <a:t> 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37 – Quelle astuce les hommes de </a:t>
            </a:r>
            <a:r>
              <a:rPr lang="fr-FR" sz="3600" b="1" dirty="0" err="1" smtClean="0"/>
              <a:t>Mouawiyah</a:t>
            </a:r>
            <a:r>
              <a:rPr lang="fr-FR" sz="3600" b="1" dirty="0" smtClean="0"/>
              <a:t> ont-ils utilisé pour déstabiliser les partisans d’Imam Ali A.S. à la bataille de </a:t>
            </a:r>
            <a:r>
              <a:rPr lang="fr-FR" sz="3600" b="1" dirty="0" err="1" smtClean="0"/>
              <a:t>Siffin</a:t>
            </a:r>
            <a:r>
              <a:rPr lang="fr-FR" sz="3600" b="1" dirty="0" smtClean="0"/>
              <a:t> 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286232"/>
            <a:ext cx="9144000" cy="2571768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Ils décidèrent de porter des copies du St-Coran sur le bout de leurs lances.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928934"/>
            <a:ext cx="91440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38 – Juste avant qu’il ne meure, Omar a désigné 6 personnes parmi lesquelles il fallait choisir son successeur. En quoi cette démarche était-elle astucieuse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500306"/>
            <a:ext cx="91440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38 – Juste avant qu’il ne meure, Omar a désigné 6 personnes parmi lesquelles il fallait choisir son successeur. En quoi cette démarche était-elle astucieuse ?</a:t>
            </a:r>
            <a:br>
              <a:rPr lang="fr-FR" sz="3600" b="1" dirty="0" smtClean="0"/>
            </a:br>
            <a:r>
              <a:rPr lang="fr-FR" sz="3600" b="1" dirty="0" smtClean="0"/>
              <a:t>.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857628"/>
            <a:ext cx="9144000" cy="3214686"/>
          </a:xfrm>
        </p:spPr>
        <p:txBody>
          <a:bodyPr>
            <a:normAutofit lnSpcReduction="100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Elle était astucieuse car Omar avait choisi des personnes qui ne favoriseraient pas aisément Imam Ali A.S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39 – À qui Osman a-t-il donné la propriété de </a:t>
            </a:r>
            <a:r>
              <a:rPr lang="fr-FR" sz="5400" b="1" dirty="0" err="1" smtClean="0"/>
              <a:t>Fadak</a:t>
            </a:r>
            <a:r>
              <a:rPr lang="fr-FR" sz="5400" b="1" dirty="0" smtClean="0"/>
              <a:t>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39 – À qui Osman a-t-il donné la propriété de </a:t>
            </a:r>
            <a:r>
              <a:rPr lang="fr-FR" sz="3600" b="1" dirty="0" err="1" smtClean="0"/>
              <a:t>Fadak</a:t>
            </a:r>
            <a:r>
              <a:rPr lang="fr-FR" sz="3600" b="1" dirty="0" smtClean="0"/>
              <a:t> ?</a:t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500570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A </a:t>
            </a:r>
            <a:r>
              <a:rPr lang="fr-FR" sz="5400" b="1" dirty="0" err="1" smtClean="0">
                <a:solidFill>
                  <a:srgbClr val="FF0000"/>
                </a:solidFill>
              </a:rPr>
              <a:t>Marwan</a:t>
            </a:r>
            <a:r>
              <a:rPr lang="fr-FR" sz="5400" b="1" dirty="0" smtClean="0">
                <a:solidFill>
                  <a:srgbClr val="FF0000"/>
                </a:solidFill>
              </a:rPr>
              <a:t>, son secrétaire et beau-fils.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3643314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>4 – Pourquoi Imam Ali A.S.  a-t-il dit à Mohammad </a:t>
            </a:r>
            <a:r>
              <a:rPr lang="fr-FR" sz="5400" b="1" dirty="0" err="1" smtClean="0"/>
              <a:t>bin</a:t>
            </a:r>
            <a:r>
              <a:rPr lang="fr-FR" sz="5400" b="1" dirty="0" smtClean="0"/>
              <a:t> Abou </a:t>
            </a:r>
            <a:r>
              <a:rPr lang="fr-FR" sz="5400" b="1" dirty="0" err="1" smtClean="0"/>
              <a:t>Bakr</a:t>
            </a:r>
            <a:r>
              <a:rPr lang="fr-FR" sz="5400" b="1" dirty="0" smtClean="0"/>
              <a:t> de prendre soin de </a:t>
            </a:r>
            <a:r>
              <a:rPr lang="fr-FR" sz="5400" b="1" dirty="0" err="1" smtClean="0"/>
              <a:t>Ayesha</a:t>
            </a:r>
            <a:r>
              <a:rPr lang="fr-FR" sz="5400" b="1" dirty="0" smtClean="0"/>
              <a:t> (lors de la bataille de Jamal)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40 – À la bataille de </a:t>
            </a:r>
            <a:r>
              <a:rPr lang="fr-FR" sz="5400" b="1" dirty="0" err="1" smtClean="0"/>
              <a:t>Siffin</a:t>
            </a:r>
            <a:r>
              <a:rPr lang="fr-FR" sz="5400" b="1" dirty="0" smtClean="0"/>
              <a:t>, comment les 2 armées s’organisent-elles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 40 – À la bataille de </a:t>
            </a:r>
            <a:r>
              <a:rPr lang="fr-FR" sz="3600" b="1" dirty="0" err="1" smtClean="0"/>
              <a:t>Siffin</a:t>
            </a:r>
            <a:r>
              <a:rPr lang="fr-FR" sz="3600" b="1" dirty="0" smtClean="0"/>
              <a:t>, comment les 2 armées s’organisent-elles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3786190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Chacune se divise en 7 colonnes.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41 – Qu’est-ce que le St-Prophète SAW avait dit à son compagnon Ammar Yassir 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1857364"/>
            <a:ext cx="8286808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41 – Qu’est-ce que le St-Prophète SAW avait dit à son compagnon Ammar Yassir 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857628"/>
            <a:ext cx="9144000" cy="3214686"/>
          </a:xfrm>
        </p:spPr>
        <p:txBody>
          <a:bodyPr>
            <a:normAutofit lnSpcReduction="100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Il lui avait dit qu’il mourrait dans les combats contre des gens rebelles et des ennemis de l’Islam.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42 – Que clamait </a:t>
            </a:r>
            <a:r>
              <a:rPr lang="fr-FR" sz="5400" b="1" dirty="0" err="1" smtClean="0"/>
              <a:t>Malike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Ashtar</a:t>
            </a:r>
            <a:r>
              <a:rPr lang="fr-FR" sz="5400" b="1" dirty="0" smtClean="0"/>
              <a:t> à chaque fois qu’il tuait un ennemi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42 – Que clamait </a:t>
            </a:r>
            <a:r>
              <a:rPr lang="fr-FR" sz="3600" b="1" dirty="0" err="1" smtClean="0"/>
              <a:t>Malike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Ashtar</a:t>
            </a:r>
            <a:r>
              <a:rPr lang="fr-FR" sz="3600" b="1" dirty="0" smtClean="0"/>
              <a:t> à chaque fois qu’il tuait un ennemi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429132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« </a:t>
            </a:r>
            <a:r>
              <a:rPr lang="fr-FR" sz="5400" b="1" dirty="0" err="1" smtClean="0">
                <a:solidFill>
                  <a:srgbClr val="FF0000"/>
                </a:solidFill>
              </a:rPr>
              <a:t>Allahou</a:t>
            </a:r>
            <a:r>
              <a:rPr lang="fr-FR" sz="5400" b="1" dirty="0" smtClean="0">
                <a:solidFill>
                  <a:srgbClr val="FF0000"/>
                </a:solidFill>
              </a:rPr>
              <a:t> Akbar ».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43 – Que fit Osman dès le premier jour de son califat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43 – Que fit Osman dès le premier jour de son califat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286124"/>
            <a:ext cx="9144000" cy="3786190"/>
          </a:xfrm>
        </p:spPr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Il se mit à remplacer systématiquement les gouverneurs des provinces principales par des personnes de sa famille.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44 – Que faisait Osman avec l’argent public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44 – Que faisait Osman avec l’argent public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3786190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Il le gaspillait ouvertement et le donnait à sa famille.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214686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4 – Pourquoi Imam Ali A.S.  a-t-il dit à Mohammad </a:t>
            </a:r>
            <a:r>
              <a:rPr lang="fr-FR" sz="3600" b="1" dirty="0" err="1" smtClean="0"/>
              <a:t>bin</a:t>
            </a:r>
            <a:r>
              <a:rPr lang="fr-FR" sz="3600" b="1" dirty="0" smtClean="0"/>
              <a:t> Abou </a:t>
            </a:r>
            <a:r>
              <a:rPr lang="fr-FR" sz="3600" b="1" dirty="0" err="1" smtClean="0"/>
              <a:t>Bakr</a:t>
            </a:r>
            <a:r>
              <a:rPr lang="fr-FR" sz="3600" b="1" dirty="0" smtClean="0"/>
              <a:t> de prendre soin de </a:t>
            </a:r>
            <a:r>
              <a:rPr lang="fr-FR" sz="3600" b="1" dirty="0" err="1" smtClean="0"/>
              <a:t>Ayesha</a:t>
            </a:r>
            <a:r>
              <a:rPr lang="fr-FR" sz="3600" b="1" dirty="0" smtClean="0"/>
              <a:t> (lors de la bataille de Jamal)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4572008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Parce que c’était sa demi-sœur.</a:t>
            </a:r>
            <a:endParaRPr lang="fr-FR" sz="5400" dirty="0" smtClean="0">
              <a:solidFill>
                <a:srgbClr val="FF0000"/>
              </a:solidFill>
            </a:endParaRPr>
          </a:p>
          <a:p>
            <a:endParaRPr lang="fr-FR" sz="5400" b="1" dirty="0" smtClean="0">
              <a:solidFill>
                <a:srgbClr val="FF0000"/>
              </a:solidFill>
            </a:endParaRPr>
          </a:p>
          <a:p>
            <a:endParaRPr lang="fr-FR" sz="5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928934"/>
            <a:ext cx="8643998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45 – Qui était </a:t>
            </a:r>
            <a:r>
              <a:rPr lang="fr-FR" sz="5400" b="1" dirty="0" err="1" smtClean="0"/>
              <a:t>Mouhammad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bin</a:t>
            </a:r>
            <a:r>
              <a:rPr lang="fr-FR" sz="5400" b="1" dirty="0" smtClean="0"/>
              <a:t> Abou </a:t>
            </a:r>
            <a:r>
              <a:rPr lang="fr-FR" sz="5400" b="1" dirty="0" err="1" smtClean="0"/>
              <a:t>Bakr</a:t>
            </a:r>
            <a:r>
              <a:rPr lang="fr-FR" sz="5400" b="1" dirty="0" smtClean="0"/>
              <a:t>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45 – Qui était </a:t>
            </a:r>
            <a:r>
              <a:rPr lang="fr-FR" sz="3600" b="1" dirty="0" err="1" smtClean="0"/>
              <a:t>Mouhammad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bin</a:t>
            </a:r>
            <a:r>
              <a:rPr lang="fr-FR" sz="3600" b="1" dirty="0" smtClean="0"/>
              <a:t> Abou </a:t>
            </a:r>
            <a:r>
              <a:rPr lang="fr-FR" sz="3600" b="1" dirty="0" err="1" smtClean="0"/>
              <a:t>Bakr</a:t>
            </a:r>
            <a:r>
              <a:rPr lang="fr-FR" sz="3600" b="1" dirty="0" smtClean="0"/>
              <a:t>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928934"/>
            <a:ext cx="9144000" cy="3929066"/>
          </a:xfrm>
        </p:spPr>
        <p:txBody>
          <a:bodyPr>
            <a:normAutofit lnSpcReduction="10000"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C’était un homme pieux qui avait été élevé depuis sa tendre enfance par Imam Ali A.S. qui avait épousé la veuve d’Abou </a:t>
            </a:r>
            <a:r>
              <a:rPr lang="fr-FR" sz="5400" b="1" dirty="0" err="1" smtClean="0">
                <a:solidFill>
                  <a:srgbClr val="FF0000"/>
                </a:solidFill>
              </a:rPr>
              <a:t>Bakr</a:t>
            </a:r>
            <a:r>
              <a:rPr lang="fr-FR" sz="5400" b="1" dirty="0" smtClean="0">
                <a:solidFill>
                  <a:srgbClr val="FF0000"/>
                </a:solidFill>
              </a:rPr>
              <a:t>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3286124"/>
            <a:ext cx="857256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46 – Imam Ali A.S. a convoqué 2 témoins qui étaient présents lors du meurtre d’Osman. Quel fut leurs témoignages ?</a:t>
            </a:r>
            <a:br>
              <a:rPr lang="fr-FR" sz="5400" b="1" dirty="0" smtClean="0"/>
            </a:br>
            <a:r>
              <a:rPr lang="fr-FR" sz="5400" b="1" dirty="0" smtClean="0"/>
              <a:t/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928802"/>
            <a:ext cx="91440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46 – Imam Ali A.S. a convoqué 2 témoins qui étaient présents lors du meurtre d’Osman. Quel fut leurs témoignages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9144000" cy="3214686"/>
          </a:xfrm>
        </p:spPr>
        <p:txBody>
          <a:bodyPr>
            <a:normAutofit fontScale="85000" lnSpcReduction="20000"/>
          </a:bodyPr>
          <a:lstStyle/>
          <a:p>
            <a:r>
              <a:rPr lang="fr-FR" sz="5400" b="1" dirty="0" err="1" smtClean="0">
                <a:solidFill>
                  <a:srgbClr val="FF0000"/>
                </a:solidFill>
              </a:rPr>
              <a:t>Marwan</a:t>
            </a:r>
            <a:r>
              <a:rPr lang="fr-FR" sz="5400" b="1" dirty="0" smtClean="0">
                <a:solidFill>
                  <a:srgbClr val="FF0000"/>
                </a:solidFill>
              </a:rPr>
              <a:t>, le secrétaire d’Osman ne vint pas au rendez-vous et </a:t>
            </a:r>
            <a:r>
              <a:rPr lang="fr-FR" sz="5400" b="1" dirty="0" err="1" smtClean="0">
                <a:solidFill>
                  <a:srgbClr val="FF0000"/>
                </a:solidFill>
              </a:rPr>
              <a:t>Naila</a:t>
            </a:r>
            <a:r>
              <a:rPr lang="fr-FR" sz="5400" b="1" dirty="0" smtClean="0">
                <a:solidFill>
                  <a:srgbClr val="FF0000"/>
                </a:solidFill>
              </a:rPr>
              <a:t>, l’épouse d’Osman a dit que son époux avait été tué par 2 hommes qu’elle n’a pas identifiés.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86058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47 – Quelle est la 1</a:t>
            </a:r>
            <a:r>
              <a:rPr lang="fr-FR" sz="5400" b="1" baseline="30000" dirty="0" smtClean="0"/>
              <a:t>ère</a:t>
            </a:r>
            <a:r>
              <a:rPr lang="fr-FR" sz="5400" b="1" dirty="0" smtClean="0"/>
              <a:t> chose qu’Imam Ali A.S. a fait en tant que calife des musulmans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47 – Quelle est la 1</a:t>
            </a:r>
            <a:r>
              <a:rPr lang="fr-FR" sz="3600" b="1" baseline="30000" dirty="0" smtClean="0"/>
              <a:t>ère</a:t>
            </a:r>
            <a:r>
              <a:rPr lang="fr-FR" sz="3600" b="1" dirty="0" smtClean="0"/>
              <a:t> chose qu’Imam Ali A.S. a fait en tant que calife des musulmans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57694"/>
            <a:ext cx="9144000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Il a remplacé les gouverneurs médiocres d’Osman.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929066"/>
            <a:ext cx="9144000" cy="714380"/>
          </a:xfrm>
        </p:spPr>
        <p:txBody>
          <a:bodyPr>
            <a:noAutofit/>
          </a:bodyPr>
          <a:lstStyle/>
          <a:p>
            <a:r>
              <a:rPr lang="fr-FR" sz="4800" b="1" dirty="0" smtClean="0"/>
              <a:t>48 – Imam Ali A.S. écrivit à Abou Moussa </a:t>
            </a:r>
            <a:r>
              <a:rPr lang="fr-FR" sz="4800" b="1" dirty="0" err="1" smtClean="0"/>
              <a:t>Ash’ari</a:t>
            </a:r>
            <a:r>
              <a:rPr lang="fr-FR" sz="4800" b="1" dirty="0" smtClean="0"/>
              <a:t> à </a:t>
            </a:r>
            <a:r>
              <a:rPr lang="fr-FR" sz="4800" b="1" dirty="0" err="1" smtClean="0"/>
              <a:t>Koufa</a:t>
            </a:r>
            <a:r>
              <a:rPr lang="fr-FR" sz="4800" b="1" dirty="0" smtClean="0"/>
              <a:t> et à </a:t>
            </a:r>
            <a:r>
              <a:rPr lang="fr-FR" sz="4800" b="1" dirty="0" err="1" smtClean="0"/>
              <a:t>Mouawiyah</a:t>
            </a:r>
            <a:r>
              <a:rPr lang="fr-FR" sz="4800" b="1" dirty="0" smtClean="0"/>
              <a:t> en Syrie leur ordonnant de céder aux nouveaux gouverneurs. Quelle réponse </a:t>
            </a:r>
            <a:r>
              <a:rPr lang="fr-FR" sz="4800" b="1" dirty="0" err="1" smtClean="0"/>
              <a:t>Mouawiyah</a:t>
            </a:r>
            <a:r>
              <a:rPr lang="fr-FR" sz="4800" b="1" dirty="0" smtClean="0"/>
              <a:t> envoya-t-il au bout de 3 mois ?</a:t>
            </a:r>
            <a:br>
              <a:rPr lang="fr-FR" sz="4800" b="1" dirty="0" smtClean="0"/>
            </a:br>
            <a:endParaRPr lang="fr-FR" sz="48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2500306"/>
            <a:ext cx="8715436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48 – Imam Ali A.S. écrivit à Abou Moussa </a:t>
            </a:r>
            <a:r>
              <a:rPr lang="fr-FR" sz="3600" b="1" dirty="0" err="1" smtClean="0"/>
              <a:t>Ash’ari</a:t>
            </a:r>
            <a:r>
              <a:rPr lang="fr-FR" sz="3600" b="1" dirty="0" smtClean="0"/>
              <a:t> à </a:t>
            </a:r>
            <a:r>
              <a:rPr lang="fr-FR" sz="3600" b="1" dirty="0" err="1" smtClean="0"/>
              <a:t>Koufa</a:t>
            </a:r>
            <a:r>
              <a:rPr lang="fr-FR" sz="3600" b="1" dirty="0" smtClean="0"/>
              <a:t> et à </a:t>
            </a:r>
            <a:r>
              <a:rPr lang="fr-FR" sz="3600" b="1" dirty="0" err="1" smtClean="0"/>
              <a:t>Mouawiyah</a:t>
            </a:r>
            <a:r>
              <a:rPr lang="fr-FR" sz="3600" b="1" dirty="0" smtClean="0"/>
              <a:t> en Syrie leur ordonnant de céder aux nouveaux gouverneurs. Quelle réponse </a:t>
            </a:r>
            <a:r>
              <a:rPr lang="fr-FR" sz="3600" b="1" dirty="0" err="1" smtClean="0"/>
              <a:t>Mouawiyah</a:t>
            </a:r>
            <a:r>
              <a:rPr lang="fr-FR" sz="3600" b="1" dirty="0" smtClean="0"/>
              <a:t> envoya-t-il au bout de 3 mois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5105400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Il envoya une lettre vide.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2243152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49 – Sous son califat, Imam Ali A.S. était confronté à une double menace. Lesquelles ?</a:t>
            </a:r>
            <a:br>
              <a:rPr lang="fr-FR" sz="5400" b="1" dirty="0" smtClean="0"/>
            </a:br>
            <a:endParaRPr lang="fr-FR" sz="5400" b="1" dirty="0"/>
          </a:p>
        </p:txBody>
      </p:sp>
      <p:pic>
        <p:nvPicPr>
          <p:cNvPr id="6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49 – Sous son califat, Imam Ali A.S. était confronté à une double menace. Lesquelles 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572008"/>
            <a:ext cx="8286808" cy="1752600"/>
          </a:xfrm>
        </p:spPr>
        <p:txBody>
          <a:bodyPr>
            <a:normAutofit/>
          </a:bodyPr>
          <a:lstStyle/>
          <a:p>
            <a:r>
              <a:rPr lang="fr-FR" sz="5400" b="1" dirty="0" err="1" smtClean="0">
                <a:solidFill>
                  <a:srgbClr val="FF0000"/>
                </a:solidFill>
              </a:rPr>
              <a:t>Ayesha</a:t>
            </a:r>
            <a:r>
              <a:rPr lang="fr-FR" sz="5400" b="1" dirty="0" smtClean="0">
                <a:solidFill>
                  <a:srgbClr val="FF0000"/>
                </a:solidFill>
              </a:rPr>
              <a:t> à </a:t>
            </a:r>
            <a:r>
              <a:rPr lang="fr-FR" sz="5400" b="1" dirty="0" err="1" smtClean="0">
                <a:solidFill>
                  <a:srgbClr val="FF0000"/>
                </a:solidFill>
              </a:rPr>
              <a:t>Makka</a:t>
            </a:r>
            <a:r>
              <a:rPr lang="fr-FR" sz="5400" b="1" dirty="0" smtClean="0">
                <a:solidFill>
                  <a:srgbClr val="FF0000"/>
                </a:solidFill>
              </a:rPr>
              <a:t> et </a:t>
            </a:r>
            <a:r>
              <a:rPr lang="fr-FR" sz="5400" b="1" dirty="0" err="1" smtClean="0">
                <a:solidFill>
                  <a:srgbClr val="FF0000"/>
                </a:solidFill>
              </a:rPr>
              <a:t>Mouawiya</a:t>
            </a:r>
            <a:r>
              <a:rPr lang="fr-FR" sz="5400" b="1" dirty="0" smtClean="0">
                <a:solidFill>
                  <a:srgbClr val="FF0000"/>
                </a:solidFill>
              </a:rPr>
              <a:t> en Syrie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5" name="Picture 2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2431</Words>
  <Application>Microsoft Office PowerPoint</Application>
  <PresentationFormat>Affichage à l'écran (4:3)</PresentationFormat>
  <Paragraphs>185</Paragraphs>
  <Slides>121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121</vt:i4>
      </vt:variant>
    </vt:vector>
  </HeadingPairs>
  <TitlesOfParts>
    <vt:vector size="122" baseType="lpstr">
      <vt:lpstr>Thème Office</vt:lpstr>
      <vt:lpstr>Diapositive 1</vt:lpstr>
      <vt:lpstr>1 – Où était Ayesha au moment de l’assassinat de Osman ? </vt:lpstr>
      <vt:lpstr>1 – Où était Ayesha au moment de l’assassinat de Osman ?  </vt:lpstr>
      <vt:lpstr>2 – Est-ce que Talha et Zoubayr ont prêté serment d’allégeance à Imam Ali A.S., le calife de l’époque ?  </vt:lpstr>
      <vt:lpstr>2 – Est-ce que Talha et Zoubayr ont prêté serment d’allégeance à Imam Ali A.S., le calife de l’époque ?  </vt:lpstr>
      <vt:lpstr>3 – Qui était Marwan ?   </vt:lpstr>
      <vt:lpstr>3 – Qui était Marwan ?    </vt:lpstr>
      <vt:lpstr> 4 – Pourquoi Imam Ali A.S.  a-t-il dit à Mohammad bin Abou Bakr de prendre soin de Ayesha (lors de la bataille de Jamal) ?    </vt:lpstr>
      <vt:lpstr>4 – Pourquoi Imam Ali A.S.  a-t-il dit à Mohammad bin Abou Bakr de prendre soin de Ayesha (lors de la bataille de Jamal) ?     </vt:lpstr>
      <vt:lpstr>5 – Quand Osman est-il mort ?     </vt:lpstr>
      <vt:lpstr>5 – Quand Osman est-il mort ?     </vt:lpstr>
      <vt:lpstr> 6 – Combien de jours a duré le siège du palais de Osman ?   </vt:lpstr>
      <vt:lpstr>6 – Combien de jours a duré le siège du palais de Osman ?     </vt:lpstr>
      <vt:lpstr>7 – Où est-ce qu’on a rassemblé tous les butins de guerre de Jamal ?    </vt:lpstr>
      <vt:lpstr>7 – Où est-ce qu’on a rassemblé tous les butins de guerre de Jamal ?      </vt:lpstr>
      <vt:lpstr>8 – Dans quelle vallée, les chiens de Ayesha ont-il entouré son chameau et se sont-ils mis à aboyer fort ?    </vt:lpstr>
      <vt:lpstr>8 – Dans quelle vallée, les chiens de Ayesha ont-il entouré son chameau et se sont-ils mis à aboyer fort ?      </vt:lpstr>
      <vt:lpstr>9 – Quel genre de femme était Ayesha ?     </vt:lpstr>
      <vt:lpstr>9 – Quel genre de femme était Ayesha ?      </vt:lpstr>
      <vt:lpstr>10 – Comment s’appelait l’épouse de Osman ?  </vt:lpstr>
      <vt:lpstr>10 – Comment s’appelait l’épouse de Osman ?   </vt:lpstr>
      <vt:lpstr>11 – Comment s’appelait le chameau de Ayesha ?  </vt:lpstr>
      <vt:lpstr>11 – Comment s’appelait le chameau de Ayesha ?   </vt:lpstr>
      <vt:lpstr>12 – Quel âge avait Osman au moment de sa mort ?  </vt:lpstr>
      <vt:lpstr>12 – Quel âge avait Osman au moment de sa mort ?   </vt:lpstr>
      <vt:lpstr>13 – Qui a aidé Ayesha à financer la bataille de Jamal ? Où a-t-il trouvé cet argent ? </vt:lpstr>
      <vt:lpstr>13 – Qui a aidé Ayesha à financer la bataille de Jamal ? Où a-t-il trouvé cet argent ?    </vt:lpstr>
      <vt:lpstr>14 – Pourquoi Imam Ali A.S. voulait-il que sa nomination soit faite en public ? </vt:lpstr>
      <vt:lpstr>14 – Pourquoi Imam Ali A.S. voulait-il que sa nomination soit faite en public ?    </vt:lpstr>
      <vt:lpstr>15 – Qui a donné les conseils à Abdour Rahman pour désigner le 3ème calife ?  </vt:lpstr>
      <vt:lpstr>15 – Qui a donné les conseils à Abdour Rahman pour désigner le 3ème calife ?   </vt:lpstr>
      <vt:lpstr>16 – Qu’a dit Oumme Salma quand Ayesha lui a demandé de l’accompagner ? </vt:lpstr>
      <vt:lpstr>16 – Qu’a dit Oumme Salma quand Ayesha lui a demandé de l’accompagner ?   </vt:lpstr>
      <vt:lpstr>17 – Qu’est-ce que Mouawiya a fait dans la mosquée de Damas ? Pourquoi ?  </vt:lpstr>
      <vt:lpstr>17 – Qu’est-ce que Mouawiya a fait dans la mosquée de Damas ? Pourquoi ?   </vt:lpstr>
      <vt:lpstr>18 – Pendant son califat, de quoi accusait-on Imam Ali A.S. ?  </vt:lpstr>
      <vt:lpstr>18 – Pendant son califat, de quoi accusait-on Imam Ali A.S. ?    </vt:lpstr>
      <vt:lpstr>19 – Dans quelle ville Imam Ali A.S. instaura-t-il sa capitale ? Pourquoi choisit-il cette ville ?  </vt:lpstr>
      <vt:lpstr>19 – Dans quelle ville Imam Ali A.S. instaura-t-il sa capitale ? Pourquoi choisit-il cette ville ?    </vt:lpstr>
      <vt:lpstr>20 – Combien d’hommes Mouawiyah a-t-il placé devant la rivière pour empêcher à l’armée d’Imam Ali A.S. d’avoir l’accès à l’eau ? </vt:lpstr>
      <vt:lpstr>20 – Combien d’hommes Mouawiyah a-t-il placé devant la rivière pour empêcher à l’armée d’Imam Ali A.S. d’avoir l’accès à l’eau ?    </vt:lpstr>
      <vt:lpstr>21 – Pourquoi Imam Ali A.S. n’est-il pas devenu le 3ème calife ? </vt:lpstr>
      <vt:lpstr>       21 – Pourquoi Imam Ali A.S. n’est-il pas devenu le 3ème calife ?   </vt:lpstr>
      <vt:lpstr>22 – Pourquoi le compagnon de Rassoulillah, Abou Zar Ghifari a-t-il été envoyé dans le désert ? </vt:lpstr>
      <vt:lpstr>22 – Pourquoi le compagnon de Rassoulillah, Abou Zar Ghifari a-t-il été envoyé dans le désert ?   </vt:lpstr>
      <vt:lpstr>23 – Sous quel prétexte Talha et Zoubayr se sont-ils dirigés vers Makka (sous le califat d’Imam Ali A.S.) ? </vt:lpstr>
      <vt:lpstr>23 – Sous quel prétexte Talha et Zoubayr se sont-ils dirigés vers Makka (sous le califat d’Imam Ali A.S.) ?  </vt:lpstr>
      <vt:lpstr>24 – Que veut dire Jamal ? </vt:lpstr>
      <vt:lpstr>24 – Que veut dire Jamal ?  </vt:lpstr>
      <vt:lpstr>25 – Citez les 6 prétendants au titre de 3ème calife. </vt:lpstr>
      <vt:lpstr>25 – Citez les 6 prétendants au titre de 3ème calife.   </vt:lpstr>
      <vt:lpstr>26 – Après la bataille de Jamal, en quelle année Imam Ali A.S. est retourné de Basra vers Koufa ? </vt:lpstr>
      <vt:lpstr>  26 – Après la bataille de Jamal, en quelle année Imam Ali A.S. est retourné de Basra vers Koufa ?  </vt:lpstr>
      <vt:lpstr>27 – A quel endroit à l’extérieur de Koufa Imam Ali A.S. décida t-il de camper (lors de la bataille de Nahrwan) ? </vt:lpstr>
      <vt:lpstr>27 – A quel endroit à l’extérieur de Koufa Imam Ali A.S. décida t-il de camper (lors de la bataille de Nahrwan) ?  </vt:lpstr>
      <vt:lpstr>28 – Après la bataille de Siffin, à quelle date Imam Ali A.S. revint-il avec son armée à Koufa ? </vt:lpstr>
      <vt:lpstr>28 – Après la bataille de Siffin, à quelle date Imam Ali A.S. revint-il avec son armée à Koufa ?  </vt:lpstr>
      <vt:lpstr>29 – Où est enterré Osman ? </vt:lpstr>
      <vt:lpstr>  29 – Où est enterré Osman ?  </vt:lpstr>
      <vt:lpstr>30 – Qui était Aboul Awr ? </vt:lpstr>
      <vt:lpstr>30 – Qui était Aboul Awr ?  </vt:lpstr>
      <vt:lpstr>31 – Que veut dire Kharijite ? </vt:lpstr>
      <vt:lpstr>31 – Que veut dire Kharijite ?  </vt:lpstr>
      <vt:lpstr>32 – Où se trouve Nahrwan ? </vt:lpstr>
      <vt:lpstr>32 – Où se trouve Nahrwan ?  </vt:lpstr>
      <vt:lpstr>33 – Que veut dire « La Houkma Illa Lillah » ? </vt:lpstr>
      <vt:lpstr>33 – Que veut dire « La Houkma Illa Lillah » ?  </vt:lpstr>
      <vt:lpstr>34 – Qui a informé Imam Ali A.S. des plans d’Ayesha (lors de la bataille de Jamal) ? </vt:lpstr>
      <vt:lpstr>34 – Qui a informé Imam Ali A.S. des plans d’Ayesha (lors de la bataille de Jamal) ?  </vt:lpstr>
      <vt:lpstr>35 – Combien de morts y a-t-il eu à la bataille de Jamal ? </vt:lpstr>
      <vt:lpstr>35 – Combien de morts y a-t-il eu à la bataille de Jamal ?  </vt:lpstr>
      <vt:lpstr>36 – Pourquoi les membres des Bani Oumayyah décidaient-ils de quitter petit à petit Madina ?  </vt:lpstr>
      <vt:lpstr>36 – Pourquoi les membres des Bani Oumayyah décidaient-ils de quitter petit à petit Madina ?  </vt:lpstr>
      <vt:lpstr>37 – Quelle astuce les hommes de Mouawiyah ont-ils utilisé pour déstabiliser les partisans d’Imam Ali A.S. à la bataille de Siffin ? </vt:lpstr>
      <vt:lpstr>37 – Quelle astuce les hommes de Mouawiyah ont-ils utilisé pour déstabiliser les partisans d’Imam Ali A.S. à la bataille de Siffin ?  </vt:lpstr>
      <vt:lpstr>38 – Juste avant qu’il ne meure, Omar a désigné 6 personnes parmi lesquelles il fallait choisir son successeur. En quoi cette démarche était-elle astucieuse ? </vt:lpstr>
      <vt:lpstr>38 – Juste avant qu’il ne meure, Omar a désigné 6 personnes parmi lesquelles il fallait choisir son successeur. En quoi cette démarche était-elle astucieuse ? .  </vt:lpstr>
      <vt:lpstr>39 – À qui Osman a-t-il donné la propriété de Fadak ? </vt:lpstr>
      <vt:lpstr>39 – À qui Osman a-t-il donné la propriété de Fadak ? </vt:lpstr>
      <vt:lpstr>40 – À la bataille de Siffin, comment les 2 armées s’organisent-elles ? </vt:lpstr>
      <vt:lpstr> 40 – À la bataille de Siffin, comment les 2 armées s’organisent-elles ?  </vt:lpstr>
      <vt:lpstr>41 – Qu’est-ce que le St-Prophète SAW avait dit à son compagnon Ammar Yassir ? </vt:lpstr>
      <vt:lpstr>41 – Qu’est-ce que le St-Prophète SAW avait dit à son compagnon Ammar Yassir ?  </vt:lpstr>
      <vt:lpstr>42 – Que clamait Malike Ashtar à chaque fois qu’il tuait un ennemi ? </vt:lpstr>
      <vt:lpstr>42 – Que clamait Malike Ashtar à chaque fois qu’il tuait un ennemi ?  </vt:lpstr>
      <vt:lpstr>43 – Que fit Osman dès le premier jour de son califat ? </vt:lpstr>
      <vt:lpstr>43 – Que fit Osman dès le premier jour de son califat ?  </vt:lpstr>
      <vt:lpstr>44 – Que faisait Osman avec l’argent public ? </vt:lpstr>
      <vt:lpstr>44 – Que faisait Osman avec l’argent public ?  </vt:lpstr>
      <vt:lpstr>45 – Qui était Mouhammad bin Abou Bakr ?  </vt:lpstr>
      <vt:lpstr>45 – Qui était Mouhammad bin Abou Bakr ?  </vt:lpstr>
      <vt:lpstr>46 – Imam Ali A.S. a convoqué 2 témoins qui étaient présents lors du meurtre d’Osman. Quel fut leurs témoignages ?  </vt:lpstr>
      <vt:lpstr>46 – Imam Ali A.S. a convoqué 2 témoins qui étaient présents lors du meurtre d’Osman. Quel fut leurs témoignages ?  </vt:lpstr>
      <vt:lpstr>47 – Quelle est la 1ère chose qu’Imam Ali A.S. a fait en tant que calife des musulmans ? </vt:lpstr>
      <vt:lpstr>47 – Quelle est la 1ère chose qu’Imam Ali A.S. a fait en tant que calife des musulmans ?  </vt:lpstr>
      <vt:lpstr>48 – Imam Ali A.S. écrivit à Abou Moussa Ash’ari à Koufa et à Mouawiyah en Syrie leur ordonnant de céder aux nouveaux gouverneurs. Quelle réponse Mouawiyah envoya-t-il au bout de 3 mois ? </vt:lpstr>
      <vt:lpstr>48 – Imam Ali A.S. écrivit à Abou Moussa Ash’ari à Koufa et à Mouawiyah en Syrie leur ordonnant de céder aux nouveaux gouverneurs. Quelle réponse Mouawiyah envoya-t-il au bout de 3 mois ?  </vt:lpstr>
      <vt:lpstr>49 – Sous son califat, Imam Ali A.S. était confronté à une double menace. Lesquelles ? </vt:lpstr>
      <vt:lpstr>49 – Sous son califat, Imam Ali A.S. était confronté à une double menace. Lesquelles ?  </vt:lpstr>
      <vt:lpstr>50 – Qui soutenait Ayesha lors de la bataille de Jamal ? </vt:lpstr>
      <vt:lpstr>50 – Qui soutenait Ayesha lors de la bataille de Jamal ?  </vt:lpstr>
      <vt:lpstr>51 –  Quand les chiens de Hawwab ont aboyé sur Ayesha, elle refusa d’aller plus loin. Qu’est-ce-que Talha et Zoubayr ont fait pour qu’elle remonte sur son chameau ? </vt:lpstr>
      <vt:lpstr>51 – Quand les chiens de Hawwab ont aboyé sur Ayesha, elle refusa d’aller plus loin. Qu’est-ce-que Talha et Zoubayr ont fait pour qu’elle remonte sur son chameau ?  </vt:lpstr>
      <vt:lpstr>52 – Comment Ayesha réussit-elle à prendre le contrôle de Bassora ?  </vt:lpstr>
      <vt:lpstr>52 – Comment Ayesha réussit-elle à prendre le contrôle de Bassora ?  </vt:lpstr>
      <vt:lpstr>53 – Quand Imam Ali A.S. décida de se mettre en marche vers Bassora, il ne réussit à rassembler que 900 hommes et ce avec beaucoup de difficulté. Pourquoi ?  </vt:lpstr>
      <vt:lpstr>53 – Quand Imam Ali A.S. décida de se mettre en marche vers Bassora, il ne réussit à rassembler que 900 hommes et ce avec beaucoup de difficulté. Pourquoi ?  </vt:lpstr>
      <vt:lpstr>54 – Lors de la bataille de Jamal, l’armée de Ayesha comprenait 30 000 soldats tandis qu’Imam Ali A.S. disposait de 20 000 personnes. Qu’est-ce qui différenciait les 2 armées ? </vt:lpstr>
      <vt:lpstr>54 – Lors de la bataille de Jamal, l’armée de Ayesha comprenait 30 000 soldats tandis qu’Imam Ali A.S. disposait de 20 000 personnes. Qu’est-ce qui différenciait les 2 armées ?  </vt:lpstr>
      <vt:lpstr>55 – Imam Ali A.S. envoya Jarir en Syrie pour régler les choses à l’amiable. Qu’arriva-t-il à Jarir ? </vt:lpstr>
      <vt:lpstr>55 – Imam Ali A.S. envoya Jarir en Syrie pour régler les choses à l’amiable. Qu’arriva-t-il à Jarir ?   </vt:lpstr>
      <vt:lpstr>56 – Qui Imam Ali A.S. envoya-t-il pour libérer le fleuve (lors de la bataille de Siffin) ? </vt:lpstr>
      <vt:lpstr>56 – Qui Imam Ali A.S. envoya-t-il pour libérer le fleuve (lors de la bataille de Siffin) ?  </vt:lpstr>
      <vt:lpstr>57 – Que fit Imam Ali A.S. lors de la bataille de Siffin étant donné que personne ne venait le combattre ? </vt:lpstr>
      <vt:lpstr>57 – Que fit Imam Ali A.S. lors de la bataille de Siffin étant donné que personne ne venait le combattre ?  </vt:lpstr>
      <vt:lpstr>58 – Comment les hommes d’Imam Ali A.S. réagirent-ils quand ils virent les hommes de Mouawiya  lever  haut 500 copies du Saint-Coran à la pointe de leurs lances ? </vt:lpstr>
      <vt:lpstr>58 – Comment les hommes d’Imam Ali A.S. réagirent-ils quand ils virent les hommes de Mouawiya  lever  haut 500 copies du Saint-Coran à la pointe de leurs lances ?  </vt:lpstr>
      <vt:lpstr>59 – Que se passa-t-il quand les Kharijites attaquèrent l’armée d’Imam Ali A.S. ? </vt:lpstr>
      <vt:lpstr>59 – Que se passa-t-il quand les Kharijites attaquèrent l’armée d’Imam Ali A.S. ?  </vt:lpstr>
      <vt:lpstr>60 – Que se passa-t-il quand Imam Ali A.S. et ses hommes campèrent à Noukhayla à l’extérieur de Koufa ? </vt:lpstr>
      <vt:lpstr>60 – Que se passa-t-il quand Imam Ali A.S. et ses hommes campèrent à Noukhayla à l’extérieur de Koufa 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Mozama</dc:creator>
  <cp:lastModifiedBy>Mozama Mamodaly</cp:lastModifiedBy>
  <cp:revision>47</cp:revision>
  <dcterms:created xsi:type="dcterms:W3CDTF">2010-06-08T14:27:49Z</dcterms:created>
  <dcterms:modified xsi:type="dcterms:W3CDTF">2011-04-12T12:24:17Z</dcterms:modified>
</cp:coreProperties>
</file>