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A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1000" b="-2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05/02/2011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411760" y="0"/>
            <a:ext cx="4495800" cy="1323439"/>
          </a:xfrm>
          <a:prstGeom prst="rect">
            <a:avLst/>
          </a:prstGeom>
          <a:noFill/>
          <a:ln w="9525">
            <a:noFill/>
            <a:miter lim="800000"/>
            <a:headEnd/>
            <a:tailEnd/>
          </a:ln>
          <a:effectLst/>
        </p:spPr>
        <p:txBody>
          <a:bodyPr>
            <a:spAutoFit/>
          </a:bodyPr>
          <a:lstStyle/>
          <a:p>
            <a:pPr algn="ctr">
              <a:spcBef>
                <a:spcPct val="50000"/>
              </a:spcBef>
            </a:pPr>
            <a:r>
              <a:rPr lang="fr-FR" sz="3200" dirty="0">
                <a:latin typeface="Algerian" pitchFamily="82" charset="0"/>
              </a:rPr>
              <a:t>TARIKH 7</a:t>
            </a:r>
          </a:p>
          <a:p>
            <a:pPr algn="ctr">
              <a:spcBef>
                <a:spcPct val="50000"/>
              </a:spcBef>
            </a:pPr>
            <a:r>
              <a:rPr lang="fr-FR" sz="3200" dirty="0">
                <a:latin typeface="Algerian" pitchFamily="82" charset="0"/>
              </a:rPr>
              <a:t>LE</a:t>
            </a:r>
            <a:r>
              <a:rPr lang="en-US" sz="3200" dirty="0">
                <a:latin typeface="Algerian" pitchFamily="82" charset="0"/>
              </a:rPr>
              <a:t>ÇON </a:t>
            </a:r>
            <a:r>
              <a:rPr lang="en-US" sz="3200" dirty="0" smtClean="0">
                <a:latin typeface="Algerian" pitchFamily="82" charset="0"/>
              </a:rPr>
              <a:t>7</a:t>
            </a:r>
            <a:endParaRPr lang="en-US" sz="3200" dirty="0">
              <a:latin typeface="Algerian" pitchFamily="82" charset="0"/>
            </a:endParaRPr>
          </a:p>
        </p:txBody>
      </p:sp>
      <p:sp>
        <p:nvSpPr>
          <p:cNvPr id="4099" name="Text Box 3"/>
          <p:cNvSpPr txBox="1">
            <a:spLocks noChangeArrowheads="1"/>
          </p:cNvSpPr>
          <p:nvPr/>
        </p:nvSpPr>
        <p:spPr bwMode="auto">
          <a:xfrm>
            <a:off x="6400800" y="6234113"/>
            <a:ext cx="2743200" cy="623887"/>
          </a:xfrm>
          <a:prstGeom prst="rect">
            <a:avLst/>
          </a:prstGeom>
          <a:noFill/>
          <a:ln w="9525">
            <a:noFill/>
            <a:miter lim="800000"/>
            <a:headEnd/>
            <a:tailEnd/>
          </a:ln>
          <a:effectLst/>
        </p:spPr>
        <p:txBody>
          <a:bodyPr>
            <a:spAutoFit/>
          </a:bodyPr>
          <a:lstStyle/>
          <a:p>
            <a:pPr>
              <a:spcBef>
                <a:spcPct val="50000"/>
              </a:spcBef>
            </a:pPr>
            <a:r>
              <a:rPr lang="fr-FR" sz="1400" b="1">
                <a:latin typeface="Times New Roman" pitchFamily="18" charset="0"/>
                <a:cs typeface="Times New Roman" pitchFamily="18" charset="0"/>
              </a:rPr>
              <a:t>Réalisé par une Kaniz-e-Fatéma</a:t>
            </a:r>
          </a:p>
          <a:p>
            <a:pPr>
              <a:spcBef>
                <a:spcPct val="50000"/>
              </a:spcBef>
            </a:pPr>
            <a:r>
              <a:rPr lang="fr-FR" sz="1400" b="1">
                <a:latin typeface="Times New Roman" pitchFamily="18" charset="0"/>
                <a:cs typeface="Times New Roman" pitchFamily="18" charset="0"/>
              </a:rPr>
              <a:t>Approuvé par Moulla Nissar</a:t>
            </a:r>
          </a:p>
        </p:txBody>
      </p:sp>
      <p:sp>
        <p:nvSpPr>
          <p:cNvPr id="4103" name="Text Box 7"/>
          <p:cNvSpPr txBox="1">
            <a:spLocks noChangeArrowheads="1"/>
          </p:cNvSpPr>
          <p:nvPr/>
        </p:nvSpPr>
        <p:spPr bwMode="auto">
          <a:xfrm>
            <a:off x="5029200" y="2420888"/>
            <a:ext cx="4114800" cy="2246769"/>
          </a:xfrm>
          <a:prstGeom prst="rect">
            <a:avLst/>
          </a:prstGeom>
          <a:noFill/>
          <a:ln w="9525">
            <a:noFill/>
            <a:miter lim="800000"/>
            <a:headEnd/>
            <a:tailEnd/>
          </a:ln>
          <a:effectLst/>
        </p:spPr>
        <p:txBody>
          <a:bodyPr>
            <a:spAutoFit/>
          </a:bodyPr>
          <a:lstStyle/>
          <a:p>
            <a:pPr algn="ctr">
              <a:spcBef>
                <a:spcPct val="50000"/>
              </a:spcBef>
            </a:pPr>
            <a:r>
              <a:rPr lang="fr-FR" sz="4000" dirty="0">
                <a:solidFill>
                  <a:srgbClr val="FF0000"/>
                </a:solidFill>
                <a:latin typeface="Arial Black" pitchFamily="34" charset="0"/>
              </a:rPr>
              <a:t>LA BATAILLE DE OHOD</a:t>
            </a:r>
          </a:p>
          <a:p>
            <a:pPr algn="ctr">
              <a:spcBef>
                <a:spcPct val="50000"/>
              </a:spcBef>
            </a:pPr>
            <a:r>
              <a:rPr lang="fr-FR" sz="4000" dirty="0" smtClean="0">
                <a:solidFill>
                  <a:srgbClr val="FF0000"/>
                </a:solidFill>
                <a:latin typeface="Arial Black" pitchFamily="34" charset="0"/>
              </a:rPr>
              <a:t>2</a:t>
            </a:r>
            <a:r>
              <a:rPr lang="fr-FR" sz="4000" baseline="30000" dirty="0" smtClean="0">
                <a:solidFill>
                  <a:srgbClr val="FF0000"/>
                </a:solidFill>
                <a:latin typeface="Arial Black" pitchFamily="34" charset="0"/>
              </a:rPr>
              <a:t>ème</a:t>
            </a:r>
            <a:r>
              <a:rPr lang="fr-FR" sz="4000" dirty="0" smtClean="0">
                <a:solidFill>
                  <a:srgbClr val="FF0000"/>
                </a:solidFill>
                <a:latin typeface="Arial Black" pitchFamily="34" charset="0"/>
              </a:rPr>
              <a:t> PARTIE</a:t>
            </a:r>
            <a:endParaRPr lang="fr-FR" sz="4000" dirty="0">
              <a:solidFill>
                <a:srgbClr val="FF0000"/>
              </a:solidFill>
              <a:latin typeface="Arial Black"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179512" y="1340768"/>
            <a:ext cx="5040560" cy="5112363"/>
          </a:xfrm>
          <a:prstGeom prst="rect">
            <a:avLst/>
          </a:prstGeom>
          <a:noFill/>
          <a:ln w="9525">
            <a:noFill/>
            <a:miter lim="800000"/>
            <a:headEnd/>
            <a:tailEnd/>
          </a:ln>
        </p:spPr>
      </p:pic>
      <p:pic>
        <p:nvPicPr>
          <p:cNvPr id="4100" name="Picture 4" descr="logo_carte_shia974_2009"/>
          <p:cNvPicPr>
            <a:picLocks noChangeAspect="1" noChangeArrowheads="1"/>
          </p:cNvPicPr>
          <p:nvPr/>
        </p:nvPicPr>
        <p:blipFill>
          <a:blip r:embed="rId3" cstate="print"/>
          <a:srcRect/>
          <a:stretch>
            <a:fillRect/>
          </a:stretch>
        </p:blipFill>
        <p:spPr bwMode="auto">
          <a:xfrm>
            <a:off x="0" y="0"/>
            <a:ext cx="1524000" cy="1301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005064"/>
            <a:ext cx="9144000" cy="1470025"/>
          </a:xfrm>
        </p:spPr>
        <p:txBody>
          <a:bodyPr>
            <a:normAutofit fontScale="90000"/>
          </a:bodyPr>
          <a:lstStyle/>
          <a:p>
            <a:r>
              <a:rPr lang="fr-FR" dirty="0" smtClean="0"/>
              <a:t>Ce fut à ce moment-là que les Musulmans commirent une grossière erreur qui leur coûta beaucoup : au lieu d’obéir au Saint Prophète (s) et de poursuivre l’ennemi en dehors du champ de bataille, ils déposèrent les armes et se mirent à ramasser le butin.   </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12290" name="Picture 2" descr="C:\Users\Mozama\Pictures\GIFS ANIMES\FETES (anif, mariage etc.)\GIFS ARGENT TRESOR\big_money_bag.gif"/>
          <p:cNvPicPr>
            <a:picLocks noChangeAspect="1" noChangeArrowheads="1" noCrop="1"/>
          </p:cNvPicPr>
          <p:nvPr/>
        </p:nvPicPr>
        <p:blipFill>
          <a:blip r:embed="rId3" cstate="print"/>
          <a:srcRect/>
          <a:stretch>
            <a:fillRect/>
          </a:stretch>
        </p:blipFill>
        <p:spPr bwMode="auto">
          <a:xfrm>
            <a:off x="2915816" y="188640"/>
            <a:ext cx="3176824" cy="237626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56792"/>
            <a:ext cx="9144000" cy="1470025"/>
          </a:xfrm>
        </p:spPr>
        <p:txBody>
          <a:bodyPr>
            <a:noAutofit/>
          </a:bodyPr>
          <a:lstStyle/>
          <a:p>
            <a:r>
              <a:rPr lang="fr-FR" sz="3600" dirty="0" smtClean="0"/>
              <a:t>Pensant que la bataille était finie, la majorité des archers bloquant le passage vers les collines quittèrent leurs postes pour ramasser le butin, malgré les ordres de leur chef.</a:t>
            </a:r>
            <a:endParaRPr lang="fr-FR" sz="36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10242" name="Picture 2"/>
          <p:cNvPicPr>
            <a:picLocks noChangeAspect="1" noChangeArrowheads="1"/>
          </p:cNvPicPr>
          <p:nvPr/>
        </p:nvPicPr>
        <p:blipFill>
          <a:blip r:embed="rId3" cstate="print"/>
          <a:srcRect/>
          <a:stretch>
            <a:fillRect/>
          </a:stretch>
        </p:blipFill>
        <p:spPr bwMode="auto">
          <a:xfrm>
            <a:off x="1907704" y="3573016"/>
            <a:ext cx="5174716" cy="3118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51520" y="980728"/>
            <a:ext cx="3888432" cy="5088423"/>
          </a:xfrm>
          <a:prstGeom prst="rect">
            <a:avLst/>
          </a:prstGeom>
          <a:noFill/>
          <a:ln w="9525">
            <a:noFill/>
            <a:miter lim="800000"/>
            <a:headEnd/>
            <a:tailEnd/>
          </a:ln>
        </p:spPr>
      </p:pic>
      <p:sp>
        <p:nvSpPr>
          <p:cNvPr id="2" name="Titre 1"/>
          <p:cNvSpPr>
            <a:spLocks noGrp="1"/>
          </p:cNvSpPr>
          <p:nvPr>
            <p:ph type="ctrTitle"/>
          </p:nvPr>
        </p:nvSpPr>
        <p:spPr>
          <a:xfrm>
            <a:off x="3923928" y="2708920"/>
            <a:ext cx="5220072" cy="1470025"/>
          </a:xfrm>
        </p:spPr>
        <p:txBody>
          <a:bodyPr>
            <a:normAutofit fontScale="90000"/>
          </a:bodyPr>
          <a:lstStyle/>
          <a:p>
            <a:r>
              <a:rPr lang="fr-FR" dirty="0" smtClean="0"/>
              <a:t>Un des commandants Mecquois, Khalid </a:t>
            </a:r>
            <a:r>
              <a:rPr lang="fr-FR" dirty="0" err="1" smtClean="0"/>
              <a:t>bin</a:t>
            </a:r>
            <a:r>
              <a:rPr lang="fr-FR" dirty="0" smtClean="0"/>
              <a:t> Walid, fuyait lorsqu’il saisit l’opportunité d’attaquer les Musulmans par l’arrière. Il rassembla ses hommes et lança une furieuse attaque par l’arrière.</a:t>
            </a:r>
            <a:endParaRPr lang="fr-FR" dirty="0"/>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524000" cy="1301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996952"/>
            <a:ext cx="5868144" cy="1470025"/>
          </a:xfrm>
        </p:spPr>
        <p:txBody>
          <a:bodyPr>
            <a:normAutofit fontScale="90000"/>
          </a:bodyPr>
          <a:lstStyle/>
          <a:p>
            <a:r>
              <a:rPr lang="fr-FR" dirty="0" smtClean="0"/>
              <a:t/>
            </a:r>
            <a:br>
              <a:rPr lang="fr-FR" dirty="0" smtClean="0"/>
            </a:br>
            <a:r>
              <a:rPr lang="fr-FR" dirty="0" smtClean="0"/>
              <a:t>  Les Musulmans furent tellement surpris qu’ils ne savaient plus que faire. </a:t>
            </a:r>
            <a:br>
              <a:rPr lang="fr-FR" dirty="0" smtClean="0"/>
            </a:br>
            <a:r>
              <a:rPr lang="fr-FR" dirty="0" smtClean="0"/>
              <a:t>Dans la confusion, leurs rangs furent désordonnés. Les Mecquois qui s’étaient </a:t>
            </a:r>
            <a:br>
              <a:rPr lang="fr-FR" dirty="0" smtClean="0"/>
            </a:br>
            <a:r>
              <a:rPr lang="fr-FR" dirty="0" smtClean="0"/>
              <a:t>retirés se rassemblèrent à nouveau pour une attaque frontale.</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5796136" y="2060848"/>
            <a:ext cx="3141340" cy="2797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509120"/>
            <a:ext cx="9144000" cy="1470025"/>
          </a:xfrm>
        </p:spPr>
        <p:txBody>
          <a:bodyPr>
            <a:noAutofit/>
          </a:bodyPr>
          <a:lstStyle/>
          <a:p>
            <a:r>
              <a:rPr lang="fr-FR" sz="3600" dirty="0" smtClean="0"/>
              <a:t>Le porte-étendard Musulman, </a:t>
            </a:r>
            <a:r>
              <a:rPr lang="fr-FR" sz="3600" dirty="0" err="1" smtClean="0"/>
              <a:t>Muss'ab</a:t>
            </a:r>
            <a:r>
              <a:rPr lang="fr-FR" sz="3600" dirty="0" smtClean="0"/>
              <a:t> </a:t>
            </a:r>
            <a:r>
              <a:rPr lang="fr-FR" sz="3600" dirty="0" err="1" smtClean="0"/>
              <a:t>bin</a:t>
            </a:r>
            <a:r>
              <a:rPr lang="fr-FR" sz="3600" dirty="0" smtClean="0"/>
              <a:t> </a:t>
            </a:r>
            <a:r>
              <a:rPr lang="fr-FR" sz="3600" dirty="0" err="1" smtClean="0"/>
              <a:t>Oumair</a:t>
            </a:r>
            <a:r>
              <a:rPr lang="fr-FR" sz="3600" dirty="0" smtClean="0"/>
              <a:t> fut tué. Il avait une  grande ressemblance avec le Saint Prophète (s) et les Mecquois se mirent à clamer que le Saint Prophète (a) était mort. Cela jeta encore plus les </a:t>
            </a:r>
            <a:br>
              <a:rPr lang="fr-FR" sz="3600" dirty="0" smtClean="0"/>
            </a:br>
            <a:r>
              <a:rPr lang="fr-FR" sz="3600" dirty="0" smtClean="0"/>
              <a:t>Musulmans dans le chaos et la consternation.</a:t>
            </a:r>
            <a:endParaRPr lang="fr-FR" sz="36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499992" y="260648"/>
            <a:ext cx="3240360" cy="3306878"/>
          </a:xfrm>
          <a:prstGeom prst="rect">
            <a:avLst/>
          </a:prstGeom>
          <a:noFill/>
          <a:ln w="9525">
            <a:noFill/>
            <a:miter lim="800000"/>
            <a:headEnd/>
            <a:tailEnd/>
          </a:ln>
        </p:spPr>
      </p:pic>
      <p:sp>
        <p:nvSpPr>
          <p:cNvPr id="5" name="Rectangle à coins arrondis 4"/>
          <p:cNvSpPr/>
          <p:nvPr/>
        </p:nvSpPr>
        <p:spPr>
          <a:xfrm>
            <a:off x="1763688" y="476672"/>
            <a:ext cx="3096344" cy="1728192"/>
          </a:xfrm>
          <a:prstGeom prst="wedgeRoundRectCallout">
            <a:avLst>
              <a:gd name="adj1" fmla="val 111818"/>
              <a:gd name="adj2" fmla="val 36478"/>
              <a:gd name="adj3" fmla="val 16667"/>
            </a:avLst>
          </a:prstGeom>
          <a:solidFill>
            <a:srgbClr val="F3EA7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0000"/>
                </a:solidFill>
              </a:rPr>
              <a:t>Le Saint-Prophète est décédé! Nous n’avons plus de chef! C’est la catastrophe! </a:t>
            </a:r>
            <a:endParaRPr lang="fr-FR" sz="24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0" y="2708920"/>
            <a:ext cx="4572000" cy="1470025"/>
          </a:xfrm>
        </p:spPr>
        <p:txBody>
          <a:bodyPr>
            <a:noAutofit/>
          </a:bodyPr>
          <a:lstStyle/>
          <a:p>
            <a:r>
              <a:rPr lang="fr-FR" sz="3200" dirty="0" smtClean="0"/>
              <a:t>Beaucoup de leurs célèbres personnalités perdirent courage. Certains, moins tenaces, comme Abou </a:t>
            </a:r>
            <a:r>
              <a:rPr lang="fr-FR" sz="3200" dirty="0" err="1" smtClean="0"/>
              <a:t>Bakr</a:t>
            </a:r>
            <a:r>
              <a:rPr lang="fr-FR" sz="3200" dirty="0" smtClean="0"/>
              <a:t> et Oumar </a:t>
            </a:r>
            <a:r>
              <a:rPr lang="fr-FR" sz="3200" dirty="0" err="1" smtClean="0"/>
              <a:t>bin</a:t>
            </a:r>
            <a:r>
              <a:rPr lang="fr-FR" sz="3200" dirty="0" smtClean="0"/>
              <a:t> </a:t>
            </a:r>
            <a:r>
              <a:rPr lang="fr-FR" sz="3200" dirty="0" err="1" smtClean="0"/>
              <a:t>Khattab</a:t>
            </a:r>
            <a:r>
              <a:rPr lang="fr-FR" sz="3200" dirty="0" smtClean="0"/>
              <a:t> jetèrent leurs épées ne voyant plus l’intérêt de se battre si le Saint Prophète (s) n’était plus. </a:t>
            </a:r>
            <a:r>
              <a:rPr lang="fr-FR" sz="3200" dirty="0" err="1" smtClean="0"/>
              <a:t>Oussman</a:t>
            </a:r>
            <a:r>
              <a:rPr lang="fr-FR" sz="3200" dirty="0" smtClean="0"/>
              <a:t> aussi s’enfuit, s’éloignant tellement qu’il ne revînt à Médine qu’au bout de 3 jours.</a:t>
            </a: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3074" name="Picture 2" descr="C:\Users\Mozama\Pictures\IMAGES TARIKH\CALIFES QUI FUIENT.jpg"/>
          <p:cNvPicPr>
            <a:picLocks noChangeAspect="1" noChangeArrowheads="1"/>
          </p:cNvPicPr>
          <p:nvPr/>
        </p:nvPicPr>
        <p:blipFill>
          <a:blip r:embed="rId3" cstate="print"/>
          <a:srcRect/>
          <a:stretch>
            <a:fillRect/>
          </a:stretch>
        </p:blipFill>
        <p:spPr bwMode="auto">
          <a:xfrm>
            <a:off x="179512" y="1916832"/>
            <a:ext cx="4464496" cy="319141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00808"/>
            <a:ext cx="9144000" cy="1470025"/>
          </a:xfrm>
        </p:spPr>
        <p:txBody>
          <a:bodyPr>
            <a:normAutofit fontScale="90000"/>
          </a:bodyPr>
          <a:lstStyle/>
          <a:p>
            <a:r>
              <a:rPr lang="fr-FR" dirty="0" smtClean="0"/>
              <a:t>D’un autre côté, bien des soldats vaillants restèrent fidèles et s’engouffrèrent parmi les Mecquois, déterminés à se battre jusqu’à leur dernier souffle.</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1115616" y="3789040"/>
            <a:ext cx="6917355" cy="2848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941168"/>
            <a:ext cx="9144000" cy="1470025"/>
          </a:xfrm>
        </p:spPr>
        <p:txBody>
          <a:bodyPr>
            <a:normAutofit fontScale="90000"/>
          </a:bodyPr>
          <a:lstStyle/>
          <a:p>
            <a:r>
              <a:rPr lang="fr-FR" dirty="0" smtClean="0"/>
              <a:t>Cela continua ainsi jusqu’à ce qu’un Musulman voie le Saint Prophète </a:t>
            </a:r>
            <a:br>
              <a:rPr lang="fr-FR" dirty="0" smtClean="0"/>
            </a:br>
            <a:r>
              <a:rPr lang="fr-FR" dirty="0" smtClean="0"/>
              <a:t>(s) et se mit à hurler le plus fort possible que le Prophète était encore en vie.</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2267744" y="980728"/>
            <a:ext cx="4720585" cy="3375472"/>
          </a:xfrm>
          <a:prstGeom prst="rect">
            <a:avLst/>
          </a:prstGeom>
          <a:noFill/>
          <a:ln w="9525">
            <a:noFill/>
            <a:miter lim="800000"/>
            <a:headEnd/>
            <a:tailEnd/>
          </a:ln>
        </p:spPr>
      </p:pic>
      <p:sp>
        <p:nvSpPr>
          <p:cNvPr id="5" name="Rectangle à coins arrondis 4"/>
          <p:cNvSpPr/>
          <p:nvPr/>
        </p:nvSpPr>
        <p:spPr>
          <a:xfrm>
            <a:off x="2555776" y="260648"/>
            <a:ext cx="3096344" cy="1412776"/>
          </a:xfrm>
          <a:prstGeom prst="wedgeRoundRectCallout">
            <a:avLst>
              <a:gd name="adj1" fmla="val 1436"/>
              <a:gd name="adj2" fmla="val 110657"/>
              <a:gd name="adj3" fmla="val 16667"/>
            </a:avLst>
          </a:prstGeom>
          <a:solidFill>
            <a:srgbClr val="F3EA7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FF0000"/>
                </a:solidFill>
                <a:latin typeface="Arial Black" pitchFamily="34" charset="0"/>
              </a:rPr>
              <a:t>LE PROPHETE EST ENCORE EN VIE !</a:t>
            </a:r>
            <a:endParaRPr lang="fr-FR" sz="24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9512" y="858970"/>
            <a:ext cx="3888432" cy="5231708"/>
          </a:xfrm>
          <a:prstGeom prst="rect">
            <a:avLst/>
          </a:prstGeom>
          <a:noFill/>
          <a:ln w="9525">
            <a:noFill/>
            <a:miter lim="800000"/>
            <a:headEnd/>
            <a:tailEnd/>
          </a:ln>
        </p:spPr>
      </p:pic>
      <p:sp>
        <p:nvSpPr>
          <p:cNvPr id="2" name="Titre 1"/>
          <p:cNvSpPr>
            <a:spLocks noGrp="1"/>
          </p:cNvSpPr>
          <p:nvPr>
            <p:ph type="ctrTitle"/>
          </p:nvPr>
        </p:nvSpPr>
        <p:spPr>
          <a:xfrm>
            <a:off x="3923928" y="2492896"/>
            <a:ext cx="5220072" cy="1470025"/>
          </a:xfrm>
        </p:spPr>
        <p:txBody>
          <a:bodyPr>
            <a:normAutofit fontScale="90000"/>
          </a:bodyPr>
          <a:lstStyle/>
          <a:p>
            <a:r>
              <a:rPr lang="fr-FR" dirty="0" smtClean="0"/>
              <a:t>Les Musulmans reprirent leurs esprits mais le Saint Prophète (s) était maintenant devenu la cible des Mecquois. Les Mecquois se mirent à l’attaquer et une épée brisa ses deux dents supérieures.</a:t>
            </a:r>
            <a:endParaRPr lang="fr-FR" dirty="0"/>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524000" cy="13017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0768"/>
            <a:ext cx="9144000" cy="1470025"/>
          </a:xfrm>
        </p:spPr>
        <p:txBody>
          <a:bodyPr>
            <a:normAutofit fontScale="90000"/>
          </a:bodyPr>
          <a:lstStyle/>
          <a:p>
            <a:r>
              <a:rPr lang="fr-FR" dirty="0" smtClean="0"/>
              <a:t>Il était tombé dans une fosse lorsqu’Imam Ali (a) le trouva et le protégea  contre les attaques constantes des Mecquois.</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7170" name="Picture 2" descr="C:\Users\Mozama\Pictures\IMAGES TARIKH\imam ali.gif"/>
          <p:cNvPicPr>
            <a:picLocks noChangeAspect="1" noChangeArrowheads="1"/>
          </p:cNvPicPr>
          <p:nvPr/>
        </p:nvPicPr>
        <p:blipFill>
          <a:blip r:embed="rId3" cstate="print"/>
          <a:srcRect/>
          <a:stretch>
            <a:fillRect/>
          </a:stretch>
        </p:blipFill>
        <p:spPr bwMode="auto">
          <a:xfrm>
            <a:off x="2987824" y="3068960"/>
            <a:ext cx="3312368" cy="36134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717032"/>
            <a:ext cx="5004048" cy="360039"/>
          </a:xfrm>
        </p:spPr>
        <p:txBody>
          <a:bodyPr>
            <a:noAutofit/>
          </a:bodyPr>
          <a:lstStyle/>
          <a:p>
            <a:r>
              <a:rPr lang="fr-FR" sz="3600" dirty="0" smtClean="0"/>
              <a:t>L’homme qui commença la bataille d’</a:t>
            </a:r>
            <a:r>
              <a:rPr lang="fr-FR" sz="3600" dirty="0" err="1" smtClean="0"/>
              <a:t>Ohod</a:t>
            </a:r>
            <a:r>
              <a:rPr lang="fr-FR" sz="3600" dirty="0" smtClean="0"/>
              <a:t> s’appelait </a:t>
            </a:r>
            <a:r>
              <a:rPr lang="fr-FR" sz="3600" dirty="0" err="1" smtClean="0"/>
              <a:t>Talha</a:t>
            </a:r>
            <a:r>
              <a:rPr lang="fr-FR" sz="3600" dirty="0" smtClean="0"/>
              <a:t> </a:t>
            </a:r>
            <a:r>
              <a:rPr lang="fr-FR" sz="3600" dirty="0" err="1" smtClean="0"/>
              <a:t>bin</a:t>
            </a:r>
            <a:r>
              <a:rPr lang="fr-FR" sz="3600" dirty="0" smtClean="0"/>
              <a:t> </a:t>
            </a:r>
            <a:r>
              <a:rPr lang="fr-FR" sz="3600" dirty="0" err="1" smtClean="0"/>
              <a:t>Abi</a:t>
            </a:r>
            <a:r>
              <a:rPr lang="fr-FR" sz="3600" dirty="0" smtClean="0"/>
              <a:t> </a:t>
            </a:r>
            <a:br>
              <a:rPr lang="fr-FR" sz="3600" dirty="0" smtClean="0"/>
            </a:br>
            <a:r>
              <a:rPr lang="fr-FR" sz="3600" dirty="0" err="1" smtClean="0"/>
              <a:t>Talha</a:t>
            </a:r>
            <a:r>
              <a:rPr lang="fr-FR" sz="3600" dirty="0" smtClean="0"/>
              <a:t>, un grand guerrier de l’armée d’Abou </a:t>
            </a:r>
            <a:r>
              <a:rPr lang="fr-FR" sz="3600" dirty="0" err="1" smtClean="0"/>
              <a:t>Soufiyane</a:t>
            </a:r>
            <a:r>
              <a:rPr lang="fr-FR" sz="3600" dirty="0" smtClean="0"/>
              <a:t>. Il s’engagea dans le champ de bataille et défia les Musulmans à se battre un contre un.</a:t>
            </a:r>
            <a:endParaRPr lang="fr-FR" sz="36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5076056" y="836712"/>
            <a:ext cx="38100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581128"/>
            <a:ext cx="9144000" cy="1470025"/>
          </a:xfrm>
        </p:spPr>
        <p:txBody>
          <a:bodyPr>
            <a:normAutofit fontScale="90000"/>
          </a:bodyPr>
          <a:lstStyle/>
          <a:p>
            <a:r>
              <a:rPr lang="fr-FR" dirty="0" smtClean="0"/>
              <a:t>D’autres fidèles, incluant la valeureuse dame </a:t>
            </a:r>
            <a:r>
              <a:rPr lang="fr-FR" dirty="0" err="1" smtClean="0"/>
              <a:t>Oumme</a:t>
            </a:r>
            <a:r>
              <a:rPr lang="fr-FR" dirty="0" smtClean="0"/>
              <a:t> </a:t>
            </a:r>
            <a:r>
              <a:rPr lang="fr-FR" dirty="0" err="1" smtClean="0"/>
              <a:t>Ammarah</a:t>
            </a:r>
            <a:r>
              <a:rPr lang="fr-FR" dirty="0" smtClean="0"/>
              <a:t>, empêchaient également l’ennemi d’approcher le Saint Prophète (s) et l’abritaient contre la pluie de flèches.</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3347864" y="188640"/>
            <a:ext cx="2520280" cy="3640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95936" y="2564904"/>
            <a:ext cx="5148064" cy="1470025"/>
          </a:xfrm>
        </p:spPr>
        <p:txBody>
          <a:bodyPr>
            <a:normAutofit fontScale="90000"/>
          </a:bodyPr>
          <a:lstStyle/>
          <a:p>
            <a:r>
              <a:rPr lang="fr-FR" dirty="0" smtClean="0"/>
              <a:t>Ce fut dans cette bataille que la réputation d’Imam Ali s’affirma et il fut reconnu comme un maître en attaque à l’épée.  Il se battait avec une telle force </a:t>
            </a:r>
            <a:br>
              <a:rPr lang="fr-FR" dirty="0" smtClean="0"/>
            </a:br>
            <a:r>
              <a:rPr lang="fr-FR" dirty="0" smtClean="0"/>
              <a:t>que son épée se brisa.</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10242" name="Picture 2"/>
          <p:cNvPicPr>
            <a:picLocks noChangeAspect="1" noChangeArrowheads="1"/>
          </p:cNvPicPr>
          <p:nvPr/>
        </p:nvPicPr>
        <p:blipFill>
          <a:blip r:embed="rId3" cstate="print"/>
          <a:srcRect/>
          <a:stretch>
            <a:fillRect/>
          </a:stretch>
        </p:blipFill>
        <p:spPr bwMode="auto">
          <a:xfrm>
            <a:off x="179512" y="1412776"/>
            <a:ext cx="3816424" cy="4716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725025" cy="7019925"/>
          </a:xfrm>
          <a:prstGeom prst="rect">
            <a:avLst/>
          </a:prstGeom>
          <a:noFill/>
          <a:ln w="9525">
            <a:noFill/>
            <a:miter lim="800000"/>
            <a:headEnd/>
            <a:tailEnd/>
          </a:ln>
        </p:spPr>
      </p:pic>
      <p:sp>
        <p:nvSpPr>
          <p:cNvPr id="2" name="Titre 1"/>
          <p:cNvSpPr>
            <a:spLocks noGrp="1"/>
          </p:cNvSpPr>
          <p:nvPr>
            <p:ph type="ctrTitle"/>
          </p:nvPr>
        </p:nvSpPr>
        <p:spPr>
          <a:xfrm>
            <a:off x="251520" y="4365104"/>
            <a:ext cx="4752528" cy="2160240"/>
          </a:xfrm>
          <a:solidFill>
            <a:srgbClr val="F3EA75"/>
          </a:solidFill>
          <a:ln w="38100">
            <a:solidFill>
              <a:srgbClr val="C00000"/>
            </a:solidFill>
            <a:prstDash val="sysDot"/>
          </a:ln>
        </p:spPr>
        <p:txBody>
          <a:bodyPr>
            <a:noAutofit/>
          </a:bodyPr>
          <a:lstStyle/>
          <a:p>
            <a:r>
              <a:rPr lang="fr-FR" sz="3600" dirty="0" smtClean="0">
                <a:solidFill>
                  <a:srgbClr val="FF0000"/>
                </a:solidFill>
              </a:rPr>
              <a:t>Le Saint Prophète (s) lui remit alors sa propre épée "</a:t>
            </a:r>
            <a:r>
              <a:rPr lang="fr-FR" sz="3600" dirty="0" err="1" smtClean="0">
                <a:solidFill>
                  <a:srgbClr val="FF0000"/>
                </a:solidFill>
              </a:rPr>
              <a:t>Zoulfikar</a:t>
            </a:r>
            <a:r>
              <a:rPr lang="fr-FR" sz="3600" dirty="0" smtClean="0">
                <a:solidFill>
                  <a:srgbClr val="FF0000"/>
                </a:solidFill>
              </a:rPr>
              <a:t>".</a:t>
            </a:r>
            <a:endParaRPr lang="fr-FR" sz="36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052736"/>
            <a:ext cx="9144000" cy="1470025"/>
          </a:xfrm>
        </p:spPr>
        <p:txBody>
          <a:bodyPr>
            <a:normAutofit fontScale="90000"/>
          </a:bodyPr>
          <a:lstStyle/>
          <a:p>
            <a:r>
              <a:rPr lang="fr-FR" dirty="0" smtClean="0"/>
              <a:t>Appréciant la bravoure d’Imam Ali (a), la voix de l’ange </a:t>
            </a:r>
            <a:r>
              <a:rPr lang="fr-FR" dirty="0" err="1" smtClean="0"/>
              <a:t>Djibraîl</a:t>
            </a:r>
            <a:r>
              <a:rPr lang="fr-FR" dirty="0" smtClean="0"/>
              <a:t> retentit des cieux :</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11266" name="Picture 2"/>
          <p:cNvPicPr>
            <a:picLocks noChangeAspect="1" noChangeArrowheads="1"/>
          </p:cNvPicPr>
          <p:nvPr/>
        </p:nvPicPr>
        <p:blipFill>
          <a:blip r:embed="rId3" cstate="print"/>
          <a:srcRect/>
          <a:stretch>
            <a:fillRect/>
          </a:stretch>
        </p:blipFill>
        <p:spPr bwMode="auto">
          <a:xfrm>
            <a:off x="4716015" y="2852937"/>
            <a:ext cx="3280599" cy="3846220"/>
          </a:xfrm>
          <a:prstGeom prst="rect">
            <a:avLst/>
          </a:prstGeom>
          <a:noFill/>
          <a:ln w="9525">
            <a:noFill/>
            <a:miter lim="800000"/>
            <a:headEnd/>
            <a:tailEnd/>
          </a:ln>
        </p:spPr>
      </p:pic>
      <p:sp>
        <p:nvSpPr>
          <p:cNvPr id="6" name="Rectangle à coins arrondis 5"/>
          <p:cNvSpPr/>
          <p:nvPr/>
        </p:nvSpPr>
        <p:spPr>
          <a:xfrm>
            <a:off x="899592" y="2636912"/>
            <a:ext cx="3096344" cy="2088232"/>
          </a:xfrm>
          <a:prstGeom prst="wedgeRoundRectCallout">
            <a:avLst>
              <a:gd name="adj1" fmla="val 90032"/>
              <a:gd name="adj2" fmla="val 1484"/>
              <a:gd name="adj3" fmla="val 16667"/>
            </a:avLst>
          </a:prstGeom>
          <a:solidFill>
            <a:srgbClr val="F3EA7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LA FATAH ILLA ALI, LA SAYFA ILLA ZOULFIKAR ! POINT DE GUERRIER QU’ALI, POINT D’EPEE QUE LA ZOULFIKAR !</a:t>
            </a:r>
            <a:endParaRPr lang="fr-FR"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63888" y="2708920"/>
            <a:ext cx="5580112" cy="1470025"/>
          </a:xfrm>
        </p:spPr>
        <p:txBody>
          <a:bodyPr>
            <a:normAutofit fontScale="90000"/>
          </a:bodyPr>
          <a:lstStyle/>
          <a:p>
            <a:r>
              <a:rPr lang="fr-FR" dirty="0" smtClean="0"/>
              <a:t>Les forces Mecquoises avaient retourné la situation mais ils étaient trop épuisés pour pouvoir profiter de leur avantage en attaquant Médine ou en faisant descendre les Musulmans des hauteurs des collines d’</a:t>
            </a:r>
            <a:r>
              <a:rPr lang="fr-FR" dirty="0" err="1" smtClean="0"/>
              <a:t>Ohod</a:t>
            </a:r>
            <a:r>
              <a:rPr lang="fr-FR" dirty="0" smtClean="0"/>
              <a:t>.</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12290" name="Picture 2"/>
          <p:cNvPicPr>
            <a:picLocks noChangeAspect="1" noChangeArrowheads="1"/>
          </p:cNvPicPr>
          <p:nvPr/>
        </p:nvPicPr>
        <p:blipFill>
          <a:blip r:embed="rId3" cstate="print"/>
          <a:srcRect/>
          <a:stretch>
            <a:fillRect/>
          </a:stretch>
        </p:blipFill>
        <p:spPr bwMode="auto">
          <a:xfrm>
            <a:off x="179512" y="1340768"/>
            <a:ext cx="3312368" cy="4405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print"/>
          <a:srcRect/>
          <a:stretch>
            <a:fillRect/>
          </a:stretch>
        </p:blipFill>
        <p:spPr bwMode="auto">
          <a:xfrm>
            <a:off x="179512" y="548680"/>
            <a:ext cx="4114800" cy="5981700"/>
          </a:xfrm>
          <a:prstGeom prst="rect">
            <a:avLst/>
          </a:prstGeom>
          <a:noFill/>
          <a:ln w="9525">
            <a:noFill/>
            <a:miter lim="800000"/>
            <a:headEnd/>
            <a:tailEnd/>
          </a:ln>
        </p:spPr>
      </p:pic>
      <p:sp>
        <p:nvSpPr>
          <p:cNvPr id="2" name="Titre 1"/>
          <p:cNvSpPr>
            <a:spLocks noGrp="1"/>
          </p:cNvSpPr>
          <p:nvPr>
            <p:ph type="ctrTitle"/>
          </p:nvPr>
        </p:nvSpPr>
        <p:spPr>
          <a:xfrm>
            <a:off x="4355976" y="3068960"/>
            <a:ext cx="4788024" cy="1470025"/>
          </a:xfrm>
        </p:spPr>
        <p:txBody>
          <a:bodyPr>
            <a:noAutofit/>
          </a:bodyPr>
          <a:lstStyle/>
          <a:p>
            <a:r>
              <a:rPr lang="fr-FR" sz="3200" dirty="0" smtClean="0"/>
              <a:t>Ils satisfirent leur désir de vengeance en commettant des atrocités à l’égard des </a:t>
            </a:r>
            <a:br>
              <a:rPr lang="fr-FR" sz="3200" dirty="0" smtClean="0"/>
            </a:br>
            <a:r>
              <a:rPr lang="fr-FR" sz="3200" dirty="0" smtClean="0"/>
              <a:t>blessés, leur coupant les oreilles, le nez et mutilant ainsi leurs corps. Le brave </a:t>
            </a:r>
            <a:br>
              <a:rPr lang="fr-FR" sz="3200" dirty="0" smtClean="0"/>
            </a:br>
            <a:r>
              <a:rPr lang="fr-FR" sz="3200" dirty="0" smtClean="0"/>
              <a:t>Hamza faisait partie de ces martyrs. </a:t>
            </a:r>
            <a:r>
              <a:rPr lang="fr-FR" sz="3200" dirty="0" err="1" smtClean="0"/>
              <a:t>Hind</a:t>
            </a:r>
            <a:r>
              <a:rPr lang="fr-FR" sz="3200" dirty="0" smtClean="0"/>
              <a:t>, la femme d’Abou </a:t>
            </a:r>
            <a:r>
              <a:rPr lang="fr-FR" sz="3200" dirty="0" err="1" smtClean="0"/>
              <a:t>Soufiyane</a:t>
            </a:r>
            <a:r>
              <a:rPr lang="fr-FR" sz="3200" dirty="0" smtClean="0"/>
              <a:t> lui </a:t>
            </a:r>
            <a:br>
              <a:rPr lang="fr-FR" sz="3200" dirty="0" smtClean="0"/>
            </a:br>
            <a:r>
              <a:rPr lang="fr-FR" sz="3200" dirty="0" smtClean="0"/>
              <a:t>arracha le foie qu’elle mâcha. </a:t>
            </a:r>
            <a:endParaRPr lang="fr-FR" sz="3200" dirty="0"/>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524000" cy="1301750"/>
          </a:xfrm>
          <a:prstGeom prst="rect">
            <a:avLst/>
          </a:prstGeom>
          <a:noFill/>
        </p:spPr>
      </p:pic>
      <p:sp>
        <p:nvSpPr>
          <p:cNvPr id="6" name="Pensées 5"/>
          <p:cNvSpPr/>
          <p:nvPr/>
        </p:nvSpPr>
        <p:spPr>
          <a:xfrm>
            <a:off x="2195736" y="0"/>
            <a:ext cx="2592288" cy="1584176"/>
          </a:xfrm>
          <a:prstGeom prst="cloudCallout">
            <a:avLst/>
          </a:prstGeom>
          <a:solidFill>
            <a:srgbClr val="00206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rgbClr val="00B0F0"/>
                  </a:solidFill>
                </a:ln>
                <a:latin typeface="Arial Black" pitchFamily="34" charset="0"/>
              </a:rPr>
              <a:t>JE VAIS ME VENGER DE HAMZA…</a:t>
            </a:r>
            <a:endParaRPr lang="fr-FR" dirty="0">
              <a:ln>
                <a:solidFill>
                  <a:srgbClr val="00B0F0"/>
                </a:solidFill>
              </a:ln>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581128"/>
            <a:ext cx="9144000" cy="1470025"/>
          </a:xfrm>
        </p:spPr>
        <p:txBody>
          <a:bodyPr>
            <a:normAutofit fontScale="90000"/>
          </a:bodyPr>
          <a:lstStyle/>
          <a:p>
            <a:r>
              <a:rPr lang="fr-FR" dirty="0" smtClean="0"/>
              <a:t> Dans cette bataille, 70 Musulmans furent martyrisés et 70 blessés. Imam </a:t>
            </a:r>
            <a:br>
              <a:rPr lang="fr-FR" dirty="0" smtClean="0"/>
            </a:br>
            <a:r>
              <a:rPr lang="fr-FR" dirty="0" smtClean="0"/>
              <a:t>Ali (a) fut aussi gravement blessé. Les Mecquois perdirent 22 guerriers parmi </a:t>
            </a:r>
            <a:br>
              <a:rPr lang="fr-FR" dirty="0" smtClean="0"/>
            </a:br>
            <a:r>
              <a:rPr lang="fr-FR" dirty="0" smtClean="0"/>
              <a:t>lesquels 12 furent tués par Imam Ali (a). </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17409" name="Picture 1"/>
          <p:cNvPicPr>
            <a:picLocks noChangeAspect="1" noChangeArrowheads="1"/>
          </p:cNvPicPr>
          <p:nvPr/>
        </p:nvPicPr>
        <p:blipFill>
          <a:blip r:embed="rId3" cstate="print"/>
          <a:srcRect/>
          <a:stretch>
            <a:fillRect/>
          </a:stretch>
        </p:blipFill>
        <p:spPr bwMode="auto">
          <a:xfrm>
            <a:off x="2123728" y="188640"/>
            <a:ext cx="5217939"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645024"/>
            <a:ext cx="9144000" cy="1470025"/>
          </a:xfrm>
        </p:spPr>
        <p:txBody>
          <a:bodyPr>
            <a:normAutofit fontScale="90000"/>
          </a:bodyPr>
          <a:lstStyle/>
          <a:p>
            <a:r>
              <a:rPr lang="fr-FR" dirty="0" smtClean="0"/>
              <a:t> La défaite des Musulmans était une épreuve pour eux, et des cendres de </a:t>
            </a:r>
            <a:br>
              <a:rPr lang="fr-FR" dirty="0" smtClean="0"/>
            </a:br>
            <a:r>
              <a:rPr lang="fr-FR" dirty="0" smtClean="0"/>
              <a:t>la bataille, ils ressortirent plus déterminés et désireux de défendre leur foi et </a:t>
            </a:r>
            <a:br>
              <a:rPr lang="fr-FR" dirty="0" smtClean="0"/>
            </a:br>
            <a:r>
              <a:rPr lang="fr-FR" dirty="0" smtClean="0"/>
              <a:t>leur cause : l’Islam. </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16386" name="Picture 2" descr="C:\Users\Mozama\Pictures\RELIGION\234Islam.gif"/>
          <p:cNvPicPr>
            <a:picLocks noChangeAspect="1" noChangeArrowheads="1" noCrop="1"/>
          </p:cNvPicPr>
          <p:nvPr/>
        </p:nvPicPr>
        <p:blipFill>
          <a:blip r:embed="rId3" cstate="print"/>
          <a:srcRect/>
          <a:stretch>
            <a:fillRect/>
          </a:stretch>
        </p:blipFill>
        <p:spPr bwMode="auto">
          <a:xfrm>
            <a:off x="1187624" y="692696"/>
            <a:ext cx="7176797" cy="16561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1520" y="980728"/>
            <a:ext cx="3744416" cy="5176576"/>
          </a:xfrm>
          <a:prstGeom prst="rect">
            <a:avLst/>
          </a:prstGeom>
          <a:noFill/>
          <a:ln w="9525">
            <a:noFill/>
            <a:miter lim="800000"/>
            <a:headEnd/>
            <a:tailEnd/>
          </a:ln>
        </p:spPr>
      </p:pic>
      <p:sp>
        <p:nvSpPr>
          <p:cNvPr id="2" name="Titre 1"/>
          <p:cNvSpPr>
            <a:spLocks noGrp="1"/>
          </p:cNvSpPr>
          <p:nvPr>
            <p:ph type="ctrTitle"/>
          </p:nvPr>
        </p:nvSpPr>
        <p:spPr>
          <a:xfrm>
            <a:off x="4283968" y="2636912"/>
            <a:ext cx="4606280" cy="1470025"/>
          </a:xfrm>
        </p:spPr>
        <p:txBody>
          <a:bodyPr>
            <a:normAutofit fontScale="90000"/>
          </a:bodyPr>
          <a:lstStyle/>
          <a:p>
            <a:r>
              <a:rPr lang="fr-FR" dirty="0" smtClean="0"/>
              <a:t>Le défi fut accepté par Imam Ali (a) et en moins de deux le corps inerte de </a:t>
            </a:r>
            <a:r>
              <a:rPr lang="fr-FR" dirty="0" err="1" smtClean="0"/>
              <a:t>Talha</a:t>
            </a:r>
            <a:r>
              <a:rPr lang="fr-FR" dirty="0" smtClean="0"/>
              <a:t> gisait sur le sol.</a:t>
            </a:r>
            <a:endParaRPr lang="fr-FR" dirty="0"/>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524000" cy="1301750"/>
          </a:xfrm>
          <a:prstGeom prst="rect">
            <a:avLst/>
          </a:prstGeom>
          <a:noFill/>
        </p:spPr>
      </p:pic>
      <p:sp>
        <p:nvSpPr>
          <p:cNvPr id="5" name="Ellipse 4"/>
          <p:cNvSpPr/>
          <p:nvPr/>
        </p:nvSpPr>
        <p:spPr>
          <a:xfrm rot="20196012">
            <a:off x="2377967" y="1849743"/>
            <a:ext cx="524862" cy="6637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67944" y="404664"/>
            <a:ext cx="5076056" cy="1470025"/>
          </a:xfrm>
        </p:spPr>
        <p:txBody>
          <a:bodyPr>
            <a:normAutofit fontScale="90000"/>
          </a:bodyPr>
          <a:lstStyle/>
          <a:p>
            <a:r>
              <a:rPr lang="fr-FR" dirty="0" smtClean="0"/>
              <a:t>L’étendard fut pris par deux de ses frères,</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547664" y="188640"/>
            <a:ext cx="2466975" cy="18573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rot="20898646">
            <a:off x="4855663" y="4532280"/>
            <a:ext cx="3965426" cy="178444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rot="7575572">
            <a:off x="5622386" y="2816148"/>
            <a:ext cx="1762125" cy="2247900"/>
          </a:xfrm>
          <a:prstGeom prst="rect">
            <a:avLst/>
          </a:prstGeom>
          <a:noFill/>
          <a:ln w="9525">
            <a:noFill/>
            <a:miter lim="800000"/>
            <a:headEnd/>
            <a:tailEnd/>
          </a:ln>
        </p:spPr>
      </p:pic>
      <p:sp>
        <p:nvSpPr>
          <p:cNvPr id="7" name="Rectangle 6"/>
          <p:cNvSpPr/>
          <p:nvPr/>
        </p:nvSpPr>
        <p:spPr>
          <a:xfrm>
            <a:off x="0" y="3140968"/>
            <a:ext cx="4788024" cy="2800767"/>
          </a:xfrm>
          <a:prstGeom prst="rect">
            <a:avLst/>
          </a:prstGeom>
        </p:spPr>
        <p:txBody>
          <a:bodyPr wrap="square">
            <a:spAutoFit/>
          </a:bodyPr>
          <a:lstStyle/>
          <a:p>
            <a:pPr algn="ctr"/>
            <a:r>
              <a:rPr lang="fr-FR" sz="4400" dirty="0" smtClean="0"/>
              <a:t>mais les deux furent abattus par les flèches des Musulmans.</a:t>
            </a:r>
            <a:endParaRPr lang="fr-FR"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31840" y="2780928"/>
            <a:ext cx="6012160" cy="1470025"/>
          </a:xfrm>
        </p:spPr>
        <p:txBody>
          <a:bodyPr>
            <a:normAutofit fontScale="90000"/>
          </a:bodyPr>
          <a:lstStyle/>
          <a:p>
            <a:r>
              <a:rPr lang="fr-FR" dirty="0" smtClean="0"/>
              <a:t>Neuf Mecquois prirent l’étendard l’un après l’autre, mais chacun </a:t>
            </a:r>
            <a:r>
              <a:rPr lang="fr-FR" dirty="0" smtClean="0"/>
              <a:t>d’eux périt par le glaive d’Imam </a:t>
            </a:r>
            <a:r>
              <a:rPr lang="fr-FR" dirty="0" smtClean="0"/>
              <a:t>Ali (a).</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323528" y="1628800"/>
            <a:ext cx="2707357" cy="379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140968"/>
            <a:ext cx="5220072" cy="1470025"/>
          </a:xfrm>
        </p:spPr>
        <p:txBody>
          <a:bodyPr>
            <a:normAutofit fontScale="90000"/>
          </a:bodyPr>
          <a:lstStyle/>
          <a:p>
            <a:r>
              <a:rPr lang="fr-FR" dirty="0" smtClean="0"/>
              <a:t>Ensuite, un soldat Ethiopien du nom de </a:t>
            </a:r>
            <a:br>
              <a:rPr lang="fr-FR" dirty="0" smtClean="0"/>
            </a:br>
            <a:r>
              <a:rPr lang="fr-FR" dirty="0" err="1" smtClean="0"/>
              <a:t>Sawaab</a:t>
            </a:r>
            <a:r>
              <a:rPr lang="fr-FR" dirty="0" smtClean="0"/>
              <a:t> s’avança sur le champ. Il avait un visage effrayant et en le voyant </a:t>
            </a:r>
            <a:br>
              <a:rPr lang="fr-FR" dirty="0" smtClean="0"/>
            </a:br>
            <a:r>
              <a:rPr lang="fr-FR" dirty="0" smtClean="0"/>
              <a:t>aucun Musulman n’osa avancer. Cet homme fut tué par Imam Ali (a) d’un seul coup.</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5364088" y="620688"/>
            <a:ext cx="360997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437112"/>
            <a:ext cx="9144000" cy="1470025"/>
          </a:xfrm>
        </p:spPr>
        <p:txBody>
          <a:bodyPr>
            <a:noAutofit/>
          </a:bodyPr>
          <a:lstStyle/>
          <a:p>
            <a:r>
              <a:rPr lang="fr-FR" sz="3200" dirty="0" smtClean="0"/>
              <a:t>Voyant ses hommes si facilement tués, Abou </a:t>
            </a:r>
            <a:r>
              <a:rPr lang="fr-FR" sz="3200" dirty="0" err="1" smtClean="0"/>
              <a:t>Soufiyane</a:t>
            </a:r>
            <a:r>
              <a:rPr lang="fr-FR" sz="3200" dirty="0" smtClean="0"/>
              <a:t> ordonna une attaque générale. Les deux armées firent face et le bruit des armes retentissait dans l’air. Du côté des Musulmans, Hamza, Abou </a:t>
            </a:r>
            <a:r>
              <a:rPr lang="fr-FR" sz="3200" dirty="0" err="1" smtClean="0"/>
              <a:t>Doujana</a:t>
            </a:r>
            <a:r>
              <a:rPr lang="fr-FR" sz="3200" dirty="0" smtClean="0"/>
              <a:t> et Imam Ali (a) firent preuve d’héroïsme et de vaillance et le chaos se mit à régner dans l’armée d’ Abou </a:t>
            </a:r>
            <a:r>
              <a:rPr lang="fr-FR" sz="3200" dirty="0" err="1" smtClean="0"/>
              <a:t>Soufiyane</a:t>
            </a:r>
            <a:r>
              <a:rPr lang="fr-FR" sz="3200" dirty="0" smtClean="0"/>
              <a:t>.</a:t>
            </a:r>
            <a:endParaRPr lang="fr-FR" sz="3200"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3059832" y="188640"/>
            <a:ext cx="2736304" cy="328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0" y="2708920"/>
            <a:ext cx="4572000" cy="1470025"/>
          </a:xfrm>
        </p:spPr>
        <p:txBody>
          <a:bodyPr>
            <a:normAutofit fontScale="90000"/>
          </a:bodyPr>
          <a:lstStyle/>
          <a:p>
            <a:r>
              <a:rPr lang="fr-FR" dirty="0" smtClean="0"/>
              <a:t>A ce moment-là, l’esclave Ethiopien </a:t>
            </a:r>
            <a:r>
              <a:rPr lang="fr-FR" dirty="0" err="1" smtClean="0"/>
              <a:t>Wahchi</a:t>
            </a:r>
            <a:r>
              <a:rPr lang="fr-FR" dirty="0" smtClean="0"/>
              <a:t> se mit discrètement derrière Hamza et d’un lancer précis et instantané, le maudit transperça Hamza à </a:t>
            </a:r>
            <a:br>
              <a:rPr lang="fr-FR" dirty="0" smtClean="0"/>
            </a:br>
            <a:r>
              <a:rPr lang="fr-FR" dirty="0" smtClean="0"/>
              <a:t>l’abdomen et l’assassina.</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rot="2275269">
            <a:off x="728165" y="1921257"/>
            <a:ext cx="3368772" cy="2942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068960"/>
            <a:ext cx="5724128" cy="1470025"/>
          </a:xfrm>
        </p:spPr>
        <p:txBody>
          <a:bodyPr>
            <a:normAutofit fontScale="90000"/>
          </a:bodyPr>
          <a:lstStyle/>
          <a:p>
            <a:r>
              <a:rPr lang="fr-FR" dirty="0" smtClean="0"/>
              <a:t>Les Musulmans continuèrent à attaquer l’ennemi avec succès et les Mecquois commencèrent à perdre confiance. Après avoir perdu beaucoup d’hommes, ils décidèrent de se retirer et prirent la fuite.</a:t>
            </a:r>
            <a:endParaRPr lang="fr-FR"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524000" cy="1301750"/>
          </a:xfrm>
          <a:prstGeom prst="rect">
            <a:avLst/>
          </a:prstGeom>
          <a:noFill/>
        </p:spPr>
      </p:pic>
      <p:pic>
        <p:nvPicPr>
          <p:cNvPr id="9218" name="Picture 2"/>
          <p:cNvPicPr>
            <a:picLocks noChangeAspect="1" noChangeArrowheads="1"/>
          </p:cNvPicPr>
          <p:nvPr/>
        </p:nvPicPr>
        <p:blipFill>
          <a:blip r:embed="rId3" cstate="print"/>
          <a:srcRect/>
          <a:stretch>
            <a:fillRect/>
          </a:stretch>
        </p:blipFill>
        <p:spPr bwMode="auto">
          <a:xfrm>
            <a:off x="5696323" y="1484784"/>
            <a:ext cx="3253906"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2240</TotalTime>
  <Words>743</Words>
  <Application>Microsoft Office PowerPoint</Application>
  <PresentationFormat>Affichage à l'écran (4:3)</PresentationFormat>
  <Paragraphs>37</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Diapositive 1</vt:lpstr>
      <vt:lpstr>L’homme qui commença la bataille d’Ohod s’appelait Talha bin Abi  Talha, un grand guerrier de l’armée d’Abou Soufiyane. Il s’engagea dans le champ de bataille et défia les Musulmans à se battre un contre un.</vt:lpstr>
      <vt:lpstr>Le défi fut accepté par Imam Ali (a) et en moins de deux le corps inerte de Talha gisait sur le sol.</vt:lpstr>
      <vt:lpstr>L’étendard fut pris par deux de ses frères,</vt:lpstr>
      <vt:lpstr>Neuf Mecquois prirent l’étendard l’un après l’autre, mais chacun d’eux périt par le glaive d’Imam Ali (a).</vt:lpstr>
      <vt:lpstr>Ensuite, un soldat Ethiopien du nom de  Sawaab s’avança sur le champ. Il avait un visage effrayant et en le voyant  aucun Musulman n’osa avancer. Cet homme fut tué par Imam Ali (a) d’un seul coup.</vt:lpstr>
      <vt:lpstr>Voyant ses hommes si facilement tués, Abou Soufiyane ordonna une attaque générale. Les deux armées firent face et le bruit des armes retentissait dans l’air. Du côté des Musulmans, Hamza, Abou Doujana et Imam Ali (a) firent preuve d’héroïsme et de vaillance et le chaos se mit à régner dans l’armée d’ Abou Soufiyane.</vt:lpstr>
      <vt:lpstr>A ce moment-là, l’esclave Ethiopien Wahchi se mit discrètement derrière Hamza et d’un lancer précis et instantané, le maudit transperça Hamza à  l’abdomen et l’assassina.</vt:lpstr>
      <vt:lpstr>Les Musulmans continuèrent à attaquer l’ennemi avec succès et les Mecquois commencèrent à perdre confiance. Après avoir perdu beaucoup d’hommes, ils décidèrent de se retirer et prirent la fuite.</vt:lpstr>
      <vt:lpstr>Ce fut à ce moment-là que les Musulmans commirent une grossière erreur qui leur coûta beaucoup : au lieu d’obéir au Saint Prophète (s) et de poursuivre l’ennemi en dehors du champ de bataille, ils déposèrent les armes et se mirent à ramasser le butin.   </vt:lpstr>
      <vt:lpstr>Pensant que la bataille était finie, la majorité des archers bloquant le passage vers les collines quittèrent leurs postes pour ramasser le butin, malgré les ordres de leur chef.</vt:lpstr>
      <vt:lpstr>Un des commandants Mecquois, Khalid bin Walid, fuyait lorsqu’il saisit l’opportunité d’attaquer les Musulmans par l’arrière. Il rassembla ses hommes et lança une furieuse attaque par l’arrière.</vt:lpstr>
      <vt:lpstr>   Les Musulmans furent tellement surpris qu’ils ne savaient plus que faire.  Dans la confusion, leurs rangs furent désordonnés. Les Mecquois qui s’étaient  retirés se rassemblèrent à nouveau pour une attaque frontale.</vt:lpstr>
      <vt:lpstr>Le porte-étendard Musulman, Muss'ab bin Oumair fut tué. Il avait une  grande ressemblance avec le Saint Prophète (s) et les Mecquois se mirent à clamer que le Saint Prophète (a) était mort. Cela jeta encore plus les  Musulmans dans le chaos et la consternation.</vt:lpstr>
      <vt:lpstr>Beaucoup de leurs célèbres personnalités perdirent courage. Certains, moins tenaces, comme Abou Bakr et Oumar bin Khattab jetèrent leurs épées ne voyant plus l’intérêt de se battre si le Saint Prophète (s) n’était plus. Oussman aussi s’enfuit, s’éloignant tellement qu’il ne revînt à Médine qu’au bout de 3 jours.</vt:lpstr>
      <vt:lpstr>D’un autre côté, bien des soldats vaillants restèrent fidèles et s’engouffrèrent parmi les Mecquois, déterminés à se battre jusqu’à leur dernier souffle.</vt:lpstr>
      <vt:lpstr>Cela continua ainsi jusqu’à ce qu’un Musulman voie le Saint Prophète  (s) et se mit à hurler le plus fort possible que le Prophète était encore en vie.</vt:lpstr>
      <vt:lpstr>Les Musulmans reprirent leurs esprits mais le Saint Prophète (s) était maintenant devenu la cible des Mecquois. Les Mecquois se mirent à l’attaquer et une épée brisa ses deux dents supérieures.</vt:lpstr>
      <vt:lpstr>Il était tombé dans une fosse lorsqu’Imam Ali (a) le trouva et le protégea  contre les attaques constantes des Mecquois.</vt:lpstr>
      <vt:lpstr>D’autres fidèles, incluant la valeureuse dame Oumme Ammarah, empêchaient également l’ennemi d’approcher le Saint Prophète (s) et l’abritaient contre la pluie de flèches.</vt:lpstr>
      <vt:lpstr>Ce fut dans cette bataille que la réputation d’Imam Ali s’affirma et il fut reconnu comme un maître en attaque à l’épée.  Il se battait avec une telle force  que son épée se brisa.</vt:lpstr>
      <vt:lpstr>Le Saint Prophète (s) lui remit alors sa propre épée "Zoulfikar".</vt:lpstr>
      <vt:lpstr>Appréciant la bravoure d’Imam Ali (a), la voix de l’ange Djibraîl retentit des cieux :</vt:lpstr>
      <vt:lpstr>Les forces Mecquoises avaient retourné la situation mais ils étaient trop épuisés pour pouvoir profiter de leur avantage en attaquant Médine ou en faisant descendre les Musulmans des hauteurs des collines d’Ohod.</vt:lpstr>
      <vt:lpstr>Ils satisfirent leur désir de vengeance en commettant des atrocités à l’égard des  blessés, leur coupant les oreilles, le nez et mutilant ainsi leurs corps. Le brave  Hamza faisait partie de ces martyrs. Hind, la femme d’Abou Soufiyane lui  arracha le foie qu’elle mâcha. </vt:lpstr>
      <vt:lpstr> Dans cette bataille, 70 Musulmans furent martyrisés et 70 blessés. Imam  Ali (a) fut aussi gravement blessé. Les Mecquois perdirent 22 guerriers parmi  lesquels 12 furent tués par Imam Ali (a). </vt:lpstr>
      <vt:lpstr> La défaite des Musulmans était une épreuve pour eux, et des cendres de  la bataille, ils ressortirent plus déterminés et désireux de défendre leur foi et  leur cause : l’Islam.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53</cp:revision>
  <dcterms:created xsi:type="dcterms:W3CDTF">2010-11-23T14:42:07Z</dcterms:created>
  <dcterms:modified xsi:type="dcterms:W3CDTF">2011-02-05T07:23:12Z</dcterms:modified>
</cp:coreProperties>
</file>